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slideLayout+xml" PartName="/ppt/slideLayouts/slideLayout13.xml"/>
  <Override ContentType="application/vnd.openxmlformats-officedocument.theme+xml" PartName="/ppt/theme/theme3.xml"/>
  <Override ContentType="application/vnd.openxmlformats-officedocument.presentationml.slideLayout+xml" PartName="/ppt/slideLayouts/slideLayout14.xml"/>
  <Override ContentType="application/vnd.openxmlformats-officedocument.theme+xml" PartName="/ppt/theme/theme4.xml"/>
  <Override ContentType="application/vnd.openxmlformats-officedocument.presentationml.slideLayout+xml" PartName="/ppt/slideLayouts/slideLayout15.xml"/>
  <Override ContentType="application/vnd.openxmlformats-officedocument.theme+xml" PartName="/ppt/theme/theme5.xml"/>
  <Override ContentType="application/vnd.openxmlformats-officedocument.presentationml.slideLayout+xml" PartName="/ppt/slideLayouts/slideLayout16.xml"/>
  <Override ContentType="application/vnd.openxmlformats-officedocument.theme+xml" PartName="/ppt/theme/theme6.xml"/>
  <Override ContentType="application/vnd.openxmlformats-officedocument.presentationml.slideLayout+xml" PartName="/ppt/slideLayouts/slideLayout17.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6" r:id="rId3"/>
    <p:sldMasterId id="2147483668" r:id="rId4"/>
    <p:sldMasterId id="2147483670" r:id="rId5"/>
    <p:sldMasterId id="2147483672" r:id="rId6"/>
    <p:sldMasterId id="2147483675" r:id="rId7"/>
  </p:sldMasterIdLst>
  <p:notesMasterIdLst>
    <p:notesMasterId r:id="rId75"/>
  </p:notesMasterIdLst>
  <p:handoutMasterIdLst>
    <p:handoutMasterId r:id="rId76"/>
  </p:handoutMasterIdLst>
  <p:sldIdLst>
    <p:sldId id="707" r:id="rId8"/>
    <p:sldId id="696" r:id="rId9"/>
    <p:sldId id="697" r:id="rId10"/>
    <p:sldId id="698" r:id="rId11"/>
    <p:sldId id="699" r:id="rId12"/>
    <p:sldId id="700" r:id="rId13"/>
    <p:sldId id="701" r:id="rId14"/>
    <p:sldId id="702" r:id="rId15"/>
    <p:sldId id="703" r:id="rId16"/>
    <p:sldId id="704" r:id="rId17"/>
    <p:sldId id="725" r:id="rId18"/>
    <p:sldId id="726" r:id="rId19"/>
    <p:sldId id="348" r:id="rId20"/>
    <p:sldId id="364" r:id="rId21"/>
    <p:sldId id="365" r:id="rId22"/>
    <p:sldId id="366" r:id="rId23"/>
    <p:sldId id="367" r:id="rId24"/>
    <p:sldId id="368" r:id="rId25"/>
    <p:sldId id="369" r:id="rId26"/>
    <p:sldId id="370" r:id="rId27"/>
    <p:sldId id="371" r:id="rId28"/>
    <p:sldId id="372" r:id="rId29"/>
    <p:sldId id="390" r:id="rId30"/>
    <p:sldId id="391" r:id="rId31"/>
    <p:sldId id="392" r:id="rId32"/>
    <p:sldId id="393" r:id="rId33"/>
    <p:sldId id="394" r:id="rId34"/>
    <p:sldId id="395" r:id="rId35"/>
    <p:sldId id="396" r:id="rId36"/>
    <p:sldId id="397" r:id="rId37"/>
    <p:sldId id="398" r:id="rId38"/>
    <p:sldId id="399" r:id="rId39"/>
    <p:sldId id="433" r:id="rId40"/>
    <p:sldId id="434" r:id="rId41"/>
    <p:sldId id="435" r:id="rId42"/>
    <p:sldId id="436" r:id="rId43"/>
    <p:sldId id="437" r:id="rId44"/>
    <p:sldId id="438" r:id="rId45"/>
    <p:sldId id="439" r:id="rId46"/>
    <p:sldId id="440" r:id="rId47"/>
    <p:sldId id="487" r:id="rId48"/>
    <p:sldId id="502" r:id="rId49"/>
    <p:sldId id="503" r:id="rId50"/>
    <p:sldId id="504" r:id="rId51"/>
    <p:sldId id="505" r:id="rId52"/>
    <p:sldId id="506" r:id="rId53"/>
    <p:sldId id="507" r:id="rId54"/>
    <p:sldId id="508" r:id="rId55"/>
    <p:sldId id="509" r:id="rId56"/>
    <p:sldId id="510" r:id="rId57"/>
    <p:sldId id="511" r:id="rId58"/>
    <p:sldId id="512" r:id="rId59"/>
    <p:sldId id="513" r:id="rId60"/>
    <p:sldId id="514" r:id="rId61"/>
    <p:sldId id="515" r:id="rId62"/>
    <p:sldId id="516" r:id="rId63"/>
    <p:sldId id="517" r:id="rId64"/>
    <p:sldId id="518" r:id="rId65"/>
    <p:sldId id="519" r:id="rId66"/>
    <p:sldId id="529" r:id="rId67"/>
    <p:sldId id="561" r:id="rId68"/>
    <p:sldId id="562" r:id="rId69"/>
    <p:sldId id="563" r:id="rId70"/>
    <p:sldId id="565" r:id="rId71"/>
    <p:sldId id="566" r:id="rId72"/>
    <p:sldId id="567" r:id="rId73"/>
    <p:sldId id="727" r:id="rId7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669933"/>
    <a:srgbClr val="007B04"/>
    <a:srgbClr val="009005"/>
    <a:srgbClr val="005803"/>
    <a:srgbClr val="008502"/>
    <a:srgbClr val="008003"/>
    <a:srgbClr val="005101"/>
    <a:srgbClr val="450046"/>
    <a:srgbClr val="BC4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88000" autoAdjust="0"/>
  </p:normalViewPr>
  <p:slideViewPr>
    <p:cSldViewPr snapToObjects="1">
      <p:cViewPr>
        <p:scale>
          <a:sx n="80" d="100"/>
          <a:sy n="80" d="100"/>
        </p:scale>
        <p:origin x="-1878" y="-4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560"/>
    </p:cViewPr>
  </p:sorterViewPr>
  <p:notesViewPr>
    <p:cSldViewPr snapToObjects="1">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8061B5-F32B-4535-98FE-7D9AD8FF2775}" type="datetimeFigureOut">
              <a:rPr lang="fr-FR" smtClean="0"/>
              <a:pPr/>
              <a:t>05/05/2013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7453B-3C79-445C-962A-263AE3367F6E}" type="slidenum">
              <a:rPr lang="fr-FR" smtClean="0"/>
              <a:pPr/>
              <a:t>‹N°›</a:t>
            </a:fld>
            <a:endParaRPr lang="fr-FR"/>
          </a:p>
        </p:txBody>
      </p:sp>
    </p:spTree>
    <p:extLst>
      <p:ext uri="{BB962C8B-B14F-4D97-AF65-F5344CB8AC3E}">
        <p14:creationId xmlns:p14="http://schemas.microsoft.com/office/powerpoint/2010/main" val="3267377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9EDF2-0323-AA45-9BE6-F618ADB1B445}" type="datetimeFigureOut">
              <a:rPr lang="fr-FR" smtClean="0"/>
              <a:pPr/>
              <a:t>05/05/2013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A0C42-1A42-F842-ABBD-A266795B286A}" type="slidenum">
              <a:rPr lang="fr-FR" smtClean="0"/>
              <a:pPr/>
              <a:t>‹N°›</a:t>
            </a:fld>
            <a:endParaRPr lang="fr-FR"/>
          </a:p>
        </p:txBody>
      </p:sp>
    </p:spTree>
    <p:extLst>
      <p:ext uri="{BB962C8B-B14F-4D97-AF65-F5344CB8AC3E}">
        <p14:creationId xmlns:p14="http://schemas.microsoft.com/office/powerpoint/2010/main" val="2631641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pPr/>
              <a:t>1</a:t>
            </a:fld>
            <a:endParaRPr lang="fr-FR"/>
          </a:p>
        </p:txBody>
      </p:sp>
    </p:spTree>
    <p:extLst>
      <p:ext uri="{BB962C8B-B14F-4D97-AF65-F5344CB8AC3E}">
        <p14:creationId xmlns:p14="http://schemas.microsoft.com/office/powerpoint/2010/main" val="3637788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pPr/>
              <a:t>13</a:t>
            </a:fld>
            <a:endParaRPr lang="fr-FR"/>
          </a:p>
        </p:txBody>
      </p:sp>
    </p:spTree>
    <p:extLst>
      <p:ext uri="{BB962C8B-B14F-4D97-AF65-F5344CB8AC3E}">
        <p14:creationId xmlns:p14="http://schemas.microsoft.com/office/powerpoint/2010/main" val="363778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Vous aimez le bricolage mais vous n’avez pas le temps, le matériel ni les compétences pour bricoler ?</a:t>
            </a:r>
          </a:p>
          <a:p>
            <a:r>
              <a:rPr lang="fr-FR" baseline="0" dirty="0" smtClean="0"/>
              <a:t>Et bien j’ai la solution mais avant de vous la donner….</a:t>
            </a:r>
          </a:p>
          <a:p>
            <a:endParaRPr lang="fr-FR" baseline="0" dirty="0" smtClean="0"/>
          </a:p>
          <a:p>
            <a:endParaRPr lang="fr-FR" b="1"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3CD8482F-675C-7E42-A577-CBA05AA12A17}"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846390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Regardons de plus près le marché du bricolage </a:t>
            </a:r>
          </a:p>
          <a:p>
            <a:endParaRPr lang="fr-FR" baseline="0" dirty="0" smtClean="0"/>
          </a:p>
          <a:p>
            <a:r>
              <a:rPr lang="fr-FR" baseline="0" dirty="0" smtClean="0"/>
              <a:t>Aujourd’hui</a:t>
            </a:r>
          </a:p>
          <a:p>
            <a:r>
              <a:rPr lang="fr-FR" baseline="0" dirty="0" smtClean="0"/>
              <a:t>Quand vous avez un problème d’</a:t>
            </a:r>
            <a:r>
              <a:rPr lang="fr-FR" baseline="0" dirty="0" err="1" smtClean="0"/>
              <a:t>electricité</a:t>
            </a:r>
            <a:r>
              <a:rPr lang="fr-FR" baseline="0" dirty="0" smtClean="0"/>
              <a:t>, vous appelez un électricien</a:t>
            </a:r>
          </a:p>
          <a:p>
            <a:r>
              <a:rPr lang="fr-FR" baseline="0" dirty="0" smtClean="0"/>
              <a:t>un problème de fuite, un plombier</a:t>
            </a:r>
          </a:p>
          <a:p>
            <a:endParaRPr lang="fr-FR" baseline="0" dirty="0" smtClean="0"/>
          </a:p>
          <a:p>
            <a:r>
              <a:rPr lang="fr-FR" baseline="0" dirty="0" smtClean="0"/>
              <a:t>Mais quand il s’agit de poser une tringle : vous faites appel à votre frère ou à un ami : </a:t>
            </a:r>
          </a:p>
          <a:p>
            <a:r>
              <a:rPr lang="fr-FR" baseline="0" dirty="0" smtClean="0"/>
              <a:t>il n’existe pas vraiment de service pour ce type de travaux !</a:t>
            </a:r>
          </a:p>
          <a:p>
            <a:endParaRPr lang="fr-FR" baseline="0" dirty="0" smtClean="0"/>
          </a:p>
          <a:p>
            <a:r>
              <a:rPr lang="fr-FR" baseline="0" dirty="0" smtClean="0"/>
              <a:t>Et puis nous savons bien qu’aimer le bricolage est une chose, savoir le réaliser en est une autre!</a:t>
            </a:r>
          </a:p>
          <a:p>
            <a:endParaRPr lang="fr-FR" baseline="0" dirty="0" smtClean="0"/>
          </a:p>
          <a:p>
            <a:r>
              <a:rPr lang="fr-FR" baseline="0" dirty="0" smtClean="0"/>
              <a:t>Alors comment faire ?</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0" kern="1200" baseline="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CD8482F-675C-7E42-A577-CBA05AA12A17}"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843004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Je vous invite</a:t>
            </a:r>
            <a:r>
              <a:rPr lang="fr-FR" sz="1200" b="0" kern="1200" baseline="0" dirty="0" smtClean="0">
                <a:solidFill>
                  <a:schemeClr val="tx1"/>
                </a:solidFill>
                <a:effectLst/>
                <a:latin typeface="+mn-lt"/>
                <a:ea typeface="+mn-ea"/>
                <a:cs typeface="+mn-cs"/>
              </a:rPr>
              <a:t> à d</a:t>
            </a:r>
            <a:r>
              <a:rPr lang="fr-FR" sz="1200" b="0" kern="1200" dirty="0" smtClean="0">
                <a:solidFill>
                  <a:schemeClr val="tx1"/>
                </a:solidFill>
                <a:effectLst/>
                <a:latin typeface="+mn-lt"/>
                <a:ea typeface="+mn-ea"/>
                <a:cs typeface="+mn-cs"/>
              </a:rPr>
              <a:t>écouvrir « Les Jules » : </a:t>
            </a:r>
            <a:endParaRPr lang="fr-FR" dirty="0" smtClean="0"/>
          </a:p>
          <a:p>
            <a:endParaRPr lang="fr-FR" dirty="0" smtClean="0"/>
          </a:p>
          <a:p>
            <a:r>
              <a:rPr lang="fr-FR" dirty="0" smtClean="0"/>
              <a:t>Des hommes à presque tout faire, presque partout</a:t>
            </a:r>
            <a:r>
              <a:rPr lang="fr-FR" baseline="0" dirty="0" smtClean="0"/>
              <a:t> en France</a:t>
            </a:r>
            <a:endParaRPr lang="fr-FR" dirty="0" smtClean="0"/>
          </a:p>
          <a:p>
            <a:r>
              <a:rPr lang="fr-FR" dirty="0" smtClean="0"/>
              <a:t>Société</a:t>
            </a:r>
            <a:r>
              <a:rPr lang="fr-FR" baseline="0" dirty="0" smtClean="0"/>
              <a:t> spécialisée dans le bricolage et la manutention</a:t>
            </a:r>
          </a:p>
          <a:p>
            <a:r>
              <a:rPr lang="fr-FR" baseline="0" dirty="0" smtClean="0"/>
              <a:t>Pour les particuliers et les professionnels</a:t>
            </a:r>
          </a:p>
          <a:p>
            <a:endParaRPr lang="fr-FR" baseline="0" dirty="0" smtClean="0"/>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3CD8482F-675C-7E42-A577-CBA05AA12A17}"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123012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fr-FR" sz="2200" dirty="0" smtClean="0"/>
              <a:t>Il existe des forfaits</a:t>
            </a:r>
            <a:r>
              <a:rPr lang="fr-FR" sz="2200" baseline="0" dirty="0" smtClean="0"/>
              <a:t> adaptés aux</a:t>
            </a:r>
            <a:r>
              <a:rPr lang="fr-FR" sz="2200" dirty="0" smtClean="0"/>
              <a:t> particuliers</a:t>
            </a:r>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dirty="0" smtClean="0"/>
          </a:p>
          <a:p>
            <a:pPr marL="0" marR="0" lvl="3" indent="0" algn="l" defTabSz="457200" rtl="0" eaLnBrk="1" fontAlgn="auto" latinLnBrk="0" hangingPunct="1">
              <a:lnSpc>
                <a:spcPct val="100000"/>
              </a:lnSpc>
              <a:spcBef>
                <a:spcPts val="0"/>
              </a:spcBef>
              <a:spcAft>
                <a:spcPts val="0"/>
              </a:spcAft>
              <a:buClrTx/>
              <a:buSzTx/>
              <a:buFontTx/>
              <a:buNone/>
              <a:tabLst/>
              <a:defRPr/>
            </a:pPr>
            <a:r>
              <a:rPr lang="fr-FR" sz="2200" dirty="0" smtClean="0"/>
              <a:t>Prenons le Jules Taille M :</a:t>
            </a:r>
            <a:r>
              <a:rPr lang="fr-FR" sz="2200" baseline="0" dirty="0" smtClean="0"/>
              <a:t> pour 192</a:t>
            </a:r>
            <a:r>
              <a:rPr lang="fr-FR" sz="2200" dirty="0" smtClean="0"/>
              <a:t> € TTC vous disposez d’un Jules pendant ½ journée, pour réaliser</a:t>
            </a:r>
            <a:r>
              <a:rPr lang="fr-FR" sz="2200" baseline="0" dirty="0" smtClean="0"/>
              <a:t> tous les travaux que vous souhaitez !</a:t>
            </a:r>
            <a:endParaRPr lang="fr-FR" sz="2200" dirty="0" smtClean="0"/>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dirty="0" smtClean="0"/>
          </a:p>
          <a:p>
            <a:pPr marL="0" marR="0" lvl="3" indent="0" algn="l" defTabSz="457200" rtl="0" eaLnBrk="1" fontAlgn="auto" latinLnBrk="0" hangingPunct="1">
              <a:lnSpc>
                <a:spcPct val="100000"/>
              </a:lnSpc>
              <a:spcBef>
                <a:spcPts val="0"/>
              </a:spcBef>
              <a:spcAft>
                <a:spcPts val="0"/>
              </a:spcAft>
              <a:buClrTx/>
              <a:buSzTx/>
              <a:buFontTx/>
              <a:buNone/>
              <a:tabLst/>
              <a:defRPr/>
            </a:pPr>
            <a:r>
              <a:rPr lang="fr-FR" sz="2200" dirty="0" smtClean="0"/>
              <a:t>C’est très simple ! Un coup de fil, un devis, un RDV à domicile , et hop c’est plié !</a:t>
            </a:r>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dirty="0" smtClean="0"/>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dirty="0" smtClean="0"/>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dirty="0" smtClean="0"/>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dirty="0" smtClean="0"/>
          </a:p>
          <a:p>
            <a:endParaRPr lang="fr-FR" dirty="0"/>
          </a:p>
        </p:txBody>
      </p:sp>
      <p:sp>
        <p:nvSpPr>
          <p:cNvPr id="4" name="Espace réservé du numéro de diapositive 3"/>
          <p:cNvSpPr>
            <a:spLocks noGrp="1"/>
          </p:cNvSpPr>
          <p:nvPr>
            <p:ph type="sldNum" sz="quarter" idx="10"/>
          </p:nvPr>
        </p:nvSpPr>
        <p:spPr/>
        <p:txBody>
          <a:bodyPr/>
          <a:lstStyle/>
          <a:p>
            <a:fld id="{3CD8482F-675C-7E42-A577-CBA05AA12A17}"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991264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fr-FR" sz="2200" dirty="0" smtClean="0"/>
              <a:t>Mais les entreprises aussi, ont leurs besoins en bricolage ! Et ca tombe bien car les Jules font aujourd’hui de ces clients leur priorité N°1 !</a:t>
            </a:r>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dirty="0" smtClean="0"/>
          </a:p>
          <a:p>
            <a:pPr marL="0" marR="0" lvl="3" indent="0" algn="l" defTabSz="457200" rtl="0" eaLnBrk="1" fontAlgn="auto" latinLnBrk="0" hangingPunct="1">
              <a:lnSpc>
                <a:spcPct val="100000"/>
              </a:lnSpc>
              <a:spcBef>
                <a:spcPts val="0"/>
              </a:spcBef>
              <a:spcAft>
                <a:spcPts val="0"/>
              </a:spcAft>
              <a:buClrTx/>
              <a:buSzTx/>
              <a:buFontTx/>
              <a:buNone/>
              <a:tabLst/>
              <a:defRPr/>
            </a:pPr>
            <a:r>
              <a:rPr lang="fr-FR" sz="2200" dirty="0" smtClean="0"/>
              <a:t>les</a:t>
            </a:r>
            <a:r>
              <a:rPr lang="fr-FR" sz="2200" baseline="0" dirty="0" smtClean="0"/>
              <a:t> Jules pourront par exemple fixer un écran plasma dans une salle de réunion ou monter des étagères dans le bureau des collaborateurs</a:t>
            </a:r>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dirty="0" smtClean="0"/>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baseline="0" dirty="0" smtClean="0"/>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baseline="0" dirty="0" smtClean="0"/>
          </a:p>
          <a:p>
            <a:pPr marL="0" marR="0" lvl="3" indent="0" algn="l" defTabSz="457200" rtl="0" eaLnBrk="1" fontAlgn="auto" latinLnBrk="0" hangingPunct="1">
              <a:lnSpc>
                <a:spcPct val="100000"/>
              </a:lnSpc>
              <a:spcBef>
                <a:spcPts val="0"/>
              </a:spcBef>
              <a:spcAft>
                <a:spcPts val="0"/>
              </a:spcAft>
              <a:buClrTx/>
              <a:buSzTx/>
              <a:buFontTx/>
              <a:buNone/>
              <a:tabLst/>
              <a:defRPr/>
            </a:pPr>
            <a:endParaRPr lang="fr-FR" sz="2200" dirty="0" smtClean="0"/>
          </a:p>
          <a:p>
            <a:endParaRPr lang="fr-FR" dirty="0"/>
          </a:p>
        </p:txBody>
      </p:sp>
      <p:sp>
        <p:nvSpPr>
          <p:cNvPr id="4" name="Espace réservé du numéro de diapositive 3"/>
          <p:cNvSpPr>
            <a:spLocks noGrp="1"/>
          </p:cNvSpPr>
          <p:nvPr>
            <p:ph type="sldNum" sz="quarter" idx="10"/>
          </p:nvPr>
        </p:nvSpPr>
        <p:spPr/>
        <p:txBody>
          <a:bodyPr/>
          <a:lstStyle/>
          <a:p>
            <a:fld id="{3CD8482F-675C-7E42-A577-CBA05AA12A17}"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99126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Missions</a:t>
            </a:r>
            <a:r>
              <a:rPr lang="fr-FR" baseline="0" dirty="0" smtClean="0"/>
              <a:t> des Jules sont très variées : installer des tableaux, aider à </a:t>
            </a:r>
            <a:r>
              <a:rPr lang="fr-FR" baseline="0" smtClean="0"/>
              <a:t>un déménagement</a:t>
            </a:r>
            <a:r>
              <a:rPr lang="fr-FR" baseline="0" dirty="0" smtClean="0"/>
              <a:t>, monter un meuble</a:t>
            </a:r>
          </a:p>
          <a:p>
            <a:r>
              <a:rPr lang="fr-FR" baseline="0" dirty="0" smtClean="0"/>
              <a:t>Ce qu’ils ne font pas : l’</a:t>
            </a:r>
            <a:r>
              <a:rPr lang="fr-FR" baseline="0" dirty="0" err="1" smtClean="0"/>
              <a:t>electricité</a:t>
            </a:r>
            <a:r>
              <a:rPr lang="fr-FR" baseline="0" dirty="0" smtClean="0"/>
              <a:t>, soudure, gros travaux</a:t>
            </a:r>
          </a:p>
          <a:p>
            <a:endParaRPr lang="fr-FR" baseline="0" dirty="0" smtClean="0"/>
          </a:p>
          <a:p>
            <a:r>
              <a:rPr lang="fr-FR" baseline="0" dirty="0" smtClean="0"/>
              <a:t>Les Jules sont  partenaires des artisans : ils ne les remplacent pas mais réalisent les travaux qu’ils ne veulent plus ou pas faire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CD8482F-675C-7E42-A577-CBA05AA12A17}"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265784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pPr/>
              <a:t>2</a:t>
            </a:fld>
            <a:endParaRPr lang="fr-FR"/>
          </a:p>
        </p:txBody>
      </p:sp>
    </p:spTree>
    <p:extLst>
      <p:ext uri="{BB962C8B-B14F-4D97-AF65-F5344CB8AC3E}">
        <p14:creationId xmlns:p14="http://schemas.microsoft.com/office/powerpoint/2010/main" val="363778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Quels</a:t>
            </a:r>
            <a:r>
              <a:rPr lang="fr-FR" baseline="0" dirty="0" smtClean="0"/>
              <a:t> sont les bénéfices clients :</a:t>
            </a:r>
          </a:p>
          <a:p>
            <a:endParaRPr lang="fr-FR" baseline="0" dirty="0" smtClean="0"/>
          </a:p>
          <a:p>
            <a:r>
              <a:rPr lang="fr-FR" baseline="0" dirty="0" smtClean="0"/>
              <a:t>Tout d’abord, la polyvalence de leurs services</a:t>
            </a:r>
          </a:p>
          <a:p>
            <a:r>
              <a:rPr lang="fr-FR" baseline="0" dirty="0" smtClean="0"/>
              <a:t>En plus de cela ils se déplacent chez leurs clients pour repérer les lieux et bricoler</a:t>
            </a:r>
          </a:p>
          <a:p>
            <a:r>
              <a:rPr lang="fr-FR" baseline="0" dirty="0" smtClean="0"/>
              <a:t>Enfin leur </a:t>
            </a:r>
            <a:r>
              <a:rPr lang="fr-FR" baseline="0" dirty="0" err="1" smtClean="0"/>
              <a:t>systeme</a:t>
            </a:r>
            <a:r>
              <a:rPr lang="fr-FR" baseline="0" dirty="0" smtClean="0"/>
              <a:t> de forfaits est </a:t>
            </a:r>
            <a:r>
              <a:rPr lang="fr-FR" baseline="0" dirty="0" err="1" smtClean="0"/>
              <a:t>tres</a:t>
            </a:r>
            <a:r>
              <a:rPr lang="fr-FR" baseline="0" dirty="0" smtClean="0"/>
              <a:t> clair</a:t>
            </a:r>
          </a:p>
          <a:p>
            <a:endParaRPr lang="fr-FR" baseline="0" dirty="0" smtClean="0"/>
          </a:p>
          <a:p>
            <a:r>
              <a:rPr lang="fr-FR" baseline="0" dirty="0" smtClean="0"/>
              <a:t>Les bénéfices pour les entreprises :</a:t>
            </a:r>
          </a:p>
          <a:p>
            <a:endParaRPr lang="fr-FR" i="1" dirty="0" smtClean="0"/>
          </a:p>
          <a:p>
            <a:r>
              <a:rPr lang="fr-FR" i="1" dirty="0" smtClean="0"/>
              <a:t>Les Jules occupent un créneau original sur</a:t>
            </a:r>
            <a:r>
              <a:rPr lang="fr-FR" i="1" baseline="0" dirty="0" smtClean="0"/>
              <a:t> le marché </a:t>
            </a:r>
            <a:r>
              <a:rPr lang="fr-FR" i="1" dirty="0" smtClean="0"/>
              <a:t>:</a:t>
            </a:r>
            <a:r>
              <a:rPr lang="fr-FR" i="1" baseline="0" dirty="0" smtClean="0"/>
              <a:t> ils s’adressent à la fois aux particuliers et aux professionnels.</a:t>
            </a:r>
          </a:p>
          <a:p>
            <a:endParaRPr lang="fr-FR" dirty="0" smtClean="0"/>
          </a:p>
          <a:p>
            <a:r>
              <a:rPr lang="fr-FR" dirty="0" smtClean="0"/>
              <a:t>Ils</a:t>
            </a:r>
            <a:r>
              <a:rPr lang="fr-FR" baseline="0" dirty="0" smtClean="0"/>
              <a:t> d</a:t>
            </a:r>
            <a:r>
              <a:rPr lang="fr-FR" dirty="0" smtClean="0"/>
              <a:t>éveloppent leur notoriété </a:t>
            </a:r>
            <a:r>
              <a:rPr lang="fr-FR" baseline="0" dirty="0" smtClean="0"/>
              <a:t>via un savoir faire et une communication décalée</a:t>
            </a:r>
          </a:p>
          <a:p>
            <a:r>
              <a:rPr lang="fr-FR" baseline="0" dirty="0" smtClean="0"/>
              <a:t>Enfin ils </a:t>
            </a:r>
            <a:r>
              <a:rPr lang="fr-FR" i="0" baseline="0" dirty="0" smtClean="0"/>
              <a:t>proposent leurs services dans de nombreuses villes de France et compte bien se développer encore !</a:t>
            </a:r>
            <a:endParaRPr lang="fr-FR"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65A72DE-3A2E-0F4D-8A0C-39197C58493E}"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236670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0" dirty="0" smtClean="0">
                <a:solidFill>
                  <a:srgbClr val="ED6E9D"/>
                </a:solidFill>
                <a:latin typeface="Caviar Dreams" pitchFamily="34" charset="0"/>
              </a:rPr>
              <a:t>98%</a:t>
            </a:r>
            <a:r>
              <a:rPr lang="fr-FR" b="0" baseline="0" dirty="0" smtClean="0">
                <a:solidFill>
                  <a:srgbClr val="ED6E9D"/>
                </a:solidFill>
                <a:latin typeface="Caviar Dreams" pitchFamily="34" charset="0"/>
              </a:rPr>
              <a:t> des clients sont satisfaits</a:t>
            </a:r>
            <a:endParaRPr lang="fr-FR" b="0" dirty="0" smtClean="0">
              <a:solidFill>
                <a:srgbClr val="ED6E9D"/>
              </a:solidFill>
              <a:latin typeface="Caviar Dreams"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b="0" dirty="0" smtClean="0">
                <a:solidFill>
                  <a:srgbClr val="ED6E9D"/>
                </a:solidFill>
                <a:latin typeface="Caviar Dreams" pitchFamily="34" charset="0"/>
              </a:rPr>
              <a:t>Une Présence</a:t>
            </a:r>
            <a:r>
              <a:rPr lang="fr-FR" b="0" baseline="0" dirty="0" smtClean="0">
                <a:solidFill>
                  <a:srgbClr val="ED6E9D"/>
                </a:solidFill>
                <a:latin typeface="Caviar Dreams" pitchFamily="34" charset="0"/>
              </a:rPr>
              <a:t> très forte sur tous les médias</a:t>
            </a:r>
          </a:p>
          <a:p>
            <a:pPr marL="0" marR="0" indent="0" algn="l" defTabSz="457200" rtl="0" eaLnBrk="1" fontAlgn="auto" latinLnBrk="0" hangingPunct="1">
              <a:lnSpc>
                <a:spcPct val="100000"/>
              </a:lnSpc>
              <a:spcBef>
                <a:spcPts val="0"/>
              </a:spcBef>
              <a:spcAft>
                <a:spcPts val="0"/>
              </a:spcAft>
              <a:buClrTx/>
              <a:buSzTx/>
              <a:buFontTx/>
              <a:buNone/>
              <a:tabLst/>
              <a:defRPr/>
            </a:pPr>
            <a:r>
              <a:rPr lang="fr-FR" b="0" baseline="0" dirty="0" smtClean="0">
                <a:solidFill>
                  <a:srgbClr val="ED6E9D"/>
                </a:solidFill>
                <a:latin typeface="Caviar Dreams" pitchFamily="34" charset="0"/>
              </a:rPr>
              <a:t>Lauréat des trophée de l’innovation sur bureaux expo</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Jules se projettent</a:t>
            </a:r>
            <a:r>
              <a:rPr lang="fr-FR" sz="1200" kern="1200" baseline="0" dirty="0" smtClean="0">
                <a:solidFill>
                  <a:schemeClr val="tx1"/>
                </a:solidFill>
                <a:effectLst/>
                <a:latin typeface="+mn-lt"/>
                <a:ea typeface="+mn-ea"/>
                <a:cs typeface="+mn-cs"/>
              </a:rPr>
              <a:t> de se développer en franchises </a:t>
            </a:r>
          </a:p>
          <a:p>
            <a:pPr marL="0" marR="0" indent="0" algn="l" defTabSz="457200" rtl="0" eaLnBrk="1" fontAlgn="auto" latinLnBrk="0" hangingPunct="1">
              <a:lnSpc>
                <a:spcPct val="100000"/>
              </a:lnSpc>
              <a:spcBef>
                <a:spcPts val="0"/>
              </a:spcBef>
              <a:spcAft>
                <a:spcPts val="0"/>
              </a:spcAft>
              <a:buClrTx/>
              <a:buSzTx/>
              <a:buFontTx/>
              <a:buNone/>
              <a:tabLst/>
              <a:defRPr/>
            </a:pPr>
            <a:r>
              <a:rPr lang="fr-FR" sz="2200" baseline="0" dirty="0" smtClean="0"/>
              <a:t>Des enseignes comme Leroy Merlin recommandent les Jules à leurs clients en cas de besoin.</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endParaRPr lang="fr-FR" sz="1200" kern="1200" baseline="0" dirty="0" smtClean="0">
              <a:solidFill>
                <a:schemeClr val="tx1"/>
              </a:solidFill>
              <a:effectLst/>
              <a:latin typeface="+mn-lt"/>
              <a:ea typeface="+mn-ea"/>
              <a:cs typeface="+mn-cs"/>
            </a:endParaRP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b="0" dirty="0" smtClean="0">
              <a:solidFill>
                <a:srgbClr val="ED6E9D"/>
              </a:solidFill>
              <a:latin typeface="Caviar Dreams"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b="1" dirty="0" smtClean="0">
              <a:solidFill>
                <a:srgbClr val="ED6E9D"/>
              </a:solidFill>
              <a:latin typeface="Caviar Dreams"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b="1" dirty="0" smtClean="0">
              <a:solidFill>
                <a:srgbClr val="ED6E9D"/>
              </a:solidFill>
              <a:latin typeface="Caviar Dreams"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b="1" dirty="0" smtClean="0">
              <a:solidFill>
                <a:srgbClr val="ED6E9D"/>
              </a:solidFill>
              <a:latin typeface="Caviar Dreams"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CD8482F-675C-7E42-A577-CBA05AA12A17}"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185852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Pour éviter les situations critiques appelez LES JULES !</a:t>
            </a:r>
          </a:p>
          <a:p>
            <a:endParaRPr lang="fr-FR" baseline="0" dirty="0" smtClean="0"/>
          </a:p>
          <a:p>
            <a:endParaRPr lang="fr-FR" b="1"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3CD8482F-675C-7E42-A577-CBA05AA12A17}"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84639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Vous avez envie/</a:t>
            </a:r>
            <a:r>
              <a:rPr lang="fr-FR" dirty="0" err="1" smtClean="0"/>
              <a:t>revez</a:t>
            </a:r>
            <a:r>
              <a:rPr lang="fr-FR" dirty="0" smtClean="0"/>
              <a:t> de mieux consommer et moins cher</a:t>
            </a:r>
          </a:p>
          <a:p>
            <a:r>
              <a:rPr lang="fr-FR" dirty="0" smtClean="0"/>
              <a:t>Alors Zéro gâchis a la solution/ est fait pour vous</a:t>
            </a:r>
          </a:p>
          <a:p>
            <a:r>
              <a:rPr lang="fr-FR" dirty="0" smtClean="0"/>
              <a:t>Grace a Zéro </a:t>
            </a:r>
            <a:r>
              <a:rPr lang="fr-FR" dirty="0" err="1" smtClean="0"/>
              <a:t>Gachis</a:t>
            </a:r>
            <a:r>
              <a:rPr lang="fr-FR" dirty="0" smtClean="0"/>
              <a:t> </a:t>
            </a:r>
            <a:r>
              <a:rPr lang="fr-FR" baseline="0" dirty="0" smtClean="0"/>
              <a:t>c’est </a:t>
            </a:r>
            <a:r>
              <a:rPr lang="fr-FR" dirty="0" smtClean="0"/>
              <a:t>maintenant</a:t>
            </a:r>
            <a:r>
              <a:rPr lang="fr-FR" baseline="0" dirty="0" smtClean="0"/>
              <a:t> possible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00DB115-D142-4DA9-8907-76AE1542DC85}" type="slidenum">
              <a:rPr lang="fr-FR" smtClean="0">
                <a:solidFill>
                  <a:prstClr val="black"/>
                </a:solidFill>
              </a:rPr>
              <a:pPr/>
              <a:t>24</a:t>
            </a:fld>
            <a:endParaRPr lang="fr-F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Aujourd’hui on va vers une consommation</a:t>
            </a:r>
            <a:r>
              <a:rPr lang="fr-FR" baseline="0" dirty="0" smtClean="0"/>
              <a:t> responsable</a:t>
            </a:r>
          </a:p>
          <a:p>
            <a:r>
              <a:rPr lang="fr-FR" baseline="0" dirty="0" smtClean="0"/>
              <a:t>Et pourtant le gaspillage alimentaire en France c’est 750000 tonnes de produits frais jetés par la distribution  chaque année (dont seulement 12% reversés aux associations)</a:t>
            </a:r>
          </a:p>
          <a:p>
            <a:r>
              <a:rPr lang="fr-FR" baseline="0" dirty="0" smtClean="0"/>
              <a:t>Donc un enjeu important pour les distributeurs est de mieux vendre les produits qui arrivent à date limite de consommation</a:t>
            </a:r>
            <a:endParaRPr lang="fr-FR" dirty="0"/>
          </a:p>
        </p:txBody>
      </p:sp>
      <p:sp>
        <p:nvSpPr>
          <p:cNvPr id="4" name="Espace réservé du numéro de diapositive 3"/>
          <p:cNvSpPr>
            <a:spLocks noGrp="1"/>
          </p:cNvSpPr>
          <p:nvPr>
            <p:ph type="sldNum" sz="quarter" idx="10"/>
          </p:nvPr>
        </p:nvSpPr>
        <p:spPr/>
        <p:txBody>
          <a:bodyPr/>
          <a:lstStyle/>
          <a:p>
            <a:fld id="{F00DB115-D142-4DA9-8907-76AE1542DC85}" type="slidenum">
              <a:rPr lang="fr-FR" smtClean="0">
                <a:solidFill>
                  <a:prstClr val="black"/>
                </a:solidFill>
              </a:rPr>
              <a:pPr/>
              <a:t>25</a:t>
            </a:fld>
            <a:endParaRPr lang="fr-FR">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Ces produits sont proposés avec de forte promotion et pourtant ils restent invendus par</a:t>
            </a:r>
            <a:r>
              <a:rPr lang="fr-FR" baseline="0" dirty="0" smtClean="0"/>
              <a:t> manque de visibilité et de communication.</a:t>
            </a:r>
          </a:p>
          <a:p>
            <a:r>
              <a:rPr lang="fr-FR" baseline="0" dirty="0" smtClean="0"/>
              <a:t>Pour résoudre ce problème Zéro </a:t>
            </a:r>
            <a:r>
              <a:rPr lang="fr-FR" baseline="0" dirty="0" err="1" smtClean="0"/>
              <a:t>Gachis</a:t>
            </a:r>
            <a:r>
              <a:rPr lang="fr-FR" baseline="0" dirty="0" smtClean="0"/>
              <a:t> se propose d’être un relai de communication entre l’enseigne et le client </a:t>
            </a:r>
          </a:p>
          <a:p>
            <a:r>
              <a:rPr lang="fr-FR" baseline="0" dirty="0" smtClean="0"/>
              <a:t>Car Zéro </a:t>
            </a:r>
            <a:r>
              <a:rPr lang="fr-FR" baseline="0" dirty="0" err="1" smtClean="0"/>
              <a:t>Gachis</a:t>
            </a:r>
            <a:r>
              <a:rPr lang="fr-FR" baseline="0" dirty="0" smtClean="0"/>
              <a:t> c’est un service d’informations sur les produits à date limite de consommation courte dans les magasins prêt de chez vous.</a:t>
            </a:r>
            <a:endParaRPr lang="fr-FR" dirty="0"/>
          </a:p>
        </p:txBody>
      </p:sp>
      <p:sp>
        <p:nvSpPr>
          <p:cNvPr id="4" name="Espace réservé du numéro de diapositive 3"/>
          <p:cNvSpPr>
            <a:spLocks noGrp="1"/>
          </p:cNvSpPr>
          <p:nvPr>
            <p:ph type="sldNum" sz="quarter" idx="10"/>
          </p:nvPr>
        </p:nvSpPr>
        <p:spPr/>
        <p:txBody>
          <a:bodyPr/>
          <a:lstStyle/>
          <a:p>
            <a:fld id="{F00DB115-D142-4DA9-8907-76AE1542DC85}" type="slidenum">
              <a:rPr lang="fr-FR" smtClean="0">
                <a:solidFill>
                  <a:prstClr val="black"/>
                </a:solidFill>
              </a:rPr>
              <a:pPr/>
              <a:t>26</a:t>
            </a:fld>
            <a:endParaRPr lang="fr-F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communiquer sur</a:t>
            </a:r>
            <a:r>
              <a:rPr lang="fr-FR" baseline="0" dirty="0" smtClean="0"/>
              <a:t> ces produits Zéro </a:t>
            </a:r>
            <a:r>
              <a:rPr lang="fr-FR" baseline="0" dirty="0" err="1" smtClean="0"/>
              <a:t>gachis</a:t>
            </a:r>
            <a:r>
              <a:rPr lang="fr-FR" baseline="0" dirty="0" smtClean="0"/>
              <a:t> s’est crée une identité visuel avec le personnage du super </a:t>
            </a:r>
            <a:r>
              <a:rPr lang="fr-FR" baseline="0" dirty="0" err="1" smtClean="0"/>
              <a:t>zero</a:t>
            </a:r>
            <a:r>
              <a:rPr lang="fr-FR" baseline="0" dirty="0" smtClean="0"/>
              <a:t> </a:t>
            </a:r>
            <a:r>
              <a:rPr lang="fr-FR" baseline="0" dirty="0" err="1" smtClean="0"/>
              <a:t>gacheur</a:t>
            </a:r>
            <a:r>
              <a:rPr lang="fr-FR" baseline="0" dirty="0" smtClean="0"/>
              <a:t> ainsi qu’un site et une appli mobile</a:t>
            </a:r>
          </a:p>
          <a:p>
            <a:r>
              <a:rPr lang="fr-FR" baseline="0" dirty="0" smtClean="0"/>
              <a:t>L’utilisateur se connecte via le site ou l’appli et se </a:t>
            </a:r>
            <a:r>
              <a:rPr lang="fr-FR" baseline="0" dirty="0" err="1" smtClean="0"/>
              <a:t>géolocalise</a:t>
            </a:r>
            <a:endParaRPr lang="fr-FR" baseline="0" dirty="0" smtClean="0"/>
          </a:p>
          <a:p>
            <a:r>
              <a:rPr lang="fr-FR" baseline="0" dirty="0" smtClean="0"/>
              <a:t>Puis il consulte la liste des produits à DLC courte en promo dans les magasins prêts de chez lui</a:t>
            </a:r>
          </a:p>
          <a:p>
            <a:r>
              <a:rPr lang="fr-FR" baseline="0" dirty="0" smtClean="0"/>
              <a:t>Et ensuite se rendre en magasin pour acheter les produits Zéro </a:t>
            </a:r>
            <a:r>
              <a:rPr lang="fr-FR" baseline="0" dirty="0" err="1" smtClean="0"/>
              <a:t>gachis</a:t>
            </a:r>
            <a:endParaRPr lang="fr-FR" dirty="0"/>
          </a:p>
        </p:txBody>
      </p:sp>
      <p:sp>
        <p:nvSpPr>
          <p:cNvPr id="4" name="Espace réservé du numéro de diapositive 3"/>
          <p:cNvSpPr>
            <a:spLocks noGrp="1"/>
          </p:cNvSpPr>
          <p:nvPr>
            <p:ph type="sldNum" sz="quarter" idx="10"/>
          </p:nvPr>
        </p:nvSpPr>
        <p:spPr/>
        <p:txBody>
          <a:bodyPr/>
          <a:lstStyle/>
          <a:p>
            <a:fld id="{F00DB115-D142-4DA9-8907-76AE1542DC85}" type="slidenum">
              <a:rPr lang="fr-FR" smtClean="0">
                <a:solidFill>
                  <a:prstClr val="black"/>
                </a:solidFill>
              </a:rPr>
              <a:pPr/>
              <a:t>27</a:t>
            </a:fld>
            <a:endParaRPr lang="fr-F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les distributeur Zéro </a:t>
            </a:r>
            <a:r>
              <a:rPr lang="fr-FR" dirty="0" err="1" smtClean="0"/>
              <a:t>Gachis</a:t>
            </a:r>
            <a:r>
              <a:rPr lang="fr-FR" dirty="0" smtClean="0"/>
              <a:t> propose :</a:t>
            </a:r>
          </a:p>
          <a:p>
            <a:pPr>
              <a:buFontTx/>
              <a:buChar char="-"/>
            </a:pPr>
            <a:r>
              <a:rPr lang="fr-FR" dirty="0" smtClean="0"/>
              <a:t>Solution de mise en ligne</a:t>
            </a:r>
            <a:r>
              <a:rPr lang="fr-FR" baseline="0" dirty="0" smtClean="0"/>
              <a:t> automatique des produits à DLC courte</a:t>
            </a:r>
          </a:p>
          <a:p>
            <a:pPr>
              <a:buFontTx/>
              <a:buChar char="-"/>
            </a:pPr>
            <a:r>
              <a:rPr lang="fr-FR" baseline="0" dirty="0" smtClean="0"/>
              <a:t> et une visibilité en magasin</a:t>
            </a:r>
            <a:endParaRPr lang="fr-FR" dirty="0"/>
          </a:p>
        </p:txBody>
      </p:sp>
      <p:sp>
        <p:nvSpPr>
          <p:cNvPr id="4" name="Espace réservé du numéro de diapositive 3"/>
          <p:cNvSpPr>
            <a:spLocks noGrp="1"/>
          </p:cNvSpPr>
          <p:nvPr>
            <p:ph type="sldNum" sz="quarter" idx="10"/>
          </p:nvPr>
        </p:nvSpPr>
        <p:spPr/>
        <p:txBody>
          <a:bodyPr/>
          <a:lstStyle/>
          <a:p>
            <a:fld id="{F00DB115-D142-4DA9-8907-76AE1542DC85}" type="slidenum">
              <a:rPr lang="fr-FR" smtClean="0">
                <a:solidFill>
                  <a:prstClr val="black"/>
                </a:solidFill>
              </a:rPr>
              <a:pPr/>
              <a:t>28</a:t>
            </a:fld>
            <a:endParaRPr lang="fr-F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OU Avec/grâce à Zéro </a:t>
            </a:r>
            <a:r>
              <a:rPr lang="fr-FR" dirty="0" err="1" smtClean="0"/>
              <a:t>Gachis</a:t>
            </a:r>
            <a:r>
              <a:rPr lang="fr-FR" dirty="0" smtClean="0"/>
              <a:t> les</a:t>
            </a:r>
            <a:r>
              <a:rPr lang="fr-FR" baseline="0" dirty="0" smtClean="0"/>
              <a:t> clients peuvent désormais faire des achats responsables, tout en économisant de l’argent et en participant à la communauté de Zéro </a:t>
            </a:r>
            <a:r>
              <a:rPr lang="fr-FR" baseline="0" dirty="0" err="1" smtClean="0"/>
              <a:t>Gacheur</a:t>
            </a:r>
            <a:endParaRPr lang="fr-FR" dirty="0"/>
          </a:p>
        </p:txBody>
      </p:sp>
      <p:sp>
        <p:nvSpPr>
          <p:cNvPr id="4" name="Espace réservé du numéro de diapositive 3"/>
          <p:cNvSpPr>
            <a:spLocks noGrp="1"/>
          </p:cNvSpPr>
          <p:nvPr>
            <p:ph type="sldNum" sz="quarter" idx="10"/>
          </p:nvPr>
        </p:nvSpPr>
        <p:spPr/>
        <p:txBody>
          <a:bodyPr/>
          <a:lstStyle/>
          <a:p>
            <a:fld id="{F00DB115-D142-4DA9-8907-76AE1542DC85}" type="slidenum">
              <a:rPr lang="fr-FR" smtClean="0">
                <a:solidFill>
                  <a:prstClr val="black"/>
                </a:solidFill>
              </a:rPr>
              <a:pPr/>
              <a:t>29</a:t>
            </a:fld>
            <a:endParaRPr lang="fr-FR">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les distributeurs</a:t>
            </a:r>
            <a:r>
              <a:rPr lang="fr-FR" baseline="0" dirty="0" smtClean="0"/>
              <a:t> Zéro </a:t>
            </a:r>
            <a:r>
              <a:rPr lang="fr-FR" baseline="0" dirty="0" err="1" smtClean="0"/>
              <a:t>Gachis</a:t>
            </a:r>
            <a:r>
              <a:rPr lang="fr-FR" baseline="0" dirty="0" smtClean="0"/>
              <a:t> c’est une solution clé en main qui leur permet de valoriser leurs produits qui arrivent à date limite de consommation, de générer du trafic en magasin et de bénéficier d’une image responsable</a:t>
            </a:r>
            <a:endParaRPr lang="fr-FR" dirty="0"/>
          </a:p>
        </p:txBody>
      </p:sp>
      <p:sp>
        <p:nvSpPr>
          <p:cNvPr id="4" name="Espace réservé du numéro de diapositive 3"/>
          <p:cNvSpPr>
            <a:spLocks noGrp="1"/>
          </p:cNvSpPr>
          <p:nvPr>
            <p:ph type="sldNum" sz="quarter" idx="10"/>
          </p:nvPr>
        </p:nvSpPr>
        <p:spPr/>
        <p:txBody>
          <a:bodyPr/>
          <a:lstStyle/>
          <a:p>
            <a:fld id="{F00DB115-D142-4DA9-8907-76AE1542DC85}" type="slidenum">
              <a:rPr lang="fr-FR" smtClean="0">
                <a:solidFill>
                  <a:prstClr val="black"/>
                </a:solidFill>
              </a:rPr>
              <a:pPr/>
              <a:t>30</a:t>
            </a:fld>
            <a:endParaRPr 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résultats</a:t>
            </a:r>
            <a:r>
              <a:rPr lang="fr-FR" baseline="0" dirty="0" smtClean="0"/>
              <a:t> sont impressionnants par exemple au Leclerc de Landerneau a divisé par 2 le gaspillage alimentaire avec 77% des produits labellisés Zéro Gâchis qui sont vendus</a:t>
            </a:r>
          </a:p>
          <a:p>
            <a:r>
              <a:rPr lang="fr-FR" baseline="0" dirty="0" smtClean="0"/>
              <a:t>en 1 mois  c’est plus d’une tonne de produits qui ont été vendus pour un chiffre d’affaires additionnels de 40000 euro</a:t>
            </a:r>
            <a:endParaRPr lang="fr-FR" dirty="0"/>
          </a:p>
        </p:txBody>
      </p:sp>
      <p:sp>
        <p:nvSpPr>
          <p:cNvPr id="4" name="Espace réservé du numéro de diapositive 3"/>
          <p:cNvSpPr>
            <a:spLocks noGrp="1"/>
          </p:cNvSpPr>
          <p:nvPr>
            <p:ph type="sldNum" sz="quarter" idx="10"/>
          </p:nvPr>
        </p:nvSpPr>
        <p:spPr/>
        <p:txBody>
          <a:bodyPr/>
          <a:lstStyle/>
          <a:p>
            <a:fld id="{F00DB115-D142-4DA9-8907-76AE1542DC85}" type="slidenum">
              <a:rPr lang="fr-FR" smtClean="0">
                <a:solidFill>
                  <a:prstClr val="black"/>
                </a:solidFill>
              </a:rPr>
              <a:pPr/>
              <a:t>31</a:t>
            </a:fld>
            <a:endParaRPr lang="fr-FR">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Du coup Zéro</a:t>
            </a:r>
            <a:r>
              <a:rPr lang="fr-FR" baseline="0" dirty="0" smtClean="0"/>
              <a:t> </a:t>
            </a:r>
            <a:r>
              <a:rPr lang="fr-FR" baseline="0" dirty="0" err="1" smtClean="0"/>
              <a:t>Gachis</a:t>
            </a:r>
            <a:r>
              <a:rPr lang="fr-FR" baseline="0" dirty="0" smtClean="0"/>
              <a:t> fait l’unanimité auprès des utilisateurs qui trouvent l’idée génial, des média mais aussi des magasins partenaires comme ici Olivier Bordais PDG du centre Leclerc de Landerneau qui dit « Nous sommes super fiers d’être à vos cotés dans cette belle aventure qui ne fait que débuter! »</a:t>
            </a:r>
            <a:endParaRPr lang="fr-FR" dirty="0"/>
          </a:p>
        </p:txBody>
      </p:sp>
      <p:sp>
        <p:nvSpPr>
          <p:cNvPr id="4" name="Espace réservé du numéro de diapositive 3"/>
          <p:cNvSpPr>
            <a:spLocks noGrp="1"/>
          </p:cNvSpPr>
          <p:nvPr>
            <p:ph type="sldNum" sz="quarter" idx="10"/>
          </p:nvPr>
        </p:nvSpPr>
        <p:spPr/>
        <p:txBody>
          <a:bodyPr/>
          <a:lstStyle/>
          <a:p>
            <a:fld id="{F00DB115-D142-4DA9-8907-76AE1542DC85}" type="slidenum">
              <a:rPr lang="fr-FR" smtClean="0">
                <a:solidFill>
                  <a:prstClr val="black"/>
                </a:solidFill>
              </a:rPr>
              <a:pPr/>
              <a:t>32</a:t>
            </a:fld>
            <a:endParaRPr lang="fr-FR">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Orange trop marron</a:t>
            </a:r>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33</a:t>
            </a:fld>
            <a:endParaRPr lang="fr-FR">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Ajouter image</a:t>
            </a:r>
            <a:endParaRPr lang="fr-FR" dirty="0"/>
          </a:p>
        </p:txBody>
      </p:sp>
      <p:sp>
        <p:nvSpPr>
          <p:cNvPr id="4" name="Espace réservé du numéro de diapositive 3"/>
          <p:cNvSpPr>
            <a:spLocks noGrp="1"/>
          </p:cNvSpPr>
          <p:nvPr>
            <p:ph type="sldNum" sz="quarter" idx="10"/>
          </p:nvPr>
        </p:nvSpPr>
        <p:spPr/>
        <p:txBody>
          <a:bodyPr/>
          <a:lstStyle/>
          <a:p>
            <a:fld id="{A76301C3-4E03-7844-8B98-5340F6345C49}"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4263492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76301C3-4E03-7844-8B98-5340F6345C49}"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2780811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Vous aussi vous souhaitez aider vos enfants à réaliser leurs plus grands rêves !</a:t>
            </a:r>
          </a:p>
          <a:p>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1080926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Mais financer leurs projets coûte cher. En effet, un permis de conduire coûte en moyenne 1200€ et un loyer à paris entre 550€ et 800€ par mois. </a:t>
            </a:r>
          </a:p>
          <a:p>
            <a:r>
              <a:rPr lang="fr-FR" sz="1200" kern="1200" dirty="0" smtClean="0">
                <a:solidFill>
                  <a:schemeClr val="tx1"/>
                </a:solidFill>
                <a:effectLst/>
                <a:latin typeface="+mn-lt"/>
                <a:ea typeface="+mn-ea"/>
                <a:cs typeface="+mn-cs"/>
              </a:rPr>
              <a:t>Grâce à Capital Koala vous allez épargner pour l’avenir de votre enfant tout en achetant en ligne !</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1080926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cela, je m’inscris sur le site </a:t>
            </a:r>
            <a:r>
              <a:rPr lang="fr-FR" sz="1200" kern="1200" dirty="0" err="1" smtClean="0">
                <a:solidFill>
                  <a:schemeClr val="tx1"/>
                </a:solidFill>
                <a:effectLst/>
                <a:latin typeface="+mn-lt"/>
                <a:ea typeface="+mn-ea"/>
                <a:cs typeface="+mn-cs"/>
              </a:rPr>
              <a:t>Capitalkoala.com</a:t>
            </a:r>
            <a:r>
              <a:rPr lang="fr-FR" sz="1200" kern="1200" dirty="0" smtClean="0">
                <a:solidFill>
                  <a:schemeClr val="tx1"/>
                </a:solidFill>
                <a:effectLst/>
                <a:latin typeface="+mn-lt"/>
                <a:ea typeface="+mn-ea"/>
                <a:cs typeface="+mn-cs"/>
              </a:rPr>
              <a:t> en associant mon compte à un, plusieurs enfants ou même futur enfant bénéficiaire. </a:t>
            </a:r>
          </a:p>
          <a:p>
            <a:r>
              <a:rPr lang="fr-FR" sz="1200" kern="1200" dirty="0" smtClean="0">
                <a:solidFill>
                  <a:schemeClr val="tx1"/>
                </a:solidFill>
                <a:effectLst/>
                <a:latin typeface="+mn-lt"/>
                <a:ea typeface="+mn-ea"/>
                <a:cs typeface="+mn-cs"/>
              </a:rPr>
              <a:t>Par la suite, j’effectue mes achats sur Internet chez les partenaires e-commerçants. Le choix est large puisque + de 1300 e-commerçants reconnus et de tous secteurs sont partenaires de Capital Koala.</a:t>
            </a:r>
          </a:p>
          <a:p>
            <a:r>
              <a:rPr lang="fr-FR" sz="1200" kern="1200" dirty="0" smtClean="0">
                <a:solidFill>
                  <a:schemeClr val="tx1"/>
                </a:solidFill>
                <a:effectLst/>
                <a:latin typeface="+mn-lt"/>
                <a:ea typeface="+mn-ea"/>
                <a:cs typeface="+mn-cs"/>
              </a:rPr>
              <a:t>Les remboursements sont alors versés directement sur mon compte Capital Koala dès que je fais un achat. C’est en moyenne 6% du montant de l’achat.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Pour transformer ces remboursements en épargne, j’ouvre un livret d’épargne au nom de l’enfant bénéficiaire, gratuitement, chez l’une des banques partenaires </a:t>
            </a:r>
            <a:r>
              <a:rPr lang="fr-FR" sz="1200" kern="1200" dirty="0" err="1" smtClean="0">
                <a:solidFill>
                  <a:schemeClr val="tx1"/>
                </a:solidFill>
                <a:effectLst/>
                <a:latin typeface="+mn-lt"/>
                <a:ea typeface="+mn-ea"/>
                <a:cs typeface="+mn-cs"/>
              </a:rPr>
              <a:t>Monabanq</a:t>
            </a:r>
            <a:r>
              <a:rPr lang="fr-FR" sz="1200" kern="1200" dirty="0" smtClean="0">
                <a:solidFill>
                  <a:schemeClr val="tx1"/>
                </a:solidFill>
                <a:effectLst/>
                <a:latin typeface="+mn-lt"/>
                <a:ea typeface="+mn-ea"/>
                <a:cs typeface="+mn-cs"/>
              </a:rPr>
              <a:t> ou ING direct. Je vais ainsi faire fructifier les remboursements générés. </a:t>
            </a:r>
          </a:p>
          <a:p>
            <a:endParaRPr lang="fr-FR" baseline="0" dirty="0" smtClean="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3874211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Aussi, pour voir augmenter l’épargne versée sur le livret de mon enfant plus rapidement, je vais pouvoir réunir d’autres membres autour de mon enfant comme ses gd-parents, ses tantes ou sa marraine pour former une KOALITION FAMILIALE. </a:t>
            </a:r>
          </a:p>
          <a:p>
            <a:endParaRPr lang="fr-FR" baseline="0" dirty="0" smtClean="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471283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parents vont donc grâce Capital Koala aider leurs enfants à financer leurs projets via une épargne familiale gratuite et indolore. </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46</a:t>
            </a:fld>
            <a:endParaRPr lang="fr-FR">
              <a:solidFill>
                <a:prstClr val="black"/>
              </a:solidFill>
            </a:endParaRPr>
          </a:p>
        </p:txBody>
      </p:sp>
    </p:spTree>
    <p:extLst>
      <p:ext uri="{BB962C8B-B14F-4D97-AF65-F5344CB8AC3E}">
        <p14:creationId xmlns:p14="http://schemas.microsoft.com/office/powerpoint/2010/main" val="202230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banques grâce à ce programme vont pouvoir recruter et fidéliser les enfants, en d’autres termes les consommateurs de demain.</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Pour les e-commerçants, être partenaire de Capital Koala va leur permettre de recruter et fidéliser en misant sur la solidarité familiale via la participation au financement de projets familiaux. </a:t>
            </a:r>
          </a:p>
          <a:p>
            <a:endParaRPr lang="fr-FR" dirty="0" smtClean="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47</a:t>
            </a:fld>
            <a:endParaRPr lang="fr-FR">
              <a:solidFill>
                <a:prstClr val="black"/>
              </a:solidFill>
            </a:endParaRPr>
          </a:p>
        </p:txBody>
      </p:sp>
    </p:spTree>
    <p:extLst>
      <p:ext uri="{BB962C8B-B14F-4D97-AF65-F5344CB8AC3E}">
        <p14:creationId xmlns:p14="http://schemas.microsoft.com/office/powerpoint/2010/main" val="2633777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Capital Koala a pour avantage d’être la seule entreprise à proposer un programme de ce genre et va pouvoir capitaliser sur l’aspect relationnel de la famille tout en se rémunérant via une commission d’affaires versée par les banques. </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48</a:t>
            </a:fld>
            <a:endParaRPr lang="fr-FR">
              <a:solidFill>
                <a:prstClr val="black"/>
              </a:solidFill>
            </a:endParaRPr>
          </a:p>
        </p:txBody>
      </p:sp>
    </p:spTree>
    <p:extLst>
      <p:ext uri="{BB962C8B-B14F-4D97-AF65-F5344CB8AC3E}">
        <p14:creationId xmlns:p14="http://schemas.microsoft.com/office/powerpoint/2010/main" val="2633777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Capital Koala c’est aujourd’hui un seuil de rentabilité déjà atteint, + de 1300 commerçants et 2 banques partenaires, 3600 fans Facebook  et 50 000 familles inscrites. Alors vous aussi rejoignez Capital Koala et réalisez les rêves de vos enfants ! </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49</a:t>
            </a:fld>
            <a:endParaRPr lang="fr-FR">
              <a:solidFill>
                <a:prstClr val="black"/>
              </a:solidFill>
            </a:endParaRPr>
          </a:p>
        </p:txBody>
      </p:sp>
    </p:spTree>
    <p:extLst>
      <p:ext uri="{BB962C8B-B14F-4D97-AF65-F5344CB8AC3E}">
        <p14:creationId xmlns:p14="http://schemas.microsoft.com/office/powerpoint/2010/main" val="625673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Fais pas ci, fais pas ça, vous l’avez entendu des centaines de fois mais vous a t on déjà dit bravo</a:t>
            </a:r>
            <a:r>
              <a:rPr lang="fr-FR" baseline="0" dirty="0" smtClean="0"/>
              <a:t> pour ce que vous faites ?!</a:t>
            </a:r>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50</a:t>
            </a:fld>
            <a:endParaRPr lang="fr-FR">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C’est pourquoi CG</a:t>
            </a:r>
            <a:r>
              <a:rPr lang="fr-FR" baseline="0" dirty="0" smtClean="0"/>
              <a:t> décide de le faire. Grâce à un discours positif et efficace Cité Green récompense les bons gestes des citoyens au quotidien. </a:t>
            </a:r>
          </a:p>
          <a:p>
            <a:endParaRPr lang="fr-FR" baseline="0" dirty="0" smtClean="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51</a:t>
            </a:fld>
            <a:endParaRPr lang="fr-FR">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a:t>
            </a:r>
            <a:r>
              <a:rPr lang="fr-FR" baseline="0" dirty="0" smtClean="0"/>
              <a:t> principe est simple, moi Géraldine,  citoyenne de la ville de Sèvres, je me crée un compte sur le site de Cité Green/ </a:t>
            </a:r>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52</a:t>
            </a:fld>
            <a:endParaRPr lang="fr-FR">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Ensuite il me reste à faire des </a:t>
            </a:r>
            <a:r>
              <a:rPr lang="fr-FR" baseline="0" dirty="0" err="1" smtClean="0"/>
              <a:t>éco-gestes</a:t>
            </a:r>
            <a:r>
              <a:rPr lang="fr-FR" baseline="0" dirty="0" smtClean="0"/>
              <a:t> grâce aux partenaires responsables du programme. Pour cela c’est de nouveau très simple. Par exemple, mes poubelles de tri chez moi sont équipées de puces RFID car ma ville est partenaire de Cité Green. Ainsi lorsque mes déchets sont récupérés, un nombre de points proportionnel au poids de mes déchets triés est </a:t>
            </a:r>
            <a:r>
              <a:rPr lang="fr-FR" baseline="0" dirty="0" err="1" smtClean="0"/>
              <a:t>automtaiquement</a:t>
            </a:r>
            <a:r>
              <a:rPr lang="fr-FR" baseline="0" dirty="0" smtClean="0"/>
              <a:t> crédité sur mon compte </a:t>
            </a:r>
            <a:r>
              <a:rPr lang="fr-FR" baseline="0" dirty="0" err="1" smtClean="0"/>
              <a:t>CitéGreen</a:t>
            </a:r>
            <a:r>
              <a:rPr lang="fr-FR" baseline="0" dirty="0" smtClean="0"/>
              <a:t>. </a:t>
            </a:r>
          </a:p>
          <a:p>
            <a:r>
              <a:rPr lang="fr-FR" baseline="0" dirty="0" smtClean="0"/>
              <a:t>Il se trouve que je travaille à Paris et j’utilise régulièrement le </a:t>
            </a:r>
            <a:r>
              <a:rPr lang="fr-FR" baseline="0" dirty="0" err="1" smtClean="0"/>
              <a:t>Vélib</a:t>
            </a:r>
            <a:r>
              <a:rPr lang="fr-FR" baseline="0" dirty="0" smtClean="0"/>
              <a:t>. A chaque utilisation je cumule de nouveaux points toujours sur le même compte Cité Green. </a:t>
            </a:r>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53</a:t>
            </a:fld>
            <a:endParaRPr lang="fr-FR">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Alors entre le tri de mes déchets, le </a:t>
            </a:r>
            <a:r>
              <a:rPr lang="fr-FR" baseline="0" dirty="0" err="1" smtClean="0"/>
              <a:t>vélib</a:t>
            </a:r>
            <a:r>
              <a:rPr lang="fr-FR" baseline="0" dirty="0" smtClean="0"/>
              <a:t> et de temps en temps le </a:t>
            </a:r>
            <a:r>
              <a:rPr lang="fr-FR" baseline="0" dirty="0" err="1" smtClean="0"/>
              <a:t>co-voiturage</a:t>
            </a:r>
            <a:r>
              <a:rPr lang="fr-FR" baseline="0" dirty="0" smtClean="0"/>
              <a:t>, j(obtiens très rapidement beaucoup de points que j’</a:t>
            </a:r>
            <a:r>
              <a:rPr lang="fr-FR" baseline="0" dirty="0" err="1" smtClean="0"/>
              <a:t>éhcange</a:t>
            </a:r>
            <a:r>
              <a:rPr lang="fr-FR" baseline="0" dirty="0" smtClean="0"/>
              <a:t> sur le site contre de belles récompenses.</a:t>
            </a:r>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54</a:t>
            </a:fld>
            <a:endParaRPr lang="fr-FR">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moi c’est très simple,</a:t>
            </a:r>
            <a:r>
              <a:rPr lang="fr-FR" baseline="0" dirty="0" smtClean="0"/>
              <a:t> c’est ludique, c’est gratuit et je cumule des points auprès de plusieurs partenaires.</a:t>
            </a:r>
          </a:p>
          <a:p>
            <a:r>
              <a:rPr lang="fr-FR" baseline="0" dirty="0" smtClean="0"/>
              <a:t>Pour ma collectivité, c’est un bon moyen de communiquer auprès de nous tous citoyens parce que bientôt la taxe incitative nous obligera à payer un impôt sur ce que nous n’avons pas trié. Avec Cité Green, je gagne des points sur ce que je trie alors je trie mieux et j’anticipe cet impôt. </a:t>
            </a:r>
          </a:p>
          <a:p>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55</a:t>
            </a:fld>
            <a:endParaRPr lang="fr-FR">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moi c’est très simple,</a:t>
            </a:r>
            <a:r>
              <a:rPr lang="fr-FR" baseline="0" dirty="0" smtClean="0"/>
              <a:t> c’est ludique, c’est gratuit et je cumule des points auprès de plusieurs partenaires.</a:t>
            </a:r>
          </a:p>
          <a:p>
            <a:r>
              <a:rPr lang="fr-FR" baseline="0" dirty="0" smtClean="0"/>
              <a:t>Pour ma collectivité, c’est un bon moyen de communiquer auprès de nous tous citoyens parce que bientôt la taxe incitative nous obligera à payer un impôt sur ce que nous n’avons pas trié. Avec Cité Green, je gagne des points sur ce que je trie alors je trie mieux et j’anticipe cet impôt. </a:t>
            </a:r>
          </a:p>
          <a:p>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56</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les</a:t>
            </a:r>
            <a:r>
              <a:rPr lang="fr-FR" baseline="0" dirty="0" smtClean="0"/>
              <a:t> partenaires responsables, c’est un bon moyen d’avoir un programme de fidélité mutualisé avec les autres partenaires.</a:t>
            </a:r>
          </a:p>
          <a:p>
            <a:endParaRPr lang="fr-FR" baseline="0" dirty="0" smtClean="0"/>
          </a:p>
          <a:p>
            <a:r>
              <a:rPr lang="fr-FR" baseline="0" dirty="0" smtClean="0"/>
              <a:t>Pour les marques, en mettant en avant leur engagement responsable, elles accèdent à une base performante qualifiée et locale. </a:t>
            </a:r>
          </a:p>
          <a:p>
            <a:endParaRPr lang="fr-FR" baseline="0" dirty="0" smtClean="0"/>
          </a:p>
          <a:p>
            <a:r>
              <a:rPr lang="fr-FR" baseline="0" dirty="0" smtClean="0"/>
              <a:t>Cité Green eux animent un </a:t>
            </a:r>
            <a:r>
              <a:rPr lang="fr-FR" baseline="0" dirty="0" err="1" smtClean="0"/>
              <a:t>éconsystème</a:t>
            </a:r>
            <a:r>
              <a:rPr lang="fr-FR" baseline="0" dirty="0" smtClean="0"/>
              <a:t> complet entre marques, partenaires, collectivités et citoyens et y trouvent 4 sources de rémunération différentes.   </a:t>
            </a:r>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57</a:t>
            </a:fld>
            <a:endParaRPr lang="fr-FR">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les</a:t>
            </a:r>
            <a:r>
              <a:rPr lang="fr-FR" baseline="0" dirty="0" smtClean="0"/>
              <a:t> partenaires responsables, c’est un bon moyen d’avoir un programme de fidélité mutualisé avec les autres partenaires.</a:t>
            </a:r>
          </a:p>
          <a:p>
            <a:endParaRPr lang="fr-FR" baseline="0" dirty="0" smtClean="0"/>
          </a:p>
          <a:p>
            <a:r>
              <a:rPr lang="fr-FR" baseline="0" dirty="0" smtClean="0"/>
              <a:t>Pour les marques, en mettant en avant leur engagement responsable, elles accèdent à une base performante qualifiée et locale. </a:t>
            </a:r>
          </a:p>
          <a:p>
            <a:endParaRPr lang="fr-FR" baseline="0" dirty="0" smtClean="0"/>
          </a:p>
          <a:p>
            <a:r>
              <a:rPr lang="fr-FR" baseline="0" dirty="0" smtClean="0"/>
              <a:t>Cité Green eux animent un </a:t>
            </a:r>
            <a:r>
              <a:rPr lang="fr-FR" baseline="0" dirty="0" err="1" smtClean="0"/>
              <a:t>éconsystème</a:t>
            </a:r>
            <a:r>
              <a:rPr lang="fr-FR" baseline="0" dirty="0" smtClean="0"/>
              <a:t> complet entre marques, partenaires, collectivités et citoyens et y trouvent 4 sources de rémunération différentes.   </a:t>
            </a:r>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58</a:t>
            </a:fld>
            <a:endParaRPr lang="fr-FR">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a:t>
            </a:r>
            <a:r>
              <a:rPr lang="fr-FR" baseline="0" dirty="0" smtClean="0"/>
              <a:t> an seulement après son lancement, ce sont 35 000 utilisateurs dont 65% viennent au moins une fois par mois sur le site et ½ ouvre les emails de Cité Green. 50 partenaires ont déjà rejoint le programme. Prochainement de nouvelles collectivités vont rejoindre le programme et de nouveaux partenariats avec les vélos en libre service d’autres villes vont être lancés. Une nouvelle année qui s’annonce concluante pour Cité Green. </a:t>
            </a:r>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59</a:t>
            </a:fld>
            <a:endParaRPr lang="fr-FR">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vous les vols en avion riment avec maux de tête ou ennui?</a:t>
            </a:r>
            <a:r>
              <a:rPr lang="fr-FR" baseline="0" dirty="0" smtClean="0"/>
              <a:t> Et si une compagnie aérienne vous permettait de vivre un vol social?</a:t>
            </a:r>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61</a:t>
            </a:fld>
            <a:endParaRPr lang="fr-FR">
              <a:solidFill>
                <a:prstClr val="black"/>
              </a:solidFill>
            </a:endParaRPr>
          </a:p>
        </p:txBody>
      </p:sp>
    </p:spTree>
    <p:extLst>
      <p:ext uri="{BB962C8B-B14F-4D97-AF65-F5344CB8AC3E}">
        <p14:creationId xmlns:p14="http://schemas.microsoft.com/office/powerpoint/2010/main" val="511125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compagnies classiques, en plus de devoir </a:t>
            </a:r>
            <a:r>
              <a:rPr lang="fr-FR" dirty="0" err="1" smtClean="0"/>
              <a:t>resister</a:t>
            </a:r>
            <a:r>
              <a:rPr lang="fr-FR" dirty="0" smtClean="0"/>
              <a:t> à la crise</a:t>
            </a:r>
            <a:r>
              <a:rPr lang="fr-FR" baseline="0" dirty="0" smtClean="0"/>
              <a:t> économique, doivent faire face à la pression des compagnies </a:t>
            </a:r>
            <a:r>
              <a:rPr lang="fr-FR" baseline="0" dirty="0" err="1" smtClean="0"/>
              <a:t>low</a:t>
            </a:r>
            <a:r>
              <a:rPr lang="fr-FR" baseline="0" dirty="0" smtClean="0"/>
              <a:t> </a:t>
            </a:r>
            <a:r>
              <a:rPr lang="fr-FR" baseline="0" dirty="0" err="1" smtClean="0"/>
              <a:t>cost</a:t>
            </a:r>
            <a:r>
              <a:rPr lang="fr-FR" baseline="0" dirty="0" smtClean="0"/>
              <a:t> qui affichent une croissance constante.</a:t>
            </a:r>
          </a:p>
          <a:p>
            <a:r>
              <a:rPr lang="fr-FR" baseline="0" dirty="0" smtClean="0"/>
              <a:t>Pour se différencier, les compagnies aériennes misent sur la relation client.</a:t>
            </a:r>
          </a:p>
          <a:p>
            <a:r>
              <a:rPr lang="fr-FR" baseline="0" dirty="0" smtClean="0"/>
              <a:t>Un autre élément important du contexte à souligner est le succès des réseaux sociaux </a:t>
            </a:r>
          </a:p>
          <a:p>
            <a:r>
              <a:rPr lang="fr-FR" baseline="0" dirty="0" smtClean="0"/>
              <a:t>KLM est </a:t>
            </a:r>
            <a:r>
              <a:rPr lang="fr-FR" baseline="0" dirty="0" err="1" smtClean="0"/>
              <a:t>deja</a:t>
            </a:r>
            <a:r>
              <a:rPr lang="fr-FR" baseline="0" dirty="0" smtClean="0"/>
              <a:t> particulièrement présente et active sur les réseaux sociaux</a:t>
            </a:r>
          </a:p>
          <a:p>
            <a:endParaRPr lang="fr-FR" baseline="0" dirty="0" smtClean="0"/>
          </a:p>
          <a:p>
            <a:r>
              <a:rPr lang="fr-FR" baseline="0" dirty="0" smtClean="0"/>
              <a:t>Face à ces deux tendances, KLM invente le vol social avec son service MEET &amp; SEAT</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62</a:t>
            </a:fld>
            <a:endParaRPr lang="fr-FR">
              <a:solidFill>
                <a:prstClr val="black"/>
              </a:solidFill>
            </a:endParaRPr>
          </a:p>
        </p:txBody>
      </p:sp>
    </p:spTree>
    <p:extLst>
      <p:ext uri="{BB962C8B-B14F-4D97-AF65-F5344CB8AC3E}">
        <p14:creationId xmlns:p14="http://schemas.microsoft.com/office/powerpoint/2010/main" val="28542099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ILLUSTRER</a:t>
            </a:r>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63</a:t>
            </a:fld>
            <a:endParaRPr lang="fr-FR">
              <a:solidFill>
                <a:prstClr val="black"/>
              </a:solidFill>
            </a:endParaRPr>
          </a:p>
        </p:txBody>
      </p:sp>
    </p:spTree>
    <p:extLst>
      <p:ext uri="{BB962C8B-B14F-4D97-AF65-F5344CB8AC3E}">
        <p14:creationId xmlns:p14="http://schemas.microsoft.com/office/powerpoint/2010/main" val="4210286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Sélectionnez votre siège et choisissez vos voisins de vol. </a:t>
            </a:r>
          </a:p>
          <a:p>
            <a:r>
              <a:rPr lang="fr-FR" baseline="0" dirty="0" smtClean="0"/>
              <a:t>Vous pouvez ainsi choisir de vous asseoir à côtés de personnes ayant les mêmes intérêts que vous : vous pourrez ainsi rencontrer votre nouvelle meilleure amie ou qui sait, l’homme de votre vie!</a:t>
            </a:r>
          </a:p>
          <a:p>
            <a:pPr marL="0" marR="0" lvl="5" indent="0" algn="l" defTabSz="457200" rtl="0" eaLnBrk="1" fontAlgn="auto" latinLnBrk="0" hangingPunct="1">
              <a:lnSpc>
                <a:spcPct val="100000"/>
              </a:lnSpc>
              <a:spcBef>
                <a:spcPts val="0"/>
              </a:spcBef>
              <a:spcAft>
                <a:spcPts val="0"/>
              </a:spcAft>
              <a:buClrTx/>
              <a:buSzTx/>
              <a:buFontTx/>
              <a:buNone/>
              <a:tabLst/>
              <a:defRPr/>
            </a:pPr>
            <a:r>
              <a:rPr lang="fr-FR" baseline="0" dirty="0" smtClean="0"/>
              <a:t>Vous pourrez également nouer des relations d’affaire : imaginez un jeune entrepreneur et qui rencontrerait un futur investisseur! </a:t>
            </a:r>
          </a:p>
          <a:p>
            <a:pPr marL="0" marR="0" lvl="5" indent="0" algn="l" defTabSz="457200" rtl="0" eaLnBrk="1" fontAlgn="auto" latinLnBrk="0" hangingPunct="1">
              <a:lnSpc>
                <a:spcPct val="100000"/>
              </a:lnSpc>
              <a:spcBef>
                <a:spcPts val="0"/>
              </a:spcBef>
              <a:spcAft>
                <a:spcPts val="0"/>
              </a:spcAft>
              <a:buClrTx/>
              <a:buSzTx/>
              <a:buFontTx/>
              <a:buNone/>
              <a:tabLst/>
              <a:defRPr/>
            </a:pPr>
            <a:r>
              <a:rPr lang="fr-FR" baseline="0" dirty="0" smtClean="0"/>
              <a:t>Vous pouvez également choisir de vous asseoir à côté d’une personne se rendant au même événement ou endroit que vous.</a:t>
            </a:r>
          </a:p>
          <a:p>
            <a:pPr marL="0" lvl="5" indent="0">
              <a:buFontTx/>
              <a:buNone/>
            </a:pPr>
            <a:endParaRPr lang="fr-FR" baseline="0" dirty="0" smtClean="0"/>
          </a:p>
          <a:p>
            <a:pPr marL="0" lvl="5" indent="0">
              <a:buFontTx/>
              <a:buNone/>
            </a:pPr>
            <a:r>
              <a:rPr lang="fr-FR" baseline="0" dirty="0" smtClean="0"/>
              <a:t>RACCOURCIR</a:t>
            </a:r>
          </a:p>
          <a:p>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64</a:t>
            </a:fld>
            <a:endParaRPr lang="fr-FR">
              <a:solidFill>
                <a:prstClr val="black"/>
              </a:solidFill>
            </a:endParaRPr>
          </a:p>
        </p:txBody>
      </p:sp>
    </p:spTree>
    <p:extLst>
      <p:ext uri="{BB962C8B-B14F-4D97-AF65-F5344CB8AC3E}">
        <p14:creationId xmlns:p14="http://schemas.microsoft.com/office/powerpoint/2010/main" val="39944088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baseline="0" dirty="0" smtClean="0"/>
          </a:p>
          <a:p>
            <a:endParaRPr lang="fr-FR" b="1"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65</a:t>
            </a:fld>
            <a:endParaRPr lang="fr-FR">
              <a:solidFill>
                <a:prstClr val="black"/>
              </a:solidFill>
            </a:endParaRPr>
          </a:p>
        </p:txBody>
      </p:sp>
    </p:spTree>
    <p:extLst>
      <p:ext uri="{BB962C8B-B14F-4D97-AF65-F5344CB8AC3E}">
        <p14:creationId xmlns:p14="http://schemas.microsoft.com/office/powerpoint/2010/main" val="9237372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service rencontre un vif succès </a:t>
            </a:r>
          </a:p>
          <a:p>
            <a:pPr lvl="0"/>
            <a:r>
              <a:rPr lang="fr-FR" sz="1200" kern="1200" dirty="0" smtClean="0">
                <a:solidFill>
                  <a:schemeClr val="tx1"/>
                </a:solidFill>
                <a:effectLst/>
                <a:latin typeface="+mn-lt"/>
                <a:ea typeface="+mn-ea"/>
                <a:cs typeface="+mn-cs"/>
              </a:rPr>
              <a:t>15 000 usagers par mois</a:t>
            </a:r>
          </a:p>
          <a:p>
            <a:pPr lvl="0"/>
            <a:r>
              <a:rPr lang="fr-FR" sz="1200" kern="1200" dirty="0" smtClean="0">
                <a:solidFill>
                  <a:schemeClr val="tx1"/>
                </a:solidFill>
                <a:effectLst/>
                <a:latin typeface="+mn-lt"/>
                <a:ea typeface="+mn-ea"/>
                <a:cs typeface="+mn-cs"/>
              </a:rPr>
              <a:t>1 500 </a:t>
            </a:r>
            <a:r>
              <a:rPr lang="fr-FR" sz="1200" i="1" kern="1200" dirty="0" err="1" smtClean="0">
                <a:solidFill>
                  <a:schemeClr val="tx1"/>
                </a:solidFill>
                <a:effectLst/>
                <a:latin typeface="+mn-lt"/>
                <a:ea typeface="+mn-ea"/>
                <a:cs typeface="+mn-cs"/>
              </a:rPr>
              <a:t>Monthly</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Users</a:t>
            </a:r>
            <a:r>
              <a:rPr lang="fr-FR" sz="1200" kern="1200" dirty="0" smtClean="0">
                <a:solidFill>
                  <a:schemeClr val="tx1"/>
                </a:solidFill>
                <a:effectLst/>
                <a:latin typeface="+mn-lt"/>
                <a:ea typeface="+mn-ea"/>
                <a:cs typeface="+mn-cs"/>
              </a:rPr>
              <a:t> du service via Facebook</a:t>
            </a:r>
          </a:p>
          <a:p>
            <a:pPr lvl="0"/>
            <a:r>
              <a:rPr lang="fr-FR" sz="1200" kern="1200" dirty="0" smtClean="0">
                <a:solidFill>
                  <a:schemeClr val="tx1"/>
                </a:solidFill>
                <a:effectLst/>
                <a:latin typeface="+mn-lt"/>
                <a:ea typeface="+mn-ea"/>
                <a:cs typeface="+mn-cs"/>
              </a:rPr>
              <a:t>Au départ, le service était proposé</a:t>
            </a:r>
            <a:r>
              <a:rPr lang="fr-FR" sz="1200" kern="1200" baseline="0" dirty="0" smtClean="0">
                <a:solidFill>
                  <a:schemeClr val="tx1"/>
                </a:solidFill>
                <a:effectLst/>
                <a:latin typeface="+mn-lt"/>
                <a:ea typeface="+mn-ea"/>
                <a:cs typeface="+mn-cs"/>
              </a:rPr>
              <a:t> sur </a:t>
            </a:r>
            <a:r>
              <a:rPr lang="fr-FR" sz="1200" kern="1200" dirty="0" smtClean="0">
                <a:solidFill>
                  <a:schemeClr val="tx1"/>
                </a:solidFill>
                <a:effectLst/>
                <a:latin typeface="+mn-lt"/>
                <a:ea typeface="+mn-ea"/>
                <a:cs typeface="+mn-cs"/>
              </a:rPr>
              <a:t>3 vols pilotes, il est maintenant devenu sur tous les vols, et bientôt pendant l’enregistrement en ligne</a:t>
            </a:r>
          </a:p>
          <a:p>
            <a:pPr lvl="0"/>
            <a:r>
              <a:rPr lang="fr-FR" sz="1200" kern="1200" dirty="0" smtClean="0">
                <a:solidFill>
                  <a:schemeClr val="tx1"/>
                </a:solidFill>
                <a:effectLst/>
                <a:latin typeface="+mn-lt"/>
                <a:ea typeface="+mn-ea"/>
                <a:cs typeface="+mn-cs"/>
              </a:rPr>
              <a:t>depuis le lancement le nb de fans </a:t>
            </a:r>
            <a:r>
              <a:rPr lang="fr-FR" sz="1200" kern="1200" dirty="0" err="1" smtClean="0">
                <a:solidFill>
                  <a:schemeClr val="tx1"/>
                </a:solidFill>
                <a:effectLst/>
                <a:latin typeface="+mn-lt"/>
                <a:ea typeface="+mn-ea"/>
                <a:cs typeface="+mn-cs"/>
              </a:rPr>
              <a:t>fb</a:t>
            </a:r>
            <a:r>
              <a:rPr lang="fr-FR" sz="1200" kern="1200" dirty="0" smtClean="0">
                <a:solidFill>
                  <a:schemeClr val="tx1"/>
                </a:solidFill>
                <a:effectLst/>
                <a:latin typeface="+mn-lt"/>
                <a:ea typeface="+mn-ea"/>
                <a:cs typeface="+mn-cs"/>
              </a:rPr>
              <a:t> a presque triplé</a:t>
            </a:r>
          </a:p>
          <a:p>
            <a:endParaRPr lang="fr-FR" dirty="0" smtClean="0"/>
          </a:p>
          <a:p>
            <a:r>
              <a:rPr lang="fr-FR" b="1" dirty="0" smtClean="0"/>
              <a:t>Faire un </a:t>
            </a:r>
            <a:r>
              <a:rPr lang="fr-FR" b="1" dirty="0" err="1" smtClean="0"/>
              <a:t>slide</a:t>
            </a:r>
            <a:r>
              <a:rPr lang="fr-FR" b="1" dirty="0" smtClean="0"/>
              <a:t> </a:t>
            </a:r>
            <a:r>
              <a:rPr lang="fr-FR" b="1" dirty="0" err="1" smtClean="0"/>
              <a:t>resultats</a:t>
            </a:r>
            <a:endParaRPr lang="fr-FR" b="1" dirty="0" smtClean="0"/>
          </a:p>
          <a:p>
            <a:endParaRPr lang="fr-FR" b="1" dirty="0" smtClean="0"/>
          </a:p>
          <a:p>
            <a:r>
              <a:rPr lang="fr-FR" b="1" dirty="0" smtClean="0"/>
              <a:t>Co participation à la préparation du vol</a:t>
            </a:r>
          </a:p>
          <a:p>
            <a:r>
              <a:rPr lang="fr-FR" b="1" dirty="0" smtClean="0"/>
              <a:t>Relation plus libre : non</a:t>
            </a:r>
          </a:p>
          <a:p>
            <a:endParaRPr lang="fr-FR" b="1" dirty="0" smtClean="0"/>
          </a:p>
          <a:p>
            <a:r>
              <a:rPr lang="fr-FR" b="1" dirty="0" err="1" smtClean="0"/>
              <a:t>Ent</a:t>
            </a:r>
            <a:r>
              <a:rPr lang="fr-FR" b="1" dirty="0" smtClean="0"/>
              <a:t>.</a:t>
            </a:r>
          </a:p>
          <a:p>
            <a:r>
              <a:rPr lang="fr-FR" b="1" dirty="0" err="1" smtClean="0"/>
              <a:t>Supp</a:t>
            </a:r>
            <a:r>
              <a:rPr lang="fr-FR" b="1" baseline="0" dirty="0" smtClean="0"/>
              <a:t> </a:t>
            </a:r>
            <a:r>
              <a:rPr lang="fr-FR" b="1" baseline="0" dirty="0" err="1" smtClean="0"/>
              <a:t>fid</a:t>
            </a:r>
            <a:r>
              <a:rPr lang="fr-FR" b="1" baseline="0" dirty="0" smtClean="0"/>
              <a:t> clients</a:t>
            </a:r>
          </a:p>
          <a:p>
            <a:endParaRPr lang="fr-FR" b="1" baseline="0" smtClean="0"/>
          </a:p>
          <a:p>
            <a:endParaRPr lang="fr-FR" b="1"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solidFill>
                  <a:prstClr val="black"/>
                </a:solidFill>
              </a:rPr>
              <a:pPr/>
              <a:t>66</a:t>
            </a:fld>
            <a:endParaRPr lang="fr-FR">
              <a:solidFill>
                <a:prstClr val="black"/>
              </a:solidFill>
            </a:endParaRPr>
          </a:p>
        </p:txBody>
      </p:sp>
    </p:spTree>
    <p:extLst>
      <p:ext uri="{BB962C8B-B14F-4D97-AF65-F5344CB8AC3E}">
        <p14:creationId xmlns:p14="http://schemas.microsoft.com/office/powerpoint/2010/main" val="9237372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9A0C42-1A42-F842-ABBD-A266795B286A}" type="slidenum">
              <a:rPr lang="fr-FR" smtClean="0"/>
              <a:pPr/>
              <a:t>67</a:t>
            </a:fld>
            <a:endParaRPr lang="fr-FR"/>
          </a:p>
        </p:txBody>
      </p:sp>
    </p:spTree>
    <p:extLst>
      <p:ext uri="{BB962C8B-B14F-4D97-AF65-F5344CB8AC3E}">
        <p14:creationId xmlns:p14="http://schemas.microsoft.com/office/powerpoint/2010/main" val="363778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8D60C776-38DC-45F3-B6D0-4D856A263B83}"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800"/>
            </a:lvl1pPr>
          </a:lstStyle>
          <a:p>
            <a:r>
              <a:rPr lang="fr-FR" dirty="0" smtClean="0"/>
              <a:t>Cliquez et modifiez le titre</a:t>
            </a:r>
            <a:endParaRPr lang="fr-FR" dirty="0"/>
          </a:p>
        </p:txBody>
      </p:sp>
      <p:sp>
        <p:nvSpPr>
          <p:cNvPr id="3" name="Espace réservé du contenu 2"/>
          <p:cNvSpPr>
            <a:spLocks noGrp="1"/>
          </p:cNvSpPr>
          <p:nvPr>
            <p:ph idx="1"/>
          </p:nvPr>
        </p:nvSpPr>
        <p:spPr/>
        <p:txBody>
          <a:bodyPr>
            <a:normAutofit/>
          </a:bodyPr>
          <a:lstStyle>
            <a:lvl1pPr>
              <a:buFontTx/>
              <a:buBlip>
                <a:blip r:embed="rId2"/>
              </a:buBlip>
              <a:defRPr sz="1600"/>
            </a:lvl1pPr>
            <a:lvl2pPr>
              <a:buClr>
                <a:schemeClr val="tx2">
                  <a:lumMod val="60000"/>
                  <a:lumOff val="40000"/>
                </a:schemeClr>
              </a:buClr>
              <a:buSzPct val="100000"/>
              <a:buFont typeface="Wingdings" pitchFamily="2" charset="2"/>
              <a:buChar char="§"/>
              <a:defRPr sz="1400"/>
            </a:lvl2pPr>
            <a:lvl3pPr>
              <a:buFontTx/>
              <a:buBlip>
                <a:blip r:embed="rId2"/>
              </a:buBlip>
              <a:defRPr/>
            </a:lvl3pPr>
            <a:lvl4pPr>
              <a:buFontTx/>
              <a:buBlip>
                <a:blip r:embed="rId2"/>
              </a:buBlip>
              <a:defRPr/>
            </a:lvl4pPr>
            <a:lvl5pPr>
              <a:buFontTx/>
              <a:buBlip>
                <a:blip r:embed="rId2"/>
              </a:buBlip>
              <a:defRPr/>
            </a:lvl5pPr>
          </a:lstStyle>
          <a:p>
            <a:pPr lvl="0"/>
            <a:r>
              <a:rPr lang="fr-FR" dirty="0" smtClean="0"/>
              <a:t>Cliquez pour modifier les styles</a:t>
            </a:r>
          </a:p>
          <a:p>
            <a:pPr lvl="1"/>
            <a:r>
              <a:rPr lang="fr-FR" dirty="0" smtClean="0"/>
              <a:t> du texte du masque</a:t>
            </a:r>
          </a:p>
        </p:txBody>
      </p:sp>
      <p:sp>
        <p:nvSpPr>
          <p:cNvPr id="4" name="Espace réservé de la date 3"/>
          <p:cNvSpPr>
            <a:spLocks noGrp="1"/>
          </p:cNvSpPr>
          <p:nvPr>
            <p:ph type="dt" sz="half" idx="10"/>
          </p:nvPr>
        </p:nvSpPr>
        <p:spPr/>
        <p:txBody>
          <a:bodyPr/>
          <a:lstStyle/>
          <a:p>
            <a:fld id="{D0751AE3-1992-5443-9449-68B075644663}" type="datetimeFigureOut">
              <a:rPr lang="fr-FR" smtClean="0">
                <a:solidFill>
                  <a:prstClr val="black">
                    <a:tint val="75000"/>
                  </a:prstClr>
                </a:solidFill>
              </a:rPr>
              <a:pPr/>
              <a:t>05/05/2013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A82891-12F9-814E-96F7-20365B502F5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0761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B6BEEF-5066-6244-8946-42D1BD981126}" type="datetimeFigureOut">
              <a:rPr lang="fr-FR" smtClean="0">
                <a:solidFill>
                  <a:prstClr val="black">
                    <a:tint val="75000"/>
                  </a:prstClr>
                </a:solidFill>
              </a:rPr>
              <a:pPr/>
              <a:t>05/05/2013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B46068D-F928-FC41-AEF3-0BA93C657FE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51806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800"/>
            </a:lvl1pPr>
          </a:lstStyle>
          <a:p>
            <a:r>
              <a:rPr lang="fr-FR" dirty="0" smtClean="0"/>
              <a:t>Cliquez et modifiez le titre</a:t>
            </a:r>
            <a:endParaRPr lang="fr-FR" dirty="0"/>
          </a:p>
        </p:txBody>
      </p:sp>
      <p:sp>
        <p:nvSpPr>
          <p:cNvPr id="3" name="Espace réservé du contenu 2"/>
          <p:cNvSpPr>
            <a:spLocks noGrp="1"/>
          </p:cNvSpPr>
          <p:nvPr>
            <p:ph idx="1"/>
          </p:nvPr>
        </p:nvSpPr>
        <p:spPr/>
        <p:txBody>
          <a:bodyPr>
            <a:normAutofit/>
          </a:bodyPr>
          <a:lstStyle>
            <a:lvl1pPr>
              <a:buFontTx/>
              <a:buBlip>
                <a:blip r:embed="rId2"/>
              </a:buBlip>
              <a:defRPr sz="1600"/>
            </a:lvl1pPr>
            <a:lvl2pPr>
              <a:buClr>
                <a:schemeClr val="tx2">
                  <a:lumMod val="60000"/>
                  <a:lumOff val="40000"/>
                </a:schemeClr>
              </a:buClr>
              <a:buSzPct val="100000"/>
              <a:buFont typeface="Wingdings" pitchFamily="2" charset="2"/>
              <a:buChar char="§"/>
              <a:defRPr sz="1400"/>
            </a:lvl2pPr>
            <a:lvl3pPr>
              <a:buFontTx/>
              <a:buBlip>
                <a:blip r:embed="rId2"/>
              </a:buBlip>
              <a:defRPr/>
            </a:lvl3pPr>
            <a:lvl4pPr>
              <a:buFontTx/>
              <a:buBlip>
                <a:blip r:embed="rId2"/>
              </a:buBlip>
              <a:defRPr/>
            </a:lvl4pPr>
            <a:lvl5pPr>
              <a:buFontTx/>
              <a:buBlip>
                <a:blip r:embed="rId2"/>
              </a:buBlip>
              <a:defRPr/>
            </a:lvl5pPr>
          </a:lstStyle>
          <a:p>
            <a:pPr lvl="0"/>
            <a:r>
              <a:rPr lang="fr-FR" dirty="0" smtClean="0"/>
              <a:t>Cliquez pour modifier les styles</a:t>
            </a:r>
          </a:p>
          <a:p>
            <a:pPr lvl="1"/>
            <a:r>
              <a:rPr lang="fr-FR" dirty="0" smtClean="0"/>
              <a:t> du texte du masque</a:t>
            </a:r>
          </a:p>
        </p:txBody>
      </p:sp>
      <p:sp>
        <p:nvSpPr>
          <p:cNvPr id="4" name="Espace réservé de la date 3"/>
          <p:cNvSpPr>
            <a:spLocks noGrp="1"/>
          </p:cNvSpPr>
          <p:nvPr>
            <p:ph type="dt" sz="half" idx="10"/>
          </p:nvPr>
        </p:nvSpPr>
        <p:spPr/>
        <p:txBody>
          <a:bodyPr/>
          <a:lstStyle/>
          <a:p>
            <a:fld id="{D0751AE3-1992-5443-9449-68B075644663}" type="datetimeFigureOut">
              <a:rPr lang="fr-FR" smtClean="0">
                <a:solidFill>
                  <a:prstClr val="black">
                    <a:tint val="75000"/>
                  </a:prstClr>
                </a:solidFill>
              </a:rPr>
              <a:pPr/>
              <a:t>05/05/2013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A82891-12F9-814E-96F7-20365B502F5B}"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800"/>
            </a:lvl1pPr>
          </a:lstStyle>
          <a:p>
            <a:r>
              <a:rPr lang="fr-FR" dirty="0" smtClean="0"/>
              <a:t>Cliquez et modifiez le titre</a:t>
            </a:r>
            <a:endParaRPr lang="fr-FR" dirty="0"/>
          </a:p>
        </p:txBody>
      </p:sp>
      <p:sp>
        <p:nvSpPr>
          <p:cNvPr id="3" name="Espace réservé du contenu 2"/>
          <p:cNvSpPr>
            <a:spLocks noGrp="1"/>
          </p:cNvSpPr>
          <p:nvPr>
            <p:ph idx="1"/>
          </p:nvPr>
        </p:nvSpPr>
        <p:spPr/>
        <p:txBody>
          <a:bodyPr>
            <a:normAutofit/>
          </a:bodyPr>
          <a:lstStyle>
            <a:lvl1pPr>
              <a:buFontTx/>
              <a:buBlip>
                <a:blip r:embed="rId2"/>
              </a:buBlip>
              <a:defRPr sz="1600"/>
            </a:lvl1pPr>
            <a:lvl2pPr>
              <a:buClr>
                <a:schemeClr val="tx2">
                  <a:lumMod val="60000"/>
                  <a:lumOff val="40000"/>
                </a:schemeClr>
              </a:buClr>
              <a:buSzPct val="100000"/>
              <a:buFont typeface="Wingdings" pitchFamily="2" charset="2"/>
              <a:buChar char="§"/>
              <a:defRPr sz="1400"/>
            </a:lvl2pPr>
            <a:lvl3pPr>
              <a:buFontTx/>
              <a:buBlip>
                <a:blip r:embed="rId2"/>
              </a:buBlip>
              <a:defRPr/>
            </a:lvl3pPr>
            <a:lvl4pPr>
              <a:buFontTx/>
              <a:buBlip>
                <a:blip r:embed="rId2"/>
              </a:buBlip>
              <a:defRPr/>
            </a:lvl4pPr>
            <a:lvl5pPr>
              <a:buFontTx/>
              <a:buBlip>
                <a:blip r:embed="rId2"/>
              </a:buBlip>
              <a:defRPr/>
            </a:lvl5pPr>
          </a:lstStyle>
          <a:p>
            <a:pPr lvl="0"/>
            <a:r>
              <a:rPr lang="fr-FR" dirty="0" smtClean="0"/>
              <a:t>Cliquez pour modifier les styles</a:t>
            </a:r>
          </a:p>
          <a:p>
            <a:pPr lvl="1"/>
            <a:r>
              <a:rPr lang="fr-FR" dirty="0" smtClean="0"/>
              <a:t> du texte du masque</a:t>
            </a:r>
          </a:p>
        </p:txBody>
      </p:sp>
      <p:sp>
        <p:nvSpPr>
          <p:cNvPr id="4" name="Espace réservé de la date 3"/>
          <p:cNvSpPr>
            <a:spLocks noGrp="1"/>
          </p:cNvSpPr>
          <p:nvPr>
            <p:ph type="dt" sz="half" idx="10"/>
          </p:nvPr>
        </p:nvSpPr>
        <p:spPr/>
        <p:txBody>
          <a:bodyPr/>
          <a:lstStyle/>
          <a:p>
            <a:fld id="{D0751AE3-1992-5443-9449-68B075644663}" type="datetimeFigureOut">
              <a:rPr lang="fr-FR" smtClean="0">
                <a:solidFill>
                  <a:prstClr val="black">
                    <a:tint val="75000"/>
                  </a:prstClr>
                </a:solidFill>
              </a:rPr>
              <a:pPr/>
              <a:t>05/05/2013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8A82891-12F9-814E-96F7-20365B502F5B}"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800"/>
            </a:lvl1pPr>
          </a:lstStyle>
          <a:p>
            <a:r>
              <a:rPr lang="fr-FR" dirty="0" smtClean="0"/>
              <a:t>Cliquez et modifiez le titre</a:t>
            </a:r>
            <a:endParaRPr lang="fr-FR" dirty="0"/>
          </a:p>
        </p:txBody>
      </p:sp>
      <p:sp>
        <p:nvSpPr>
          <p:cNvPr id="3" name="Espace réservé du contenu 2"/>
          <p:cNvSpPr>
            <a:spLocks noGrp="1"/>
          </p:cNvSpPr>
          <p:nvPr>
            <p:ph idx="1"/>
          </p:nvPr>
        </p:nvSpPr>
        <p:spPr/>
        <p:txBody>
          <a:bodyPr>
            <a:normAutofit/>
          </a:bodyPr>
          <a:lstStyle>
            <a:lvl1pPr>
              <a:buFontTx/>
              <a:buBlip>
                <a:blip r:embed="rId2"/>
              </a:buBlip>
              <a:defRPr sz="1600"/>
            </a:lvl1pPr>
            <a:lvl2pPr>
              <a:buClr>
                <a:schemeClr val="tx2">
                  <a:lumMod val="60000"/>
                  <a:lumOff val="40000"/>
                </a:schemeClr>
              </a:buClr>
              <a:buSzPct val="100000"/>
              <a:buFont typeface="Wingdings" pitchFamily="2" charset="2"/>
              <a:buChar char="§"/>
              <a:defRPr sz="1400"/>
            </a:lvl2pPr>
            <a:lvl3pPr>
              <a:buFontTx/>
              <a:buBlip>
                <a:blip r:embed="rId2"/>
              </a:buBlip>
              <a:defRPr/>
            </a:lvl3pPr>
            <a:lvl4pPr>
              <a:buFontTx/>
              <a:buBlip>
                <a:blip r:embed="rId2"/>
              </a:buBlip>
              <a:defRPr/>
            </a:lvl4pPr>
            <a:lvl5pPr>
              <a:buFontTx/>
              <a:buBlip>
                <a:blip r:embed="rId2"/>
              </a:buBlip>
              <a:defRPr/>
            </a:lvl5pPr>
          </a:lstStyle>
          <a:p>
            <a:pPr lvl="0"/>
            <a:r>
              <a:rPr lang="fr-FR" dirty="0" smtClean="0"/>
              <a:t>Cliquez pour modifier les styles</a:t>
            </a:r>
          </a:p>
          <a:p>
            <a:pPr lvl="1"/>
            <a:r>
              <a:rPr lang="fr-FR" dirty="0" smtClean="0"/>
              <a:t> du texte du masque</a:t>
            </a:r>
          </a:p>
        </p:txBody>
      </p:sp>
      <p:sp>
        <p:nvSpPr>
          <p:cNvPr id="4" name="Espace réservé de la date 3"/>
          <p:cNvSpPr>
            <a:spLocks noGrp="1"/>
          </p:cNvSpPr>
          <p:nvPr>
            <p:ph type="dt" sz="half" idx="10"/>
          </p:nvPr>
        </p:nvSpPr>
        <p:spPr/>
        <p:txBody>
          <a:bodyPr/>
          <a:lstStyle/>
          <a:p>
            <a:fld id="{D0751AE3-1992-5443-9449-68B075644663}" type="datetimeFigureOut">
              <a:rPr lang="fr-FR" smtClean="0">
                <a:solidFill>
                  <a:prstClr val="black"/>
                </a:solidFill>
              </a:rPr>
              <a:pPr/>
              <a:t>05/05/2013</a:t>
            </a:fld>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p>
            <a:fld id="{E8A82891-12F9-814E-96F7-20365B502F5B}" type="slidenum">
              <a:rPr lang="fr-FR" smtClean="0">
                <a:solidFill>
                  <a:prstClr val="black"/>
                </a:solidFill>
              </a:rPr>
              <a:pPr/>
              <a:t>‹N°›</a:t>
            </a:fld>
            <a:endParaRPr lang="fr-FR">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AF60AE-4924-440D-9F4F-7B8F6CAF8D04}" type="datetimeFigureOut">
              <a:rPr lang="fr-FR" smtClean="0">
                <a:solidFill>
                  <a:prstClr val="black">
                    <a:tint val="75000"/>
                  </a:prstClr>
                </a:solidFill>
              </a:rPr>
              <a:pPr/>
              <a:t>05/05/2013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3CDC805-CAF3-4ADA-BD03-11DCF3638B9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64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800"/>
            </a:lvl1pPr>
          </a:lstStyle>
          <a:p>
            <a:r>
              <a:rPr lang="fr-FR" dirty="0" smtClean="0"/>
              <a:t>Cliquez et modifiez le titre</a:t>
            </a:r>
            <a:endParaRPr lang="fr-FR" dirty="0"/>
          </a:p>
        </p:txBody>
      </p:sp>
      <p:sp>
        <p:nvSpPr>
          <p:cNvPr id="3" name="Espace réservé du contenu 2"/>
          <p:cNvSpPr>
            <a:spLocks noGrp="1"/>
          </p:cNvSpPr>
          <p:nvPr>
            <p:ph idx="1"/>
          </p:nvPr>
        </p:nvSpPr>
        <p:spPr/>
        <p:txBody>
          <a:bodyPr>
            <a:normAutofit/>
          </a:bodyPr>
          <a:lstStyle>
            <a:lvl1pPr>
              <a:buFontTx/>
              <a:buBlip>
                <a:blip r:embed="rId2"/>
              </a:buBlip>
              <a:defRPr sz="1600"/>
            </a:lvl1pPr>
            <a:lvl2pPr>
              <a:buClr>
                <a:schemeClr val="tx2">
                  <a:lumMod val="60000"/>
                  <a:lumOff val="40000"/>
                </a:schemeClr>
              </a:buClr>
              <a:buSzPct val="100000"/>
              <a:buFont typeface="Wingdings" pitchFamily="2" charset="2"/>
              <a:buChar char="§"/>
              <a:defRPr sz="1400"/>
            </a:lvl2pPr>
            <a:lvl3pPr>
              <a:buFontTx/>
              <a:buBlip>
                <a:blip r:embed="rId2"/>
              </a:buBlip>
              <a:defRPr/>
            </a:lvl3pPr>
            <a:lvl4pPr>
              <a:buFontTx/>
              <a:buBlip>
                <a:blip r:embed="rId2"/>
              </a:buBlip>
              <a:defRPr/>
            </a:lvl4pPr>
            <a:lvl5pPr>
              <a:buFontTx/>
              <a:buBlip>
                <a:blip r:embed="rId2"/>
              </a:buBlip>
              <a:defRPr/>
            </a:lvl5pPr>
          </a:lstStyle>
          <a:p>
            <a:pPr lvl="0"/>
            <a:r>
              <a:rPr lang="fr-FR" dirty="0" smtClean="0"/>
              <a:t>Cliquez pour modifier les styles</a:t>
            </a:r>
          </a:p>
          <a:p>
            <a:pPr lvl="1"/>
            <a:r>
              <a:rPr lang="fr-FR" dirty="0" smtClean="0"/>
              <a:t> du texte du masque</a:t>
            </a:r>
          </a:p>
        </p:txBody>
      </p:sp>
      <p:sp>
        <p:nvSpPr>
          <p:cNvPr id="4" name="Espace réservé de la date 3"/>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0751AE3-1992-5443-9449-68B075644663}" type="datetimeFigureOut">
              <a:rPr lang="fr-FR" smtClean="0"/>
              <a:pPr/>
              <a:t>05/05/2013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82891-12F9-814E-96F7-20365B502F5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endParaRPr lang="fr-FR" dirty="0"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51AE3-1992-5443-9449-68B075644663}" type="datetimeFigureOut">
              <a:rPr lang="fr-FR" smtClean="0"/>
              <a:pPr/>
              <a:t>05/05/2013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82891-12F9-814E-96F7-20365B502F5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800" kern="1200" baseline="0">
          <a:solidFill>
            <a:schemeClr val="tx1"/>
          </a:solidFill>
          <a:latin typeface="Helvetica" pitchFamily="34" charset="0"/>
          <a:ea typeface="+mj-ea"/>
          <a:cs typeface="+mj-cs"/>
        </a:defRPr>
      </a:lvl1pPr>
    </p:titleStyle>
    <p:bodyStyle>
      <a:lvl1pPr marL="342900" indent="-342900" algn="l" defTabSz="457200" rtl="0" eaLnBrk="1" latinLnBrk="0" hangingPunct="1">
        <a:spcBef>
          <a:spcPct val="20000"/>
        </a:spcBef>
        <a:buClr>
          <a:schemeClr val="tx2"/>
        </a:buClr>
        <a:buSzPct val="170000"/>
        <a:buFontTx/>
        <a:buBlip>
          <a:blip r:embed="rId13"/>
        </a:buBlip>
        <a:defRPr sz="1600" kern="1200" baseline="0">
          <a:solidFill>
            <a:schemeClr val="tx1"/>
          </a:solidFill>
          <a:latin typeface="Helvetica" pitchFamily="34" charset="0"/>
          <a:ea typeface="+mn-ea"/>
          <a:cs typeface="+mn-cs"/>
        </a:defRPr>
      </a:lvl1pPr>
      <a:lvl2pPr marL="742950" indent="-285750" algn="l" defTabSz="457200" rtl="0" eaLnBrk="1" latinLnBrk="0" hangingPunct="1">
        <a:spcBef>
          <a:spcPct val="20000"/>
        </a:spcBef>
        <a:buClr>
          <a:schemeClr val="tx2">
            <a:lumMod val="60000"/>
            <a:lumOff val="40000"/>
          </a:schemeClr>
        </a:buClr>
        <a:buSzPct val="100000"/>
        <a:buFont typeface="Wingdings" pitchFamily="2" charset="2"/>
        <a:buChar char="§"/>
        <a:defRPr sz="1400" kern="1200" baseline="0">
          <a:solidFill>
            <a:schemeClr val="tx1"/>
          </a:solidFill>
          <a:latin typeface="Helvetica" pitchFamily="34" charset="0"/>
          <a:ea typeface="+mn-ea"/>
          <a:cs typeface="+mn-cs"/>
        </a:defRPr>
      </a:lvl2pPr>
      <a:lvl3pPr marL="1143000" indent="-228600" algn="l" defTabSz="457200" rtl="0" eaLnBrk="1" latinLnBrk="0" hangingPunct="1">
        <a:spcBef>
          <a:spcPct val="20000"/>
        </a:spcBef>
        <a:buClr>
          <a:schemeClr val="tx2"/>
        </a:buClr>
        <a:buSzPct val="150000"/>
        <a:buFont typeface="Arial" pitchFamily="34" charset="0"/>
        <a:buChar char="•"/>
        <a:defRPr sz="2400" kern="1200" baseline="0">
          <a:solidFill>
            <a:schemeClr val="tx1"/>
          </a:solidFill>
          <a:latin typeface="Helvetica" pitchFamily="34" charset="0"/>
          <a:ea typeface="+mn-ea"/>
          <a:cs typeface="+mn-cs"/>
        </a:defRPr>
      </a:lvl3pPr>
      <a:lvl4pPr marL="1600200" indent="-228600" algn="l" defTabSz="457200" rtl="0" eaLnBrk="1" latinLnBrk="0" hangingPunct="1">
        <a:spcBef>
          <a:spcPct val="20000"/>
        </a:spcBef>
        <a:buClr>
          <a:schemeClr val="tx2"/>
        </a:buClr>
        <a:buSzPct val="150000"/>
        <a:buFont typeface="Arial" pitchFamily="34" charset="0"/>
        <a:buChar char="•"/>
        <a:defRPr sz="2000" kern="1200" baseline="0">
          <a:solidFill>
            <a:schemeClr val="tx1"/>
          </a:solidFill>
          <a:latin typeface="Helvetica" pitchFamily="34" charset="0"/>
          <a:ea typeface="+mn-ea"/>
          <a:cs typeface="+mn-cs"/>
        </a:defRPr>
      </a:lvl4pPr>
      <a:lvl5pPr marL="2057400" indent="-228600" algn="l" defTabSz="457200" rtl="0" eaLnBrk="1" latinLnBrk="0" hangingPunct="1">
        <a:spcBef>
          <a:spcPct val="20000"/>
        </a:spcBef>
        <a:buClr>
          <a:schemeClr val="tx2"/>
        </a:buClr>
        <a:buSzPct val="150000"/>
        <a:buFont typeface="Arial" pitchFamily="34" charset="0"/>
        <a:buChar char="•"/>
        <a:defRPr sz="2000" kern="1200" baseline="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endParaRPr lang="fr-FR" dirty="0"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51AE3-1992-5443-9449-68B075644663}" type="datetimeFigureOut">
              <a:rPr lang="fr-FR" smtClean="0">
                <a:solidFill>
                  <a:prstClr val="black">
                    <a:tint val="75000"/>
                  </a:prstClr>
                </a:solidFill>
              </a:rPr>
              <a:pPr/>
              <a:t>05/05/2013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82891-12F9-814E-96F7-20365B502F5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0822868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2800" kern="1200" baseline="0">
          <a:solidFill>
            <a:schemeClr val="tx1"/>
          </a:solidFill>
          <a:latin typeface="Helvetica" pitchFamily="34" charset="0"/>
          <a:ea typeface="+mj-ea"/>
          <a:cs typeface="+mj-cs"/>
        </a:defRPr>
      </a:lvl1pPr>
    </p:titleStyle>
    <p:bodyStyle>
      <a:lvl1pPr marL="342900" indent="-342900" algn="l" defTabSz="457200" rtl="0" eaLnBrk="1" latinLnBrk="0" hangingPunct="1">
        <a:spcBef>
          <a:spcPct val="20000"/>
        </a:spcBef>
        <a:buClr>
          <a:schemeClr val="tx2"/>
        </a:buClr>
        <a:buSzPct val="170000"/>
        <a:buFontTx/>
        <a:buBlip>
          <a:blip r:embed="rId3"/>
        </a:buBlip>
        <a:defRPr sz="1600" kern="1200" baseline="0">
          <a:solidFill>
            <a:schemeClr val="tx1"/>
          </a:solidFill>
          <a:latin typeface="Helvetica" pitchFamily="34" charset="0"/>
          <a:ea typeface="+mn-ea"/>
          <a:cs typeface="+mn-cs"/>
        </a:defRPr>
      </a:lvl1pPr>
      <a:lvl2pPr marL="742950" indent="-285750" algn="l" defTabSz="457200" rtl="0" eaLnBrk="1" latinLnBrk="0" hangingPunct="1">
        <a:spcBef>
          <a:spcPct val="20000"/>
        </a:spcBef>
        <a:buClr>
          <a:schemeClr val="tx2">
            <a:lumMod val="60000"/>
            <a:lumOff val="40000"/>
          </a:schemeClr>
        </a:buClr>
        <a:buSzPct val="100000"/>
        <a:buFont typeface="Wingdings" pitchFamily="2" charset="2"/>
        <a:buChar char="§"/>
        <a:defRPr sz="1400" kern="1200" baseline="0">
          <a:solidFill>
            <a:schemeClr val="tx1"/>
          </a:solidFill>
          <a:latin typeface="Helvetica" pitchFamily="34" charset="0"/>
          <a:ea typeface="+mn-ea"/>
          <a:cs typeface="+mn-cs"/>
        </a:defRPr>
      </a:lvl2pPr>
      <a:lvl3pPr marL="1143000" indent="-228600" algn="l" defTabSz="457200" rtl="0" eaLnBrk="1" latinLnBrk="0" hangingPunct="1">
        <a:spcBef>
          <a:spcPct val="20000"/>
        </a:spcBef>
        <a:buClr>
          <a:schemeClr val="tx2"/>
        </a:buClr>
        <a:buSzPct val="150000"/>
        <a:buFont typeface="Arial" pitchFamily="34" charset="0"/>
        <a:buChar char="•"/>
        <a:defRPr sz="2400" kern="1200" baseline="0">
          <a:solidFill>
            <a:schemeClr val="tx1"/>
          </a:solidFill>
          <a:latin typeface="Helvetica" pitchFamily="34" charset="0"/>
          <a:ea typeface="+mn-ea"/>
          <a:cs typeface="+mn-cs"/>
        </a:defRPr>
      </a:lvl3pPr>
      <a:lvl4pPr marL="1600200" indent="-228600" algn="l" defTabSz="457200" rtl="0" eaLnBrk="1" latinLnBrk="0" hangingPunct="1">
        <a:spcBef>
          <a:spcPct val="20000"/>
        </a:spcBef>
        <a:buClr>
          <a:schemeClr val="tx2"/>
        </a:buClr>
        <a:buSzPct val="150000"/>
        <a:buFont typeface="Arial" pitchFamily="34" charset="0"/>
        <a:buChar char="•"/>
        <a:defRPr sz="2000" kern="1200" baseline="0">
          <a:solidFill>
            <a:schemeClr val="tx1"/>
          </a:solidFill>
          <a:latin typeface="Helvetica" pitchFamily="34" charset="0"/>
          <a:ea typeface="+mn-ea"/>
          <a:cs typeface="+mn-cs"/>
        </a:defRPr>
      </a:lvl4pPr>
      <a:lvl5pPr marL="2057400" indent="-228600" algn="l" defTabSz="457200" rtl="0" eaLnBrk="1" latinLnBrk="0" hangingPunct="1">
        <a:spcBef>
          <a:spcPct val="20000"/>
        </a:spcBef>
        <a:buClr>
          <a:schemeClr val="tx2"/>
        </a:buClr>
        <a:buSzPct val="150000"/>
        <a:buFont typeface="Arial" pitchFamily="34" charset="0"/>
        <a:buChar char="•"/>
        <a:defRPr sz="2000" kern="1200" baseline="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6BEEF-5066-6244-8946-42D1BD981126}" type="datetimeFigureOut">
              <a:rPr lang="fr-FR" smtClean="0">
                <a:solidFill>
                  <a:prstClr val="black">
                    <a:tint val="75000"/>
                  </a:prstClr>
                </a:solidFill>
              </a:rPr>
              <a:pPr/>
              <a:t>05/05/2013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6068D-F928-FC41-AEF3-0BA93C657FE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3634513"/>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endParaRPr lang="fr-FR" dirty="0"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51AE3-1992-5443-9449-68B075644663}" type="datetimeFigureOut">
              <a:rPr lang="fr-FR" smtClean="0">
                <a:solidFill>
                  <a:prstClr val="black">
                    <a:tint val="75000"/>
                  </a:prstClr>
                </a:solidFill>
              </a:rPr>
              <a:pPr/>
              <a:t>05/05/2013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82891-12F9-814E-96F7-20365B502F5B}" type="slidenum">
              <a:rPr lang="fr-FR" smtClean="0">
                <a:solidFill>
                  <a:prstClr val="black">
                    <a:tint val="75000"/>
                  </a:prstClr>
                </a:solidFill>
              </a:rPr>
              <a:pPr/>
              <a:t>‹N°›</a:t>
            </a:fld>
            <a:endParaRPr lang="fr-F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2800" kern="1200" baseline="0">
          <a:solidFill>
            <a:schemeClr val="tx1"/>
          </a:solidFill>
          <a:latin typeface="Helvetica" pitchFamily="34" charset="0"/>
          <a:ea typeface="+mj-ea"/>
          <a:cs typeface="+mj-cs"/>
        </a:defRPr>
      </a:lvl1pPr>
    </p:titleStyle>
    <p:bodyStyle>
      <a:lvl1pPr marL="342900" indent="-342900" algn="l" defTabSz="457200" rtl="0" eaLnBrk="1" latinLnBrk="0" hangingPunct="1">
        <a:spcBef>
          <a:spcPct val="20000"/>
        </a:spcBef>
        <a:buClr>
          <a:schemeClr val="tx2"/>
        </a:buClr>
        <a:buSzPct val="170000"/>
        <a:buFontTx/>
        <a:buBlip>
          <a:blip r:embed="rId3"/>
        </a:buBlip>
        <a:defRPr sz="1600" kern="1200" baseline="0">
          <a:solidFill>
            <a:schemeClr val="tx1"/>
          </a:solidFill>
          <a:latin typeface="Helvetica" pitchFamily="34" charset="0"/>
          <a:ea typeface="+mn-ea"/>
          <a:cs typeface="+mn-cs"/>
        </a:defRPr>
      </a:lvl1pPr>
      <a:lvl2pPr marL="742950" indent="-285750" algn="l" defTabSz="457200" rtl="0" eaLnBrk="1" latinLnBrk="0" hangingPunct="1">
        <a:spcBef>
          <a:spcPct val="20000"/>
        </a:spcBef>
        <a:buClr>
          <a:schemeClr val="tx2">
            <a:lumMod val="60000"/>
            <a:lumOff val="40000"/>
          </a:schemeClr>
        </a:buClr>
        <a:buSzPct val="100000"/>
        <a:buFont typeface="Wingdings" pitchFamily="2" charset="2"/>
        <a:buChar char="§"/>
        <a:defRPr sz="1400" kern="1200" baseline="0">
          <a:solidFill>
            <a:schemeClr val="tx1"/>
          </a:solidFill>
          <a:latin typeface="Helvetica" pitchFamily="34" charset="0"/>
          <a:ea typeface="+mn-ea"/>
          <a:cs typeface="+mn-cs"/>
        </a:defRPr>
      </a:lvl2pPr>
      <a:lvl3pPr marL="1143000" indent="-228600" algn="l" defTabSz="457200" rtl="0" eaLnBrk="1" latinLnBrk="0" hangingPunct="1">
        <a:spcBef>
          <a:spcPct val="20000"/>
        </a:spcBef>
        <a:buClr>
          <a:schemeClr val="tx2"/>
        </a:buClr>
        <a:buSzPct val="150000"/>
        <a:buFont typeface="Arial" pitchFamily="34" charset="0"/>
        <a:buChar char="•"/>
        <a:defRPr sz="2400" kern="1200" baseline="0">
          <a:solidFill>
            <a:schemeClr val="tx1"/>
          </a:solidFill>
          <a:latin typeface="Helvetica" pitchFamily="34" charset="0"/>
          <a:ea typeface="+mn-ea"/>
          <a:cs typeface="+mn-cs"/>
        </a:defRPr>
      </a:lvl3pPr>
      <a:lvl4pPr marL="1600200" indent="-228600" algn="l" defTabSz="457200" rtl="0" eaLnBrk="1" latinLnBrk="0" hangingPunct="1">
        <a:spcBef>
          <a:spcPct val="20000"/>
        </a:spcBef>
        <a:buClr>
          <a:schemeClr val="tx2"/>
        </a:buClr>
        <a:buSzPct val="150000"/>
        <a:buFont typeface="Arial" pitchFamily="34" charset="0"/>
        <a:buChar char="•"/>
        <a:defRPr sz="2000" kern="1200" baseline="0">
          <a:solidFill>
            <a:schemeClr val="tx1"/>
          </a:solidFill>
          <a:latin typeface="Helvetica" pitchFamily="34" charset="0"/>
          <a:ea typeface="+mn-ea"/>
          <a:cs typeface="+mn-cs"/>
        </a:defRPr>
      </a:lvl4pPr>
      <a:lvl5pPr marL="2057400" indent="-228600" algn="l" defTabSz="457200" rtl="0" eaLnBrk="1" latinLnBrk="0" hangingPunct="1">
        <a:spcBef>
          <a:spcPct val="20000"/>
        </a:spcBef>
        <a:buClr>
          <a:schemeClr val="tx2"/>
        </a:buClr>
        <a:buSzPct val="150000"/>
        <a:buFont typeface="Arial" pitchFamily="34" charset="0"/>
        <a:buChar char="•"/>
        <a:defRPr sz="2000" kern="1200" baseline="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endParaRPr lang="fr-FR" dirty="0"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51AE3-1992-5443-9449-68B075644663}" type="datetimeFigureOut">
              <a:rPr lang="fr-FR" smtClean="0">
                <a:solidFill>
                  <a:prstClr val="black">
                    <a:tint val="75000"/>
                  </a:prstClr>
                </a:solidFill>
              </a:rPr>
              <a:pPr/>
              <a:t>05/05/2013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82891-12F9-814E-96F7-20365B502F5B}" type="slidenum">
              <a:rPr lang="fr-FR" smtClean="0">
                <a:solidFill>
                  <a:prstClr val="black">
                    <a:tint val="75000"/>
                  </a:prstClr>
                </a:solidFill>
              </a:rPr>
              <a:pPr/>
              <a:t>‹N°›</a:t>
            </a:fld>
            <a:endParaRPr lang="fr-F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2800" kern="1200" baseline="0">
          <a:solidFill>
            <a:schemeClr val="tx1"/>
          </a:solidFill>
          <a:latin typeface="Helvetica" pitchFamily="34" charset="0"/>
          <a:ea typeface="+mj-ea"/>
          <a:cs typeface="+mj-cs"/>
        </a:defRPr>
      </a:lvl1pPr>
    </p:titleStyle>
    <p:bodyStyle>
      <a:lvl1pPr marL="342900" indent="-342900" algn="l" defTabSz="457200" rtl="0" eaLnBrk="1" latinLnBrk="0" hangingPunct="1">
        <a:spcBef>
          <a:spcPct val="20000"/>
        </a:spcBef>
        <a:buClr>
          <a:schemeClr val="tx2"/>
        </a:buClr>
        <a:buSzPct val="170000"/>
        <a:buFontTx/>
        <a:buBlip>
          <a:blip r:embed="rId3"/>
        </a:buBlip>
        <a:defRPr sz="1600" kern="1200" baseline="0">
          <a:solidFill>
            <a:schemeClr val="tx1"/>
          </a:solidFill>
          <a:latin typeface="Helvetica" pitchFamily="34" charset="0"/>
          <a:ea typeface="+mn-ea"/>
          <a:cs typeface="+mn-cs"/>
        </a:defRPr>
      </a:lvl1pPr>
      <a:lvl2pPr marL="742950" indent="-285750" algn="l" defTabSz="457200" rtl="0" eaLnBrk="1" latinLnBrk="0" hangingPunct="1">
        <a:spcBef>
          <a:spcPct val="20000"/>
        </a:spcBef>
        <a:buClr>
          <a:schemeClr val="tx2">
            <a:lumMod val="60000"/>
            <a:lumOff val="40000"/>
          </a:schemeClr>
        </a:buClr>
        <a:buSzPct val="100000"/>
        <a:buFont typeface="Wingdings" pitchFamily="2" charset="2"/>
        <a:buChar char="§"/>
        <a:defRPr sz="1400" kern="1200" baseline="0">
          <a:solidFill>
            <a:schemeClr val="tx1"/>
          </a:solidFill>
          <a:latin typeface="Helvetica" pitchFamily="34" charset="0"/>
          <a:ea typeface="+mn-ea"/>
          <a:cs typeface="+mn-cs"/>
        </a:defRPr>
      </a:lvl2pPr>
      <a:lvl3pPr marL="1143000" indent="-228600" algn="l" defTabSz="457200" rtl="0" eaLnBrk="1" latinLnBrk="0" hangingPunct="1">
        <a:spcBef>
          <a:spcPct val="20000"/>
        </a:spcBef>
        <a:buClr>
          <a:schemeClr val="tx2"/>
        </a:buClr>
        <a:buSzPct val="150000"/>
        <a:buFont typeface="Arial" pitchFamily="34" charset="0"/>
        <a:buChar char="•"/>
        <a:defRPr sz="2400" kern="1200" baseline="0">
          <a:solidFill>
            <a:schemeClr val="tx1"/>
          </a:solidFill>
          <a:latin typeface="Helvetica" pitchFamily="34" charset="0"/>
          <a:ea typeface="+mn-ea"/>
          <a:cs typeface="+mn-cs"/>
        </a:defRPr>
      </a:lvl3pPr>
      <a:lvl4pPr marL="1600200" indent="-228600" algn="l" defTabSz="457200" rtl="0" eaLnBrk="1" latinLnBrk="0" hangingPunct="1">
        <a:spcBef>
          <a:spcPct val="20000"/>
        </a:spcBef>
        <a:buClr>
          <a:schemeClr val="tx2"/>
        </a:buClr>
        <a:buSzPct val="150000"/>
        <a:buFont typeface="Arial" pitchFamily="34" charset="0"/>
        <a:buChar char="•"/>
        <a:defRPr sz="2000" kern="1200" baseline="0">
          <a:solidFill>
            <a:schemeClr val="tx1"/>
          </a:solidFill>
          <a:latin typeface="Helvetica" pitchFamily="34" charset="0"/>
          <a:ea typeface="+mn-ea"/>
          <a:cs typeface="+mn-cs"/>
        </a:defRPr>
      </a:lvl4pPr>
      <a:lvl5pPr marL="2057400" indent="-228600" algn="l" defTabSz="457200" rtl="0" eaLnBrk="1" latinLnBrk="0" hangingPunct="1">
        <a:spcBef>
          <a:spcPct val="20000"/>
        </a:spcBef>
        <a:buClr>
          <a:schemeClr val="tx2"/>
        </a:buClr>
        <a:buSzPct val="150000"/>
        <a:buFont typeface="Arial" pitchFamily="34" charset="0"/>
        <a:buChar char="•"/>
        <a:defRPr sz="2000" kern="1200" baseline="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lstStyle/>
          <a:p>
            <a:pPr>
              <a:lnSpc>
                <a:spcPct val="100000"/>
              </a:lnSpc>
            </a:pPr>
            <a:r>
              <a:rPr lang="fr-FR" sz="2800">
                <a:solidFill>
                  <a:srgbClr val="000000"/>
                </a:solidFill>
                <a:latin typeface="Arial"/>
              </a:rPr>
              <a:t>Cliquez pour éditer le format du texte-titreCliquez et modifiez le titre</a:t>
            </a:r>
            <a:endParaRPr/>
          </a:p>
        </p:txBody>
      </p:sp>
      <p:sp>
        <p:nvSpPr>
          <p:cNvPr id="6" name="PlaceHolder 2"/>
          <p:cNvSpPr>
            <a:spLocks noGrp="1"/>
          </p:cNvSpPr>
          <p:nvPr>
            <p:ph type="body"/>
          </p:nvPr>
        </p:nvSpPr>
        <p:spPr>
          <a:xfrm>
            <a:off x="457200" y="1600200"/>
            <a:ext cx="8229240" cy="4525560"/>
          </a:xfrm>
          <a:prstGeom prst="rect">
            <a:avLst/>
          </a:prstGeom>
        </p:spPr>
        <p:txBody>
          <a:bodyPr/>
          <a:lstStyle/>
          <a:p>
            <a:pPr>
              <a:buSzPct val="25000"/>
              <a:buFont typeface="StarSymbol"/>
              <a:buChar char=""/>
            </a:pPr>
            <a:r>
              <a:rPr lang="fr-FR" sz="1600">
                <a:solidFill>
                  <a:srgbClr val="000000"/>
                </a:solidFill>
                <a:latin typeface="Arial"/>
              </a:rPr>
              <a:t>Cliquez pour éditer le format du plan de texte</a:t>
            </a:r>
            <a:endParaRPr/>
          </a:p>
          <a:p>
            <a:pPr lvl="1">
              <a:buSzPct val="25000"/>
              <a:buFont typeface="StarSymbol"/>
              <a:buChar char=""/>
            </a:pPr>
            <a:r>
              <a:rPr lang="fr-FR" sz="1600">
                <a:solidFill>
                  <a:srgbClr val="000000"/>
                </a:solidFill>
                <a:latin typeface="Arial"/>
              </a:rPr>
              <a:t>Second niveau de plan</a:t>
            </a:r>
            <a:endParaRPr/>
          </a:p>
          <a:p>
            <a:pPr lvl="2">
              <a:buSzPct val="25000"/>
              <a:buFont typeface="StarSymbol"/>
              <a:buChar char=""/>
            </a:pPr>
            <a:r>
              <a:rPr lang="fr-FR" sz="1600">
                <a:solidFill>
                  <a:srgbClr val="000000"/>
                </a:solidFill>
                <a:latin typeface="Arial"/>
              </a:rPr>
              <a:t>Troisième niveau de plan</a:t>
            </a:r>
            <a:endParaRPr/>
          </a:p>
          <a:p>
            <a:pPr lvl="3">
              <a:buSzPct val="25000"/>
              <a:buFont typeface="StarSymbol"/>
              <a:buChar char=""/>
            </a:pPr>
            <a:r>
              <a:rPr lang="fr-FR" sz="1600">
                <a:solidFill>
                  <a:srgbClr val="000000"/>
                </a:solidFill>
                <a:latin typeface="Arial"/>
              </a:rPr>
              <a:t>Quatrième niveau de plan</a:t>
            </a:r>
            <a:endParaRPr/>
          </a:p>
          <a:p>
            <a:pPr lvl="4">
              <a:buSzPct val="25000"/>
              <a:buFont typeface="StarSymbol"/>
              <a:buChar char=""/>
            </a:pPr>
            <a:r>
              <a:rPr lang="fr-FR" sz="1600">
                <a:solidFill>
                  <a:srgbClr val="000000"/>
                </a:solidFill>
                <a:latin typeface="Arial"/>
              </a:rPr>
              <a:t>Cinquième niveau de plan</a:t>
            </a:r>
            <a:endParaRPr/>
          </a:p>
          <a:p>
            <a:pPr lvl="5">
              <a:buSzPct val="25000"/>
              <a:buFont typeface="StarSymbol"/>
              <a:buChar char=""/>
            </a:pPr>
            <a:r>
              <a:rPr lang="fr-FR" sz="1600">
                <a:solidFill>
                  <a:srgbClr val="000000"/>
                </a:solidFill>
                <a:latin typeface="Arial"/>
              </a:rPr>
              <a:t>Sixième niveau de plan</a:t>
            </a:r>
            <a:endParaRPr/>
          </a:p>
          <a:p>
            <a:pPr>
              <a:lnSpc>
                <a:spcPct val="100000"/>
              </a:lnSpc>
              <a:buBlip>
                <a:blip r:embed="rId3"/>
              </a:buBlip>
            </a:pPr>
            <a:r>
              <a:rPr lang="fr-FR" sz="1600">
                <a:solidFill>
                  <a:srgbClr val="000000"/>
                </a:solidFill>
                <a:latin typeface="Arial"/>
              </a:rPr>
              <a:t>Septième niveau de planCliquez pour modifier les styles</a:t>
            </a:r>
            <a:endParaRPr/>
          </a:p>
          <a:p>
            <a:pPr lvl="1">
              <a:lnSpc>
                <a:spcPct val="100000"/>
              </a:lnSpc>
              <a:buSzPct val="25000"/>
              <a:buFont typeface="StarSymbol"/>
              <a:buChar char=""/>
            </a:pPr>
            <a:r>
              <a:rPr lang="fr-FR" sz="1400">
                <a:solidFill>
                  <a:srgbClr val="000000"/>
                </a:solidFill>
                <a:latin typeface="Arial"/>
              </a:rPr>
              <a:t> du texte du masque</a:t>
            </a:r>
            <a:endParaRPr/>
          </a:p>
        </p:txBody>
      </p:sp>
      <p:sp>
        <p:nvSpPr>
          <p:cNvPr id="2" name="PlaceHolder 3"/>
          <p:cNvSpPr>
            <a:spLocks noGrp="1"/>
          </p:cNvSpPr>
          <p:nvPr>
            <p:ph type="dt"/>
          </p:nvPr>
        </p:nvSpPr>
        <p:spPr>
          <a:xfrm>
            <a:off x="457200" y="6356520"/>
            <a:ext cx="2133360" cy="364680"/>
          </a:xfrm>
          <a:prstGeom prst="rect">
            <a:avLst/>
          </a:prstGeom>
        </p:spPr>
        <p:txBody>
          <a:bodyPr anchor="ctr"/>
          <a:lstStyle/>
          <a:p>
            <a:pPr defTabSz="914400"/>
            <a:r>
              <a:rPr lang="fr-FR" sz="1200">
                <a:solidFill>
                  <a:srgbClr val="8B8B8B"/>
                </a:solidFill>
                <a:latin typeface="Calibri"/>
              </a:rPr>
              <a:t>12/04/2013</a:t>
            </a:r>
            <a:endParaRPr>
              <a:solidFill>
                <a:prstClr val="black"/>
              </a:solidFill>
            </a:endParaRPr>
          </a:p>
        </p:txBody>
      </p:sp>
      <p:sp>
        <p:nvSpPr>
          <p:cNvPr id="3" name="PlaceHolder 4"/>
          <p:cNvSpPr>
            <a:spLocks noGrp="1"/>
          </p:cNvSpPr>
          <p:nvPr>
            <p:ph type="ftr"/>
          </p:nvPr>
        </p:nvSpPr>
        <p:spPr>
          <a:xfrm>
            <a:off x="3124080" y="6356520"/>
            <a:ext cx="2895120" cy="364680"/>
          </a:xfrm>
          <a:prstGeom prst="rect">
            <a:avLst/>
          </a:prstGeom>
        </p:spPr>
        <p:txBody>
          <a:bodyPr anchor="ctr"/>
          <a:lstStyle/>
          <a:p>
            <a:pPr defTabSz="914400"/>
            <a:endParaRPr>
              <a:solidFill>
                <a:prstClr val="black"/>
              </a:solidFill>
            </a:endParaRPr>
          </a:p>
        </p:txBody>
      </p:sp>
      <p:sp>
        <p:nvSpPr>
          <p:cNvPr id="4" name="PlaceHolder 5"/>
          <p:cNvSpPr>
            <a:spLocks noGrp="1"/>
          </p:cNvSpPr>
          <p:nvPr>
            <p:ph type="sldNum"/>
          </p:nvPr>
        </p:nvSpPr>
        <p:spPr>
          <a:xfrm>
            <a:off x="6553080" y="6356520"/>
            <a:ext cx="2133360" cy="364680"/>
          </a:xfrm>
          <a:prstGeom prst="rect">
            <a:avLst/>
          </a:prstGeom>
        </p:spPr>
        <p:txBody>
          <a:bodyPr anchor="ctr"/>
          <a:lstStyle/>
          <a:p>
            <a:pPr algn="r" defTabSz="914400"/>
            <a:fld id="{DF81182D-5760-4D3E-B9B4-C239361FE8ED}" type="slidenum">
              <a:rPr lang="fr-FR" sz="1200">
                <a:solidFill>
                  <a:srgbClr val="8B8B8B"/>
                </a:solidFill>
                <a:latin typeface="Calibri"/>
              </a:rPr>
              <a:pPr algn="r" defTabSz="914400"/>
              <a:t>‹N°›</a:t>
            </a:fld>
            <a:endParaRPr>
              <a:solidFill>
                <a:prstClr val="black"/>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3AF60AE-4924-440D-9F4F-7B8F6CAF8D04}" type="datetimeFigureOut">
              <a:rPr lang="fr-FR" smtClean="0">
                <a:solidFill>
                  <a:prstClr val="black">
                    <a:tint val="75000"/>
                  </a:prstClr>
                </a:solidFill>
              </a:rPr>
              <a:pPr defTabSz="914400"/>
              <a:t>05/05/2013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3CDC805-CAF3-4ADA-BD03-11DCF3638B9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682250616"/>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3.png" Type="http://schemas.openxmlformats.org/officeDocument/2006/relationships/image"/><Relationship Id="rId7" Target="../media/hdphoto1.wdp" Type="http://schemas.microsoft.com/office/2007/relationships/hdphoto"/><Relationship Id="rId2" Target="../notesSlides/notesSlide1.xml" Type="http://schemas.openxmlformats.org/officeDocument/2006/relationships/notesSlide"/><Relationship Id="rId1" Target="../slideLayouts/slideLayout2.xml" Type="http://schemas.openxmlformats.org/officeDocument/2006/relationships/slideLayout"/><Relationship Id="rId6" Target="../media/image6.jpeg" Type="http://schemas.openxmlformats.org/officeDocument/2006/relationships/image"/><Relationship Id="rId5" Target="../media/image5.png" Type="http://schemas.openxmlformats.org/officeDocument/2006/relationships/image"/><Relationship Id="rId4" Target="../media/image4.jpeg" Type="http://schemas.openxmlformats.org/officeDocument/2006/relationships/image"/></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arget="../media/image7.png" Type="http://schemas.openxmlformats.org/officeDocument/2006/relationships/image"/><Relationship Id="rId2" Target="../notesSlides/notesSlide14.xml" Type="http://schemas.openxmlformats.org/officeDocument/2006/relationships/notesSlide"/><Relationship Id="rId1" Target="../slideLayouts/slideLayout12.xml" Type="http://schemas.openxmlformats.org/officeDocument/2006/relationships/slideLayout"/><Relationship Id="rId6" Target="../media/image12.jpeg" Type="http://schemas.openxmlformats.org/officeDocument/2006/relationships/image"/><Relationship Id="rId5" Target="../media/image5.png" Type="http://schemas.openxmlformats.org/officeDocument/2006/relationships/image"/><Relationship Id="rId4" Target="../media/image11.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arget="../media/image11.jpeg" Type="http://schemas.openxmlformats.org/officeDocument/2006/relationships/image"/><Relationship Id="rId3" Target="../media/image14.jpeg" Type="http://schemas.openxmlformats.org/officeDocument/2006/relationships/image"/><Relationship Id="rId7" Target="../media/image17.jpeg" Type="http://schemas.openxmlformats.org/officeDocument/2006/relationships/image"/><Relationship Id="rId2" Target="../notesSlides/notesSlide16.xml" Type="http://schemas.openxmlformats.org/officeDocument/2006/relationships/notesSlide"/><Relationship Id="rId1" Target="../slideLayouts/slideLayout12.xml" Type="http://schemas.openxmlformats.org/officeDocument/2006/relationships/slideLayout"/><Relationship Id="rId6" Target="../media/image16.jpeg" Type="http://schemas.openxmlformats.org/officeDocument/2006/relationships/image"/><Relationship Id="rId11" Target="../media/image19.jpeg" Type="http://schemas.openxmlformats.org/officeDocument/2006/relationships/image"/><Relationship Id="rId5" Target="../media/image7.png" Type="http://schemas.openxmlformats.org/officeDocument/2006/relationships/image"/><Relationship Id="rId10" Target="../media/image18.jpeg" Type="http://schemas.openxmlformats.org/officeDocument/2006/relationships/image"/><Relationship Id="rId4" Target="../media/image15.jpeg" Type="http://schemas.openxmlformats.org/officeDocument/2006/relationships/image"/><Relationship Id="rId9" Target="../media/image5.png" Type="http://schemas.openxmlformats.org/officeDocument/2006/relationships/image"/></Relationships>
</file>

<file path=ppt/slides/_rels/slide17.xml.rels><?xml version="1.0" encoding="UTF-8" standalone="yes" ?><Relationships xmlns="http://schemas.openxmlformats.org/package/2006/relationships"><Relationship Id="rId8" Target="../media/image21.jpeg" Type="http://schemas.openxmlformats.org/officeDocument/2006/relationships/image"/><Relationship Id="rId3" Target="../media/image7.png" Type="http://schemas.openxmlformats.org/officeDocument/2006/relationships/image"/><Relationship Id="rId7" Target="../media/image19.jpeg" Type="http://schemas.openxmlformats.org/officeDocument/2006/relationships/image"/><Relationship Id="rId2" Target="../notesSlides/notesSlide17.xml" Type="http://schemas.openxmlformats.org/officeDocument/2006/relationships/notesSlide"/><Relationship Id="rId1" Target="../slideLayouts/slideLayout12.xml" Type="http://schemas.openxmlformats.org/officeDocument/2006/relationships/slideLayout"/><Relationship Id="rId6" Target="../media/image20.jpeg" Type="http://schemas.openxmlformats.org/officeDocument/2006/relationships/image"/><Relationship Id="rId5" Target="../media/image5.png" Type="http://schemas.openxmlformats.org/officeDocument/2006/relationships/image"/><Relationship Id="rId10" Target="../media/image23.jpeg" Type="http://schemas.openxmlformats.org/officeDocument/2006/relationships/image"/><Relationship Id="rId4" Target="../media/image11.jpeg" Type="http://schemas.openxmlformats.org/officeDocument/2006/relationships/image"/><Relationship Id="rId9" Target="../media/image22.png" Type="http://schemas.openxmlformats.org/officeDocument/2006/relationships/image"/></Relationships>
</file>

<file path=ppt/slides/_rels/slide18.xml.rels><?xml version="1.0" encoding="UTF-8" standalone="yes" ?><Relationships xmlns="http://schemas.openxmlformats.org/package/2006/relationships"><Relationship Id="rId8" Target="../media/image5.png" Type="http://schemas.openxmlformats.org/officeDocument/2006/relationships/image"/><Relationship Id="rId3" Target="../media/image7.png" Type="http://schemas.openxmlformats.org/officeDocument/2006/relationships/image"/><Relationship Id="rId7" Target="../media/image11.jpeg" Type="http://schemas.openxmlformats.org/officeDocument/2006/relationships/image"/><Relationship Id="rId12" Target="../media/image29.jpeg" Type="http://schemas.openxmlformats.org/officeDocument/2006/relationships/image"/><Relationship Id="rId2" Target="../notesSlides/notesSlide18.xml" Type="http://schemas.openxmlformats.org/officeDocument/2006/relationships/notesSlide"/><Relationship Id="rId1" Target="../slideLayouts/slideLayout12.xml" Type="http://schemas.openxmlformats.org/officeDocument/2006/relationships/slideLayout"/><Relationship Id="rId6" Target="../media/image26.jpeg" Type="http://schemas.openxmlformats.org/officeDocument/2006/relationships/image"/><Relationship Id="rId11" Target="../media/image19.jpeg" Type="http://schemas.openxmlformats.org/officeDocument/2006/relationships/image"/><Relationship Id="rId5" Target="../media/image25.jpeg" Type="http://schemas.openxmlformats.org/officeDocument/2006/relationships/image"/><Relationship Id="rId10" Target="../media/image28.png" Type="http://schemas.openxmlformats.org/officeDocument/2006/relationships/image"/><Relationship Id="rId4" Target="../media/image24.jpeg" Type="http://schemas.openxmlformats.org/officeDocument/2006/relationships/image"/><Relationship Id="rId9" Target="../media/image27.png" Type="http://schemas.openxmlformats.org/officeDocument/2006/relationships/image"/></Relationships>
</file>

<file path=ppt/slides/_rels/slide19.xml.rels><?xml version="1.0" encoding="UTF-8" standalone="yes" ?><Relationships xmlns="http://schemas.openxmlformats.org/package/2006/relationships"><Relationship Id="rId8" Target="../media/image33.jpeg" Type="http://schemas.openxmlformats.org/officeDocument/2006/relationships/image"/><Relationship Id="rId13" Target="../media/image19.jpeg" Type="http://schemas.openxmlformats.org/officeDocument/2006/relationships/image"/><Relationship Id="rId3" Target="../media/image7.png" Type="http://schemas.openxmlformats.org/officeDocument/2006/relationships/image"/><Relationship Id="rId7" Target="../media/image32.jpeg" Type="http://schemas.openxmlformats.org/officeDocument/2006/relationships/image"/><Relationship Id="rId12" Target="../media/image5.png" Type="http://schemas.openxmlformats.org/officeDocument/2006/relationships/image"/><Relationship Id="rId2" Target="../notesSlides/notesSlide19.xml" Type="http://schemas.openxmlformats.org/officeDocument/2006/relationships/notesSlide"/><Relationship Id="rId1" Target="../slideLayouts/slideLayout12.xml" Type="http://schemas.openxmlformats.org/officeDocument/2006/relationships/slideLayout"/><Relationship Id="rId6" Target="../media/image31.jpeg" Type="http://schemas.openxmlformats.org/officeDocument/2006/relationships/image"/><Relationship Id="rId11" Target="../media/image11.jpeg" Type="http://schemas.openxmlformats.org/officeDocument/2006/relationships/image"/><Relationship Id="rId5" Target="../media/image30.jpeg" Type="http://schemas.openxmlformats.org/officeDocument/2006/relationships/image"/><Relationship Id="rId10" Target="../media/image35.jpeg" Type="http://schemas.openxmlformats.org/officeDocument/2006/relationships/image"/><Relationship Id="rId4" Target="../media/image1.png" Type="http://schemas.openxmlformats.org/officeDocument/2006/relationships/image"/><Relationship Id="rId9" Target="../media/image34.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arget="../media/image7.png" Type="http://schemas.openxmlformats.org/officeDocument/2006/relationships/image"/><Relationship Id="rId7" Target="../media/image19.jpeg" Type="http://schemas.openxmlformats.org/officeDocument/2006/relationships/image"/><Relationship Id="rId2" Target="../notesSlides/notesSlide20.xml" Type="http://schemas.openxmlformats.org/officeDocument/2006/relationships/notesSlide"/><Relationship Id="rId1" Target="../slideLayouts/slideLayout12.xml" Type="http://schemas.openxmlformats.org/officeDocument/2006/relationships/slideLayout"/><Relationship Id="rId6" Target="../media/image5.png" Type="http://schemas.openxmlformats.org/officeDocument/2006/relationships/image"/><Relationship Id="rId5" Target="../media/image11.jpeg" Type="http://schemas.openxmlformats.org/officeDocument/2006/relationships/image"/><Relationship Id="rId4" Target="../media/image36.jpeg" Type="http://schemas.openxmlformats.org/officeDocument/2006/relationships/image"/></Relationships>
</file>

<file path=ppt/slides/_rels/slide21.xml.rels><?xml version="1.0" encoding="UTF-8" standalone="yes" ?><Relationships xmlns="http://schemas.openxmlformats.org/package/2006/relationships"><Relationship Id="rId8" Target="../media/image11.jpeg" Type="http://schemas.openxmlformats.org/officeDocument/2006/relationships/image"/><Relationship Id="rId13" Target="../media/image42.jpeg" Type="http://schemas.openxmlformats.org/officeDocument/2006/relationships/image"/><Relationship Id="rId3" Target="../media/image17.jpeg" Type="http://schemas.openxmlformats.org/officeDocument/2006/relationships/image"/><Relationship Id="rId7" Target="../media/image39.jpeg" Type="http://schemas.openxmlformats.org/officeDocument/2006/relationships/image"/><Relationship Id="rId12" Target="../media/image19.jpeg" Type="http://schemas.openxmlformats.org/officeDocument/2006/relationships/image"/><Relationship Id="rId2" Target="../notesSlides/notesSlide21.xml" Type="http://schemas.openxmlformats.org/officeDocument/2006/relationships/notesSlide"/><Relationship Id="rId1" Target="../slideLayouts/slideLayout12.xml" Type="http://schemas.openxmlformats.org/officeDocument/2006/relationships/slideLayout"/><Relationship Id="rId6" Target="../media/image38.jpeg" Type="http://schemas.openxmlformats.org/officeDocument/2006/relationships/image"/><Relationship Id="rId11" Target="../media/image41.jpeg" Type="http://schemas.openxmlformats.org/officeDocument/2006/relationships/image"/><Relationship Id="rId5" Target="../media/image37.jpeg" Type="http://schemas.openxmlformats.org/officeDocument/2006/relationships/image"/><Relationship Id="rId10" Target="../media/image40.jpeg" Type="http://schemas.openxmlformats.org/officeDocument/2006/relationships/image"/><Relationship Id="rId4" Target="../media/image7.png" Type="http://schemas.openxmlformats.org/officeDocument/2006/relationships/image"/><Relationship Id="rId9" Target="../media/image5.png" Type="http://schemas.openxmlformats.org/officeDocument/2006/relationships/image"/></Relationships>
</file>

<file path=ppt/slides/_rels/slide22.xml.rels><?xml version="1.0" encoding="UTF-8" standalone="yes" ?><Relationships xmlns="http://schemas.openxmlformats.org/package/2006/relationships"><Relationship Id="rId3" Target="../media/image7.png" Type="http://schemas.openxmlformats.org/officeDocument/2006/relationships/image"/><Relationship Id="rId2" Target="../notesSlides/notesSlide22.xml" Type="http://schemas.openxmlformats.org/officeDocument/2006/relationships/notesSlide"/><Relationship Id="rId1" Target="../slideLayouts/slideLayout12.xml" Type="http://schemas.openxmlformats.org/officeDocument/2006/relationships/slideLayout"/><Relationship Id="rId6" Target="../media/image43.jpeg" Type="http://schemas.openxmlformats.org/officeDocument/2006/relationships/image"/><Relationship Id="rId5" Target="../media/image5.png" Type="http://schemas.openxmlformats.org/officeDocument/2006/relationships/image"/><Relationship Id="rId4" Target="../media/image11.jpeg" Type="http://schemas.openxmlformats.org/officeDocument/2006/relationships/image"/></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4.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6.png"/><Relationship Id="rId10" Type="http://schemas.openxmlformats.org/officeDocument/2006/relationships/image" Target="../media/image48.jpeg"/><Relationship Id="rId4" Type="http://schemas.openxmlformats.org/officeDocument/2006/relationships/image" Target="../media/image45.png"/><Relationship Id="rId9" Type="http://schemas.openxmlformats.org/officeDocument/2006/relationships/image" Target="../media/image47.jpeg"/></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png"/><Relationship Id="rId4" Type="http://schemas.openxmlformats.org/officeDocument/2006/relationships/image" Target="../media/image50.png"/><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arget="../media/image54.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 Id="rId6" Target="../media/image5.png" Type="http://schemas.openxmlformats.org/officeDocument/2006/relationships/image"/><Relationship Id="rId5" Target="../media/image4.jpeg" Type="http://schemas.openxmlformats.org/officeDocument/2006/relationships/image"/><Relationship Id="rId4" Target="../media/image44.jpeg" Type="http://schemas.openxmlformats.org/officeDocument/2006/relationships/image"/></Relationships>
</file>

<file path=ppt/slides/_rels/slide2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5.png"/><Relationship Id="rId7"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8" Target="../media/image5.png" Type="http://schemas.openxmlformats.org/officeDocument/2006/relationships/image"/><Relationship Id="rId3" Target="../media/image57.jpeg" Type="http://schemas.openxmlformats.org/officeDocument/2006/relationships/image"/><Relationship Id="rId7" Target="../media/image4.jpeg" Type="http://schemas.openxmlformats.org/officeDocument/2006/relationships/image"/><Relationship Id="rId2" Target="../notesSlides/notesSlide28.xml" Type="http://schemas.openxmlformats.org/officeDocument/2006/relationships/notesSlide"/><Relationship Id="rId1" Target="../slideLayouts/slideLayout2.xml" Type="http://schemas.openxmlformats.org/officeDocument/2006/relationships/slideLayout"/><Relationship Id="rId6" Target="../media/image44.jpeg" Type="http://schemas.openxmlformats.org/officeDocument/2006/relationships/image"/><Relationship Id="rId5" Target="../media/image59.jpeg" Type="http://schemas.openxmlformats.org/officeDocument/2006/relationships/image"/><Relationship Id="rId4" Target="../media/image58.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60.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4.jpeg"/><Relationship Id="rId4" Type="http://schemas.openxmlformats.org/officeDocument/2006/relationships/image" Target="../media/image61.jpeg"/><Relationship Id="rId9"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8" Target="../media/image65.jpeg" Type="http://schemas.openxmlformats.org/officeDocument/2006/relationships/image"/><Relationship Id="rId13" Target="../media/image70.gif" Type="http://schemas.openxmlformats.org/officeDocument/2006/relationships/image"/><Relationship Id="rId3" Target="../media/image7.png" Type="http://schemas.openxmlformats.org/officeDocument/2006/relationships/image"/><Relationship Id="rId7" Target="../media/image64.jpeg" Type="http://schemas.openxmlformats.org/officeDocument/2006/relationships/image"/><Relationship Id="rId12" Target="../media/image69.png" Type="http://schemas.openxmlformats.org/officeDocument/2006/relationships/image"/><Relationship Id="rId2" Target="../notesSlides/notesSlide31.xml" Type="http://schemas.openxmlformats.org/officeDocument/2006/relationships/notesSlide"/><Relationship Id="rId1" Target="../slideLayouts/slideLayout2.xml" Type="http://schemas.openxmlformats.org/officeDocument/2006/relationships/slideLayout"/><Relationship Id="rId6" Target="../media/image5.png" Type="http://schemas.openxmlformats.org/officeDocument/2006/relationships/image"/><Relationship Id="rId11" Target="../media/image68.jpeg" Type="http://schemas.openxmlformats.org/officeDocument/2006/relationships/image"/><Relationship Id="rId5" Target="../media/image4.jpeg" Type="http://schemas.openxmlformats.org/officeDocument/2006/relationships/image"/><Relationship Id="rId10" Target="../media/image67.jpeg" Type="http://schemas.openxmlformats.org/officeDocument/2006/relationships/image"/><Relationship Id="rId4" Target="../media/image44.jpeg" Type="http://schemas.openxmlformats.org/officeDocument/2006/relationships/image"/><Relationship Id="rId9" Target="../media/image66.jpeg" Type="http://schemas.openxmlformats.org/officeDocument/2006/relationships/image"/><Relationship Id="rId14" Target="../media/image71.jpeg" Type="http://schemas.openxmlformats.org/officeDocument/2006/relationships/image"/></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8" Target="../media/image80.png" Type="http://schemas.openxmlformats.org/officeDocument/2006/relationships/image"/><Relationship Id="rId3" Target="../media/image7.png" Type="http://schemas.openxmlformats.org/officeDocument/2006/relationships/image"/><Relationship Id="rId7" Target="../media/image79.png" Type="http://schemas.openxmlformats.org/officeDocument/2006/relationships/image"/><Relationship Id="rId2" Target="../media/image75.jpeg" Type="http://schemas.openxmlformats.org/officeDocument/2006/relationships/image"/><Relationship Id="rId1" Target="../slideLayouts/slideLayout13.xml" Type="http://schemas.openxmlformats.org/officeDocument/2006/relationships/slideLayout"/><Relationship Id="rId6" Target="../media/image78.png" Type="http://schemas.openxmlformats.org/officeDocument/2006/relationships/image"/><Relationship Id="rId5" Target="../media/image77.jpeg" Type="http://schemas.openxmlformats.org/officeDocument/2006/relationships/image"/><Relationship Id="rId4" Target="../media/image76.jpeg" Type="http://schemas.openxmlformats.org/officeDocument/2006/relationships/image"/></Relationships>
</file>

<file path=ppt/slides/_rels/slide35.xml.rels><?xml version="1.0" encoding="UTF-8" standalone="yes" ?><Relationships xmlns="http://schemas.openxmlformats.org/package/2006/relationships"><Relationship Id="rId8" Target="../media/image84.jpeg" Type="http://schemas.openxmlformats.org/officeDocument/2006/relationships/image"/><Relationship Id="rId3" Target="../media/image7.png" Type="http://schemas.openxmlformats.org/officeDocument/2006/relationships/image"/><Relationship Id="rId7" Target="../media/image78.png" Type="http://schemas.openxmlformats.org/officeDocument/2006/relationships/image"/><Relationship Id="rId2" Target="../notesSlides/notesSlide33.xml" Type="http://schemas.openxmlformats.org/officeDocument/2006/relationships/notesSlide"/><Relationship Id="rId1" Target="../slideLayouts/slideLayout13.xml" Type="http://schemas.openxmlformats.org/officeDocument/2006/relationships/slideLayout"/><Relationship Id="rId6" Target="../media/image83.jpeg" Type="http://schemas.openxmlformats.org/officeDocument/2006/relationships/image"/><Relationship Id="rId5" Target="../media/image82.jpeg" Type="http://schemas.openxmlformats.org/officeDocument/2006/relationships/image"/><Relationship Id="rId10" Target="../media/image80.png" Type="http://schemas.openxmlformats.org/officeDocument/2006/relationships/image"/><Relationship Id="rId4" Target="../media/image81.jpeg" Type="http://schemas.openxmlformats.org/officeDocument/2006/relationships/image"/><Relationship Id="rId9" Target="../media/image79.png" Type="http://schemas.openxmlformats.org/officeDocument/2006/relationships/image"/></Relationships>
</file>

<file path=ppt/slides/_rels/slide36.xml.rels><?xml version="1.0" encoding="UTF-8" standalone="yes" ?><Relationships xmlns="http://schemas.openxmlformats.org/package/2006/relationships"><Relationship Id="rId3" Target="../media/image85.png" Type="http://schemas.openxmlformats.org/officeDocument/2006/relationships/image"/><Relationship Id="rId7" Target="../media/image80.png" Type="http://schemas.openxmlformats.org/officeDocument/2006/relationships/image"/><Relationship Id="rId2" Target="../media/image7.png" Type="http://schemas.openxmlformats.org/officeDocument/2006/relationships/image"/><Relationship Id="rId1" Target="../slideLayouts/slideLayout13.xml" Type="http://schemas.openxmlformats.org/officeDocument/2006/relationships/slideLayout"/><Relationship Id="rId6" Target="../media/image79.png" Type="http://schemas.openxmlformats.org/officeDocument/2006/relationships/image"/><Relationship Id="rId5" Target="../media/image86.jpeg" Type="http://schemas.openxmlformats.org/officeDocument/2006/relationships/image"/><Relationship Id="rId4" Target="../media/image78.png" Type="http://schemas.openxmlformats.org/officeDocument/2006/relationships/image"/></Relationships>
</file>

<file path=ppt/slides/_rels/slide37.xml.rels><?xml version="1.0" encoding="UTF-8" standalone="yes" ?><Relationships xmlns="http://schemas.openxmlformats.org/package/2006/relationships"><Relationship Id="rId8" Target="../media/image80.png" Type="http://schemas.openxmlformats.org/officeDocument/2006/relationships/image"/><Relationship Id="rId3" Target="../media/image87.jpeg" Type="http://schemas.openxmlformats.org/officeDocument/2006/relationships/image"/><Relationship Id="rId7" Target="../media/image79.png" Type="http://schemas.openxmlformats.org/officeDocument/2006/relationships/image"/><Relationship Id="rId2" Target="../media/image7.png" Type="http://schemas.openxmlformats.org/officeDocument/2006/relationships/image"/><Relationship Id="rId1" Target="../slideLayouts/slideLayout13.xml" Type="http://schemas.openxmlformats.org/officeDocument/2006/relationships/slideLayout"/><Relationship Id="rId6" Target="../media/image78.png" Type="http://schemas.openxmlformats.org/officeDocument/2006/relationships/image"/><Relationship Id="rId5" Target="../media/image89.jpeg" Type="http://schemas.openxmlformats.org/officeDocument/2006/relationships/image"/><Relationship Id="rId4" Target="../media/image88.jpeg" Type="http://schemas.openxmlformats.org/officeDocument/2006/relationships/image"/></Relationships>
</file>

<file path=ppt/slides/_rels/slide38.xml.rels><?xml version="1.0" encoding="UTF-8" standalone="yes" ?><Relationships xmlns="http://schemas.openxmlformats.org/package/2006/relationships"><Relationship Id="rId8" Target="../media/image78.png" Type="http://schemas.openxmlformats.org/officeDocument/2006/relationships/image"/><Relationship Id="rId3" Target="../media/image90.jpeg" Type="http://schemas.openxmlformats.org/officeDocument/2006/relationships/image"/><Relationship Id="rId7" Target="../media/image85.png" Type="http://schemas.openxmlformats.org/officeDocument/2006/relationships/image"/><Relationship Id="rId2" Target="../media/image7.png" Type="http://schemas.openxmlformats.org/officeDocument/2006/relationships/image"/><Relationship Id="rId1" Target="../slideLayouts/slideLayout13.xml" Type="http://schemas.openxmlformats.org/officeDocument/2006/relationships/slideLayout"/><Relationship Id="rId6" Target="../media/image93.jpeg" Type="http://schemas.openxmlformats.org/officeDocument/2006/relationships/image"/><Relationship Id="rId5" Target="../media/image92.jpeg" Type="http://schemas.openxmlformats.org/officeDocument/2006/relationships/image"/><Relationship Id="rId10" Target="../media/image80.png" Type="http://schemas.openxmlformats.org/officeDocument/2006/relationships/image"/><Relationship Id="rId4" Target="../media/image91.jpeg" Type="http://schemas.openxmlformats.org/officeDocument/2006/relationships/image"/><Relationship Id="rId9" Target="../media/image79.png" Type="http://schemas.openxmlformats.org/officeDocument/2006/relationships/image"/></Relationships>
</file>

<file path=ppt/slides/_rels/slide39.xml.rels><?xml version="1.0" encoding="UTF-8" standalone="yes" ?><Relationships xmlns="http://schemas.openxmlformats.org/package/2006/relationships"><Relationship Id="rId8" Target="../media/image80.png" Type="http://schemas.openxmlformats.org/officeDocument/2006/relationships/image"/><Relationship Id="rId3" Target="../media/image94.jpeg" Type="http://schemas.openxmlformats.org/officeDocument/2006/relationships/image"/><Relationship Id="rId7" Target="../media/image79.png" Type="http://schemas.openxmlformats.org/officeDocument/2006/relationships/image"/><Relationship Id="rId2" Target="../media/image7.png" Type="http://schemas.openxmlformats.org/officeDocument/2006/relationships/image"/><Relationship Id="rId1" Target="../slideLayouts/slideLayout13.xml" Type="http://schemas.openxmlformats.org/officeDocument/2006/relationships/slideLayout"/><Relationship Id="rId6" Target="../media/image78.png" Type="http://schemas.openxmlformats.org/officeDocument/2006/relationships/image"/><Relationship Id="rId5" Target="../media/image83.jpeg" Type="http://schemas.openxmlformats.org/officeDocument/2006/relationships/image"/><Relationship Id="rId4" Target="../media/image95.jpeg" Type="http://schemas.openxmlformats.org/officeDocument/2006/relationships/image"/></Relationships>
</file>

<file path=ppt/slides/_rels/slide4.xml.rels><?xml version="1.0" encoding="UTF-8" standalone="yes" ?><Relationships xmlns="http://schemas.openxmlformats.org/package/2006/relationships"><Relationship Id="rId3" Target="../media/image7.png" Type="http://schemas.openxmlformats.org/officeDocument/2006/relationships/image"/><Relationship Id="rId7" Target="../media/image9.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6" Target="../media/image8.png" Type="http://schemas.openxmlformats.org/officeDocument/2006/relationships/image"/><Relationship Id="rId5" Target="../media/image5.png" Type="http://schemas.openxmlformats.org/officeDocument/2006/relationships/image"/><Relationship Id="rId4" Target="../media/image4.jpeg" Type="http://schemas.openxmlformats.org/officeDocument/2006/relationships/image"/></Relationships>
</file>

<file path=ppt/slides/_rels/slide40.xml.rels><?xml version="1.0" encoding="UTF-8" standalone="yes" ?><Relationships xmlns="http://schemas.openxmlformats.org/package/2006/relationships"><Relationship Id="rId8" Target="../media/image80.png" Type="http://schemas.openxmlformats.org/officeDocument/2006/relationships/image"/><Relationship Id="rId3" Target="../media/image7.png" Type="http://schemas.openxmlformats.org/officeDocument/2006/relationships/image"/><Relationship Id="rId7" Target="../media/image79.png" Type="http://schemas.openxmlformats.org/officeDocument/2006/relationships/image"/><Relationship Id="rId2" Target="../notesSlides/notesSlide34.xml" Type="http://schemas.openxmlformats.org/officeDocument/2006/relationships/notesSlide"/><Relationship Id="rId1" Target="../slideLayouts/slideLayout13.xml" Type="http://schemas.openxmlformats.org/officeDocument/2006/relationships/slideLayout"/><Relationship Id="rId6" Target="../media/image78.png" Type="http://schemas.openxmlformats.org/officeDocument/2006/relationships/image"/><Relationship Id="rId5" Target="../media/image97.png" Type="http://schemas.openxmlformats.org/officeDocument/2006/relationships/image"/><Relationship Id="rId4" Target="../media/image96.jpeg" Type="http://schemas.openxmlformats.org/officeDocument/2006/relationships/image"/></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arget="../media/image7.png" Type="http://schemas.openxmlformats.org/officeDocument/2006/relationships/image"/><Relationship Id="rId2" Target="../notesSlides/notesSlide35.xml" Type="http://schemas.openxmlformats.org/officeDocument/2006/relationships/notesSlide"/><Relationship Id="rId1" Target="../slideLayouts/slideLayout14.xml" Type="http://schemas.openxmlformats.org/officeDocument/2006/relationships/slideLayout"/><Relationship Id="rId6" Target="../media/image100.png" Type="http://schemas.openxmlformats.org/officeDocument/2006/relationships/image"/><Relationship Id="rId5" Target="../media/image99.png" Type="http://schemas.openxmlformats.org/officeDocument/2006/relationships/image"/><Relationship Id="rId4" Target="../media/image98.jpeg" Type="http://schemas.openxmlformats.org/officeDocument/2006/relationships/image"/></Relationships>
</file>

<file path=ppt/slides/_rels/slide43.xml.rels><?xml version="1.0" encoding="UTF-8" standalone="yes" ?><Relationships xmlns="http://schemas.openxmlformats.org/package/2006/relationships"><Relationship Id="rId8" Target="../media/image105.jpeg" Type="http://schemas.openxmlformats.org/officeDocument/2006/relationships/image"/><Relationship Id="rId3" Target="../media/image101.jpeg" Type="http://schemas.openxmlformats.org/officeDocument/2006/relationships/image"/><Relationship Id="rId7" Target="../media/image104.jpeg" Type="http://schemas.openxmlformats.org/officeDocument/2006/relationships/image"/><Relationship Id="rId2" Target="../notesSlides/notesSlide36.xml" Type="http://schemas.openxmlformats.org/officeDocument/2006/relationships/notesSlide"/><Relationship Id="rId1" Target="../slideLayouts/slideLayout14.xml" Type="http://schemas.openxmlformats.org/officeDocument/2006/relationships/slideLayout"/><Relationship Id="rId6" Target="../media/image103.png" Type="http://schemas.openxmlformats.org/officeDocument/2006/relationships/image"/><Relationship Id="rId5" Target="../media/image7.png" Type="http://schemas.openxmlformats.org/officeDocument/2006/relationships/image"/><Relationship Id="rId10" Target="../media/image100.png" Type="http://schemas.openxmlformats.org/officeDocument/2006/relationships/image"/><Relationship Id="rId4" Target="../media/image102.jpeg" Type="http://schemas.openxmlformats.org/officeDocument/2006/relationships/image"/><Relationship Id="rId9" Target="../media/image99.png" Type="http://schemas.openxmlformats.org/officeDocument/2006/relationships/image"/></Relationships>
</file>

<file path=ppt/slides/_rels/slide44.xml.rels><?xml version="1.0" encoding="UTF-8" standalone="yes" ?><Relationships xmlns="http://schemas.openxmlformats.org/package/2006/relationships"><Relationship Id="rId8" Target="../media/image110.png" Type="http://schemas.openxmlformats.org/officeDocument/2006/relationships/image"/><Relationship Id="rId13" Target="../media/image114.jpeg" Type="http://schemas.openxmlformats.org/officeDocument/2006/relationships/image"/><Relationship Id="rId3" Target="../media/image106.png" Type="http://schemas.openxmlformats.org/officeDocument/2006/relationships/image"/><Relationship Id="rId7" Target="../media/image109.png" Type="http://schemas.openxmlformats.org/officeDocument/2006/relationships/image"/><Relationship Id="rId12" Target="../media/image103.png" Type="http://schemas.openxmlformats.org/officeDocument/2006/relationships/image"/><Relationship Id="rId2" Target="../notesSlides/notesSlide37.xml" Type="http://schemas.openxmlformats.org/officeDocument/2006/relationships/notesSlide"/><Relationship Id="rId1" Target="../slideLayouts/slideLayout14.xml" Type="http://schemas.openxmlformats.org/officeDocument/2006/relationships/slideLayout"/><Relationship Id="rId6" Target="../media/image108.png" Type="http://schemas.openxmlformats.org/officeDocument/2006/relationships/image"/><Relationship Id="rId11" Target="../media/image113.jpeg" Type="http://schemas.openxmlformats.org/officeDocument/2006/relationships/image"/><Relationship Id="rId5" Target="../media/image107.jpeg" Type="http://schemas.openxmlformats.org/officeDocument/2006/relationships/image"/><Relationship Id="rId15" Target="../media/image100.png" Type="http://schemas.openxmlformats.org/officeDocument/2006/relationships/image"/><Relationship Id="rId10" Target="../media/image112.jpeg" Type="http://schemas.openxmlformats.org/officeDocument/2006/relationships/image"/><Relationship Id="rId4" Target="../media/image7.png" Type="http://schemas.openxmlformats.org/officeDocument/2006/relationships/image"/><Relationship Id="rId9" Target="../media/image111.png" Type="http://schemas.openxmlformats.org/officeDocument/2006/relationships/image"/><Relationship Id="rId14" Target="../media/image99.png" Type="http://schemas.openxmlformats.org/officeDocument/2006/relationships/image"/></Relationships>
</file>

<file path=ppt/slides/_rels/slide45.xml.rels><?xml version="1.0" encoding="UTF-8" standalone="yes" ?><Relationships xmlns="http://schemas.openxmlformats.org/package/2006/relationships"><Relationship Id="rId3" Target="../media/image7.png" Type="http://schemas.openxmlformats.org/officeDocument/2006/relationships/image"/><Relationship Id="rId7" Target="../media/image100.png" Type="http://schemas.openxmlformats.org/officeDocument/2006/relationships/image"/><Relationship Id="rId2" Target="../notesSlides/notesSlide38.xml" Type="http://schemas.openxmlformats.org/officeDocument/2006/relationships/notesSlide"/><Relationship Id="rId1" Target="../slideLayouts/slideLayout14.xml" Type="http://schemas.openxmlformats.org/officeDocument/2006/relationships/slideLayout"/><Relationship Id="rId6" Target="../media/image99.png" Type="http://schemas.openxmlformats.org/officeDocument/2006/relationships/image"/><Relationship Id="rId5" Target="../media/image103.png" Type="http://schemas.openxmlformats.org/officeDocument/2006/relationships/image"/><Relationship Id="rId4" Target="../media/image115.jpeg" Type="http://schemas.openxmlformats.org/officeDocument/2006/relationships/image"/></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0.pn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99.png"/><Relationship Id="rId5" Type="http://schemas.openxmlformats.org/officeDocument/2006/relationships/image" Target="../media/image103.png"/><Relationship Id="rId4" Type="http://schemas.openxmlformats.org/officeDocument/2006/relationships/image" Target="../media/image116.png"/></Relationships>
</file>

<file path=ppt/slides/_rels/slide47.xml.rels><?xml version="1.0" encoding="UTF-8" standalone="yes" ?><Relationships xmlns="http://schemas.openxmlformats.org/package/2006/relationships"><Relationship Id="rId8" Target="../media/image106.png" Type="http://schemas.openxmlformats.org/officeDocument/2006/relationships/image"/><Relationship Id="rId13" Target="../media/image118.png" Type="http://schemas.openxmlformats.org/officeDocument/2006/relationships/image"/><Relationship Id="rId3" Target="../media/image7.png" Type="http://schemas.openxmlformats.org/officeDocument/2006/relationships/image"/><Relationship Id="rId7" Target="../media/image113.jpeg" Type="http://schemas.openxmlformats.org/officeDocument/2006/relationships/image"/><Relationship Id="rId12" Target="../media/image117.png" Type="http://schemas.openxmlformats.org/officeDocument/2006/relationships/image"/><Relationship Id="rId2" Target="../notesSlides/notesSlide40.xml" Type="http://schemas.openxmlformats.org/officeDocument/2006/relationships/notesSlide"/><Relationship Id="rId16" Target="../media/image100.png" Type="http://schemas.openxmlformats.org/officeDocument/2006/relationships/image"/><Relationship Id="rId1" Target="../slideLayouts/slideLayout14.xml" Type="http://schemas.openxmlformats.org/officeDocument/2006/relationships/slideLayout"/><Relationship Id="rId6" Target="../media/image112.jpeg" Type="http://schemas.openxmlformats.org/officeDocument/2006/relationships/image"/><Relationship Id="rId11" Target="../media/image111.png" Type="http://schemas.openxmlformats.org/officeDocument/2006/relationships/image"/><Relationship Id="rId5" Target="../media/image103.png" Type="http://schemas.openxmlformats.org/officeDocument/2006/relationships/image"/><Relationship Id="rId15" Target="../media/image99.png" Type="http://schemas.openxmlformats.org/officeDocument/2006/relationships/image"/><Relationship Id="rId10" Target="../media/image108.png" Type="http://schemas.openxmlformats.org/officeDocument/2006/relationships/image"/><Relationship Id="rId4" Target="../media/image116.png" Type="http://schemas.openxmlformats.org/officeDocument/2006/relationships/image"/><Relationship Id="rId9" Target="../media/image107.jpeg" Type="http://schemas.openxmlformats.org/officeDocument/2006/relationships/image"/><Relationship Id="rId14" Target="../media/image119.png" Type="http://schemas.openxmlformats.org/officeDocument/2006/relationships/image"/></Relationships>
</file>

<file path=ppt/slides/_rels/slide48.xml.rels><?xml version="1.0" encoding="UTF-8" standalone="yes" ?><Relationships xmlns="http://schemas.openxmlformats.org/package/2006/relationships"><Relationship Id="rId3" Target="../media/image103.png" Type="http://schemas.openxmlformats.org/officeDocument/2006/relationships/image"/><Relationship Id="rId7" Target="../media/image100.png" Type="http://schemas.openxmlformats.org/officeDocument/2006/relationships/image"/><Relationship Id="rId2" Target="../notesSlides/notesSlide41.xml" Type="http://schemas.openxmlformats.org/officeDocument/2006/relationships/notesSlide"/><Relationship Id="rId1" Target="../slideLayouts/slideLayout14.xml" Type="http://schemas.openxmlformats.org/officeDocument/2006/relationships/slideLayout"/><Relationship Id="rId6" Target="../media/image99.png" Type="http://schemas.openxmlformats.org/officeDocument/2006/relationships/image"/><Relationship Id="rId5" Target="../media/image116.png" Type="http://schemas.openxmlformats.org/officeDocument/2006/relationships/image"/><Relationship Id="rId4" Target="../media/image120.jpeg" Type="http://schemas.openxmlformats.org/officeDocument/2006/relationships/image"/></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0.pn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99.png"/><Relationship Id="rId5" Type="http://schemas.openxmlformats.org/officeDocument/2006/relationships/image" Target="../media/image103.png"/><Relationship Id="rId4" Type="http://schemas.openxmlformats.org/officeDocument/2006/relationships/image" Target="../media/image12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122.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4.jpeg"/><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image" Target="../media/image123.jpeg"/><Relationship Id="rId5" Type="http://schemas.openxmlformats.org/officeDocument/2006/relationships/image" Target="../media/image100.png"/><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8" Target="../media/image127.jpeg" Type="http://schemas.openxmlformats.org/officeDocument/2006/relationships/image"/><Relationship Id="rId3" Target="../media/image7.png" Type="http://schemas.openxmlformats.org/officeDocument/2006/relationships/image"/><Relationship Id="rId7" Target="../media/image126.jpeg" Type="http://schemas.openxmlformats.org/officeDocument/2006/relationships/image"/><Relationship Id="rId2" Target="../notesSlides/notesSlide45.xml" Type="http://schemas.openxmlformats.org/officeDocument/2006/relationships/notesSlide"/><Relationship Id="rId1" Target="../slideLayouts/slideLayout14.xml" Type="http://schemas.openxmlformats.org/officeDocument/2006/relationships/slideLayout"/><Relationship Id="rId6" Target="../media/image125.jpeg" Type="http://schemas.openxmlformats.org/officeDocument/2006/relationships/image"/><Relationship Id="rId5" Target="../media/image100.png" Type="http://schemas.openxmlformats.org/officeDocument/2006/relationships/image"/><Relationship Id="rId4" Target="../media/image99.png" Type="http://schemas.openxmlformats.org/officeDocument/2006/relationships/image"/><Relationship Id="rId9" Target="../media/image124.jpeg" Type="http://schemas.openxmlformats.org/officeDocument/2006/relationships/image"/></Relationships>
</file>

<file path=ppt/slides/_rels/slide53.xml.rels><?xml version="1.0" encoding="UTF-8" standalone="yes" ?><Relationships xmlns="http://schemas.openxmlformats.org/package/2006/relationships"><Relationship Id="rId8" Target="../media/image130.png" Type="http://schemas.openxmlformats.org/officeDocument/2006/relationships/image"/><Relationship Id="rId13" Target="../media/image135.jpeg" Type="http://schemas.openxmlformats.org/officeDocument/2006/relationships/image"/><Relationship Id="rId18" Target="../media/image124.jpeg" Type="http://schemas.openxmlformats.org/officeDocument/2006/relationships/image"/><Relationship Id="rId3" Target="../media/image7.png" Type="http://schemas.openxmlformats.org/officeDocument/2006/relationships/image"/><Relationship Id="rId7" Target="../media/image129.png" Type="http://schemas.openxmlformats.org/officeDocument/2006/relationships/image"/><Relationship Id="rId12" Target="../media/image134.jpeg" Type="http://schemas.openxmlformats.org/officeDocument/2006/relationships/image"/><Relationship Id="rId17" Target="../media/image138.jpeg" Type="http://schemas.openxmlformats.org/officeDocument/2006/relationships/image"/><Relationship Id="rId2" Target="../notesSlides/notesSlide46.xml" Type="http://schemas.openxmlformats.org/officeDocument/2006/relationships/notesSlide"/><Relationship Id="rId16" Target="../media/image137.jpeg" Type="http://schemas.openxmlformats.org/officeDocument/2006/relationships/image"/><Relationship Id="rId1" Target="../slideLayouts/slideLayout14.xml" Type="http://schemas.openxmlformats.org/officeDocument/2006/relationships/slideLayout"/><Relationship Id="rId6" Target="../media/image128.jpeg" Type="http://schemas.openxmlformats.org/officeDocument/2006/relationships/image"/><Relationship Id="rId11" Target="../media/image133.jpeg" Type="http://schemas.openxmlformats.org/officeDocument/2006/relationships/image"/><Relationship Id="rId5" Target="../media/image100.png" Type="http://schemas.openxmlformats.org/officeDocument/2006/relationships/image"/><Relationship Id="rId15" Target="../media/image136.png" Type="http://schemas.openxmlformats.org/officeDocument/2006/relationships/image"/><Relationship Id="rId10" Target="../media/image132.jpeg" Type="http://schemas.openxmlformats.org/officeDocument/2006/relationships/image"/><Relationship Id="rId4" Target="../media/image99.png" Type="http://schemas.openxmlformats.org/officeDocument/2006/relationships/image"/><Relationship Id="rId9" Target="../media/image131.jpeg" Type="http://schemas.openxmlformats.org/officeDocument/2006/relationships/image"/><Relationship Id="rId14" Target="../media/image127.jpeg" Type="http://schemas.openxmlformats.org/officeDocument/2006/relationships/image"/></Relationships>
</file>

<file path=ppt/slides/_rels/slide54.xml.rels><?xml version="1.0" encoding="UTF-8" standalone="yes" ?><Relationships xmlns="http://schemas.openxmlformats.org/package/2006/relationships"><Relationship Id="rId8" Target="../media/image140.jpeg" Type="http://schemas.openxmlformats.org/officeDocument/2006/relationships/image"/><Relationship Id="rId13" Target="../media/image145.png" Type="http://schemas.openxmlformats.org/officeDocument/2006/relationships/image"/><Relationship Id="rId3" Target="../media/image7.png" Type="http://schemas.openxmlformats.org/officeDocument/2006/relationships/image"/><Relationship Id="rId7" Target="../media/image139.jpeg" Type="http://schemas.openxmlformats.org/officeDocument/2006/relationships/image"/><Relationship Id="rId12" Target="../media/image144.jpeg" Type="http://schemas.openxmlformats.org/officeDocument/2006/relationships/image"/><Relationship Id="rId2" Target="../notesSlides/notesSlide47.xml" Type="http://schemas.openxmlformats.org/officeDocument/2006/relationships/notesSlide"/><Relationship Id="rId1" Target="../slideLayouts/slideLayout14.xml" Type="http://schemas.openxmlformats.org/officeDocument/2006/relationships/slideLayout"/><Relationship Id="rId6" Target="../media/image124.jpeg" Type="http://schemas.openxmlformats.org/officeDocument/2006/relationships/image"/><Relationship Id="rId11" Target="../media/image143.jpeg" Type="http://schemas.openxmlformats.org/officeDocument/2006/relationships/image"/><Relationship Id="rId5" Target="../media/image100.png" Type="http://schemas.openxmlformats.org/officeDocument/2006/relationships/image"/><Relationship Id="rId10" Target="../media/image142.png" Type="http://schemas.openxmlformats.org/officeDocument/2006/relationships/image"/><Relationship Id="rId4" Target="../media/image99.png" Type="http://schemas.openxmlformats.org/officeDocument/2006/relationships/image"/><Relationship Id="rId9" Target="../media/image141.jpeg" Type="http://schemas.openxmlformats.org/officeDocument/2006/relationships/image"/></Relationships>
</file>

<file path=ppt/slides/_rels/slide55.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4.jpe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image" Target="../media/image146.png"/><Relationship Id="rId5" Type="http://schemas.openxmlformats.org/officeDocument/2006/relationships/image" Target="../media/image100.png"/><Relationship Id="rId4" Type="http://schemas.openxmlformats.org/officeDocument/2006/relationships/image" Target="../media/image99.png"/></Relationships>
</file>

<file path=ppt/slides/_rels/slide5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image" Target="../media/image124.jpeg"/><Relationship Id="rId5" Type="http://schemas.openxmlformats.org/officeDocument/2006/relationships/image" Target="../media/image100.png"/><Relationship Id="rId4" Type="http://schemas.openxmlformats.org/officeDocument/2006/relationships/image" Target="../media/image99.png"/></Relationships>
</file>

<file path=ppt/slides/_rels/slide5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124.jpeg"/><Relationship Id="rId5" Type="http://schemas.openxmlformats.org/officeDocument/2006/relationships/image" Target="../media/image100.png"/><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3" Target="../media/image116.png" Type="http://schemas.openxmlformats.org/officeDocument/2006/relationships/image"/><Relationship Id="rId7" Target="../media/image124.jpeg" Type="http://schemas.openxmlformats.org/officeDocument/2006/relationships/image"/><Relationship Id="rId2" Target="../notesSlides/notesSlide51.xml" Type="http://schemas.openxmlformats.org/officeDocument/2006/relationships/notesSlide"/><Relationship Id="rId1" Target="../slideLayouts/slideLayout14.xml" Type="http://schemas.openxmlformats.org/officeDocument/2006/relationships/slideLayout"/><Relationship Id="rId6" Target="../media/image147.jpeg" Type="http://schemas.openxmlformats.org/officeDocument/2006/relationships/image"/><Relationship Id="rId5" Target="../media/image100.png" Type="http://schemas.openxmlformats.org/officeDocument/2006/relationships/image"/><Relationship Id="rId4" Target="../media/image99.png" Type="http://schemas.openxmlformats.org/officeDocument/2006/relationships/image"/></Relationships>
</file>

<file path=ppt/slides/_rels/slide59.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image" Target="../media/image7.png"/><Relationship Id="rId7" Type="http://schemas.openxmlformats.org/officeDocument/2006/relationships/image" Target="../media/image100.png"/><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image" Target="../media/image99.png"/><Relationship Id="rId5" Type="http://schemas.openxmlformats.org/officeDocument/2006/relationships/image" Target="../media/image149.jpeg"/><Relationship Id="rId4" Type="http://schemas.openxmlformats.org/officeDocument/2006/relationships/image" Target="../media/image148.png"/><Relationship Id="rId9" Type="http://schemas.openxmlformats.org/officeDocument/2006/relationships/image" Target="../media/image11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8" Target="../media/image5.png" Type="http://schemas.openxmlformats.org/officeDocument/2006/relationships/image"/><Relationship Id="rId3" Target="../media/image7.png" Type="http://schemas.openxmlformats.org/officeDocument/2006/relationships/image"/><Relationship Id="rId7" Target="../media/image4.jpeg" Type="http://schemas.openxmlformats.org/officeDocument/2006/relationships/image"/><Relationship Id="rId2" Target="../notesSlides/notesSlide53.xml" Type="http://schemas.openxmlformats.org/officeDocument/2006/relationships/notesSlide"/><Relationship Id="rId1" Target="../slideLayouts/slideLayout16.xml" Type="http://schemas.openxmlformats.org/officeDocument/2006/relationships/slideLayout"/><Relationship Id="rId6" Target="../media/image152.jpeg" Type="http://schemas.openxmlformats.org/officeDocument/2006/relationships/image"/><Relationship Id="rId5" Target="../media/image151.jpeg" Type="http://schemas.openxmlformats.org/officeDocument/2006/relationships/image"/><Relationship Id="rId4" Target="../media/image150.jpeg" Type="http://schemas.openxmlformats.org/officeDocument/2006/relationships/image"/></Relationships>
</file>

<file path=ppt/slides/_rels/slide62.xml.rels><?xml version="1.0" encoding="UTF-8" standalone="yes" ?><Relationships xmlns="http://schemas.openxmlformats.org/package/2006/relationships"><Relationship Id="rId8" Target="../media/image1.png" Type="http://schemas.openxmlformats.org/officeDocument/2006/relationships/image"/><Relationship Id="rId3" Target="../media/image7.png" Type="http://schemas.openxmlformats.org/officeDocument/2006/relationships/image"/><Relationship Id="rId7" Target="../media/image156.jpeg" Type="http://schemas.openxmlformats.org/officeDocument/2006/relationships/image"/><Relationship Id="rId2" Target="../notesSlides/notesSlide54.xml" Type="http://schemas.openxmlformats.org/officeDocument/2006/relationships/notesSlide"/><Relationship Id="rId1" Target="../slideLayouts/slideLayout16.xml" Type="http://schemas.openxmlformats.org/officeDocument/2006/relationships/slideLayout"/><Relationship Id="rId6" Target="../media/image155.jpeg" Type="http://schemas.openxmlformats.org/officeDocument/2006/relationships/image"/><Relationship Id="rId5" Target="../media/image154.jpeg" Type="http://schemas.openxmlformats.org/officeDocument/2006/relationships/image"/><Relationship Id="rId10" Target="../media/image5.png" Type="http://schemas.openxmlformats.org/officeDocument/2006/relationships/image"/><Relationship Id="rId4" Target="../media/image153.png" Type="http://schemas.openxmlformats.org/officeDocument/2006/relationships/image"/><Relationship Id="rId9" Target="../media/image4.jpeg" Type="http://schemas.openxmlformats.org/officeDocument/2006/relationships/image"/></Relationships>
</file>

<file path=ppt/slides/_rels/slide63.xml.rels><?xml version="1.0" encoding="UTF-8" standalone="yes" ?><Relationships xmlns="http://schemas.openxmlformats.org/package/2006/relationships"><Relationship Id="rId8" Target="../media/image7.png" Type="http://schemas.openxmlformats.org/officeDocument/2006/relationships/image"/><Relationship Id="rId3" Target="../media/image157.jpeg" Type="http://schemas.openxmlformats.org/officeDocument/2006/relationships/image"/><Relationship Id="rId7" Target="../media/image160.png" Type="http://schemas.openxmlformats.org/officeDocument/2006/relationships/image"/><Relationship Id="rId2" Target="../notesSlides/notesSlide55.xml" Type="http://schemas.openxmlformats.org/officeDocument/2006/relationships/notesSlide"/><Relationship Id="rId1" Target="../slideLayouts/slideLayout16.xml" Type="http://schemas.openxmlformats.org/officeDocument/2006/relationships/slideLayout"/><Relationship Id="rId6" Target="../media/image159.jpeg" Type="http://schemas.openxmlformats.org/officeDocument/2006/relationships/image"/><Relationship Id="rId5" Target="../media/image154.jpeg" Type="http://schemas.openxmlformats.org/officeDocument/2006/relationships/image"/><Relationship Id="rId10" Target="../media/image5.png" Type="http://schemas.openxmlformats.org/officeDocument/2006/relationships/image"/><Relationship Id="rId4" Target="../media/image158.jpeg" Type="http://schemas.openxmlformats.org/officeDocument/2006/relationships/image"/><Relationship Id="rId9" Target="../media/image4.jpeg" Type="http://schemas.openxmlformats.org/officeDocument/2006/relationships/image"/></Relationships>
</file>

<file path=ppt/slides/_rels/slide64.xml.rels><?xml version="1.0" encoding="UTF-8" standalone="yes" ?><Relationships xmlns="http://schemas.openxmlformats.org/package/2006/relationships"><Relationship Id="rId8" Target="../media/image165.jpeg" Type="http://schemas.openxmlformats.org/officeDocument/2006/relationships/image"/><Relationship Id="rId13" Target="../media/image170.jpeg" Type="http://schemas.openxmlformats.org/officeDocument/2006/relationships/image"/><Relationship Id="rId18" Target="../media/image4.jpeg" Type="http://schemas.openxmlformats.org/officeDocument/2006/relationships/image"/><Relationship Id="rId3" Target="../media/image7.png" Type="http://schemas.openxmlformats.org/officeDocument/2006/relationships/image"/><Relationship Id="rId7" Target="../media/image164.jpeg" Type="http://schemas.openxmlformats.org/officeDocument/2006/relationships/image"/><Relationship Id="rId12" Target="../media/image169.jpeg" Type="http://schemas.openxmlformats.org/officeDocument/2006/relationships/image"/><Relationship Id="rId17" Target="../media/image173.jpeg" Type="http://schemas.openxmlformats.org/officeDocument/2006/relationships/image"/><Relationship Id="rId2" Target="../notesSlides/notesSlide56.xml" Type="http://schemas.openxmlformats.org/officeDocument/2006/relationships/notesSlide"/><Relationship Id="rId16" Target="../media/image154.jpeg" Type="http://schemas.openxmlformats.org/officeDocument/2006/relationships/image"/><Relationship Id="rId1" Target="../slideLayouts/slideLayout16.xml" Type="http://schemas.openxmlformats.org/officeDocument/2006/relationships/slideLayout"/><Relationship Id="rId6" Target="../media/image163.jpeg" Type="http://schemas.openxmlformats.org/officeDocument/2006/relationships/image"/><Relationship Id="rId11" Target="../media/image168.jpeg" Type="http://schemas.openxmlformats.org/officeDocument/2006/relationships/image"/><Relationship Id="rId5" Target="../media/image162.jpeg" Type="http://schemas.openxmlformats.org/officeDocument/2006/relationships/image"/><Relationship Id="rId15" Target="../media/image172.jpeg" Type="http://schemas.openxmlformats.org/officeDocument/2006/relationships/image"/><Relationship Id="rId10" Target="../media/image167.jpeg" Type="http://schemas.openxmlformats.org/officeDocument/2006/relationships/image"/><Relationship Id="rId19" Target="../media/image5.png" Type="http://schemas.openxmlformats.org/officeDocument/2006/relationships/image"/><Relationship Id="rId4" Target="../media/image161.jpeg" Type="http://schemas.openxmlformats.org/officeDocument/2006/relationships/image"/><Relationship Id="rId9" Target="../media/image166.jpeg" Type="http://schemas.openxmlformats.org/officeDocument/2006/relationships/image"/><Relationship Id="rId14" Target="../media/image171.jpeg" Type="http://schemas.openxmlformats.org/officeDocument/2006/relationships/image"/></Relationships>
</file>

<file path=ppt/slides/_rels/slide65.xml.rels><?xml version="1.0" encoding="UTF-8" standalone="yes" ?><Relationships xmlns="http://schemas.openxmlformats.org/package/2006/relationships"><Relationship Id="rId8" Target="../media/image4.jpeg" Type="http://schemas.openxmlformats.org/officeDocument/2006/relationships/image"/><Relationship Id="rId3" Target="../media/image7.png" Type="http://schemas.openxmlformats.org/officeDocument/2006/relationships/image"/><Relationship Id="rId7" Target="../media/image154.jpeg" Type="http://schemas.openxmlformats.org/officeDocument/2006/relationships/image"/><Relationship Id="rId2" Target="../notesSlides/notesSlide57.xml" Type="http://schemas.openxmlformats.org/officeDocument/2006/relationships/notesSlide"/><Relationship Id="rId1" Target="../slideLayouts/slideLayout16.xml" Type="http://schemas.openxmlformats.org/officeDocument/2006/relationships/slideLayout"/><Relationship Id="rId6" Target="../media/image175.jpeg" Type="http://schemas.openxmlformats.org/officeDocument/2006/relationships/image"/><Relationship Id="rId5" Target="../media/image174.jpeg" Type="http://schemas.openxmlformats.org/officeDocument/2006/relationships/image"/><Relationship Id="rId4" Target="../media/image153.png" Type="http://schemas.openxmlformats.org/officeDocument/2006/relationships/image"/><Relationship Id="rId9" Target="../media/image5.png" Type="http://schemas.openxmlformats.org/officeDocument/2006/relationships/image"/></Relationships>
</file>

<file path=ppt/slides/_rels/slide66.xml.rels><?xml version="1.0" encoding="UTF-8" standalone="yes" ?><Relationships xmlns="http://schemas.openxmlformats.org/package/2006/relationships"><Relationship Id="rId3" Target="../media/image7.png" Type="http://schemas.openxmlformats.org/officeDocument/2006/relationships/image"/><Relationship Id="rId7" Target="../media/image5.png" Type="http://schemas.openxmlformats.org/officeDocument/2006/relationships/image"/><Relationship Id="rId2" Target="../notesSlides/notesSlide58.xml" Type="http://schemas.openxmlformats.org/officeDocument/2006/relationships/notesSlide"/><Relationship Id="rId1" Target="../slideLayouts/slideLayout16.xml" Type="http://schemas.openxmlformats.org/officeDocument/2006/relationships/slideLayout"/><Relationship Id="rId6" Target="../media/image4.jpeg" Type="http://schemas.openxmlformats.org/officeDocument/2006/relationships/image"/><Relationship Id="rId5" Target="../media/image176.jpeg" Type="http://schemas.openxmlformats.org/officeDocument/2006/relationships/image"/><Relationship Id="rId4" Target="../media/image154.jpeg" Type="http://schemas.openxmlformats.org/officeDocument/2006/relationships/image"/></Relationships>
</file>

<file path=ppt/slides/_rels/slide67.xml.rels><?xml version="1.0" encoding="UTF-8" standalone="yes" ?><Relationships xmlns="http://schemas.openxmlformats.org/package/2006/relationships"><Relationship Id="rId8" Target="../media/image179.png" Type="http://schemas.openxmlformats.org/officeDocument/2006/relationships/image"/><Relationship Id="rId3" Target="../media/image3.png" Type="http://schemas.openxmlformats.org/officeDocument/2006/relationships/image"/><Relationship Id="rId7" Target="../media/image178.jpeg" Type="http://schemas.openxmlformats.org/officeDocument/2006/relationships/image"/><Relationship Id="rId2" Target="../notesSlides/notesSlide59.xml" Type="http://schemas.openxmlformats.org/officeDocument/2006/relationships/notesSlide"/><Relationship Id="rId1" Target="../slideLayouts/slideLayout17.xml" Type="http://schemas.openxmlformats.org/officeDocument/2006/relationships/slideLayout"/><Relationship Id="rId6" Target="../media/image177.png" Type="http://schemas.openxmlformats.org/officeDocument/2006/relationships/image"/><Relationship Id="rId5" Target="../media/image5.png" Type="http://schemas.openxmlformats.org/officeDocument/2006/relationships/image"/><Relationship Id="rId4" Target="../media/image4.jpeg" Type="http://schemas.openxmlformats.org/officeDocument/2006/relationships/image"/><Relationship Id="rId9" Target="../media/image180.jpe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p:cNvSpPr/>
          <p:nvPr/>
        </p:nvSpPr>
        <p:spPr>
          <a:xfrm>
            <a:off x="0" y="0"/>
            <a:ext cx="9144000" cy="6019800"/>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defRPr/>
            </a:pPr>
            <a:r>
              <a:rPr cap="small" dirty="0" lang="fr-FR" smtClean="0" sz="4000">
                <a:ln cmpd="sng" w="18415">
                  <a:noFill/>
                  <a:prstDash val="solid"/>
                </a:ln>
                <a:solidFill>
                  <a:srgbClr val="000090"/>
                </a:solidFill>
                <a:effectLst>
                  <a:outerShdw algn="tl" blurRad="63500" dir="3600000" rotWithShape="0">
                    <a:srgbClr val="000000">
                      <a:alpha val="70000"/>
                    </a:srgbClr>
                  </a:outerShdw>
                </a:effectLst>
                <a:latin typeface="Helvetica"/>
                <a:cs typeface="Helvetica"/>
              </a:rPr>
              <a:t>6</a:t>
            </a:r>
            <a:r>
              <a:rPr baseline="30000" cap="small" dirty="0" lang="fr-FR" smtClean="0" sz="4000">
                <a:ln cmpd="sng" w="18415">
                  <a:noFill/>
                  <a:prstDash val="solid"/>
                </a:ln>
                <a:solidFill>
                  <a:srgbClr val="000090"/>
                </a:solidFill>
                <a:effectLst>
                  <a:outerShdw algn="tl" blurRad="63500" dir="3600000" rotWithShape="0">
                    <a:srgbClr val="000000">
                      <a:alpha val="70000"/>
                    </a:srgbClr>
                  </a:outerShdw>
                </a:effectLst>
                <a:latin typeface="Helvetica"/>
                <a:cs typeface="Helvetica"/>
              </a:rPr>
              <a:t>ème</a:t>
            </a:r>
            <a:r>
              <a:rPr cap="small" dirty="0" lang="fr-FR" smtClean="0" sz="4000">
                <a:ln cmpd="sng" w="18415">
                  <a:noFill/>
                  <a:prstDash val="solid"/>
                </a:ln>
                <a:solidFill>
                  <a:srgbClr val="000090"/>
                </a:solidFill>
                <a:effectLst>
                  <a:outerShdw algn="tl" blurRad="63500" dir="3600000" rotWithShape="0">
                    <a:srgbClr val="000000">
                      <a:alpha val="70000"/>
                    </a:srgbClr>
                  </a:outerShdw>
                </a:effectLst>
                <a:latin typeface="Helvetica"/>
                <a:cs typeface="Helvetica"/>
              </a:rPr>
              <a:t> remise des trophées</a:t>
            </a:r>
            <a:endParaRPr cap="small" dirty="0" lang="fr-FR" sz="4000">
              <a:ln cmpd="sng" w="18415">
                <a:noFill/>
                <a:prstDash val="solid"/>
              </a:ln>
              <a:solidFill>
                <a:srgbClr val="000090"/>
              </a:solidFill>
              <a:effectLst>
                <a:outerShdw algn="tl" blurRad="63500" dir="3600000" rotWithShape="0">
                  <a:srgbClr val="000000">
                    <a:alpha val="70000"/>
                  </a:srgbClr>
                </a:outerShdw>
              </a:effectLst>
              <a:latin typeface="Helvetica"/>
              <a:cs typeface="Helvetica"/>
            </a:endParaRPr>
          </a:p>
        </p:txBody>
      </p:sp>
      <p:pic>
        <p:nvPicPr>
          <p:cNvPr descr="D:\Cours\2011-2012 - M2 DRC\TIG - Infographie\Chartes généraux et logos\Logos SCOPS Master\logo scops.gif" id="19" name="Picture 3"/>
          <p:cNvPicPr>
            <a:picLocks noChangeArrowheads="1" noChangeAspect="1"/>
          </p:cNvPicPr>
          <p:nvPr/>
        </p:nvPicPr>
        <p:blipFill>
          <a:blip cstate="print" r:embed="rId3"/>
          <a:srcRect/>
          <a:stretch>
            <a:fillRect/>
          </a:stretch>
        </p:blipFill>
        <p:spPr bwMode="auto">
          <a:xfrm>
            <a:off x="179512" y="6527626"/>
            <a:ext cx="970757" cy="285750"/>
          </a:xfrm>
          <a:prstGeom prst="rect">
            <a:avLst/>
          </a:prstGeom>
          <a:noFill/>
          <a:ln w="9525">
            <a:noFill/>
            <a:miter lim="800000"/>
            <a:headEnd/>
            <a:tailEnd/>
          </a:ln>
        </p:spPr>
      </p:pic>
      <p:pic>
        <p:nvPicPr>
          <p:cNvPr descr="Logo_Dauphine_NEW_Coul.jpg" id="20" name="Image 17"/>
          <p:cNvPicPr>
            <a:picLocks noChangeAspect="1"/>
          </p:cNvPicPr>
          <p:nvPr/>
        </p:nvPicPr>
        <p:blipFill>
          <a:blip cstate="print" r:embed="rId4">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descr="G:\M2 Distribution &amp; relation clients\Logo FINAL MASTER DRC 2\Logo FINAL\LogoFINAL_Hv1.png" id="31" name="Picture 2"/>
          <p:cNvPicPr>
            <a:picLocks noChangeArrowheads="1" noChangeAspect="1"/>
          </p:cNvPicPr>
          <p:nvPr/>
        </p:nvPicPr>
        <p:blipFill>
          <a:blip cstate="print" r:embed="rId5"/>
          <a:srcRect/>
          <a:stretch>
            <a:fillRect/>
          </a:stretch>
        </p:blipFill>
        <p:spPr bwMode="auto">
          <a:xfrm>
            <a:off x="6372200" y="6505712"/>
            <a:ext cx="1472033" cy="307664"/>
          </a:xfrm>
          <a:prstGeom prst="rect">
            <a:avLst/>
          </a:prstGeom>
          <a:noFill/>
        </p:spPr>
      </p:pic>
      <p:sp>
        <p:nvSpPr>
          <p:cNvPr id="32"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002060"/>
                </a:solidFill>
              </a:rPr>
              <a:t>Master Distribution &amp; Relation client © Université Paris-Dauphine, </a:t>
            </a:r>
            <a:r>
              <a:rPr b="1" dirty="0" lang="fr-FR" smtClean="0" sz="1200">
                <a:solidFill>
                  <a:srgbClr val="002060"/>
                </a:solidFill>
              </a:rPr>
              <a:t>2012-2013</a:t>
            </a:r>
            <a:endParaRPr dirty="0" lang="fr-FR" sz="1200">
              <a:solidFill>
                <a:srgbClr val="002060"/>
              </a:solidFill>
            </a:endParaRPr>
          </a:p>
        </p:txBody>
      </p:sp>
      <p:sp>
        <p:nvSpPr>
          <p:cNvPr id="21" name="Rectangle 3"/>
          <p:cNvSpPr txBox="1">
            <a:spLocks noChangeArrowheads="1"/>
          </p:cNvSpPr>
          <p:nvPr/>
        </p:nvSpPr>
        <p:spPr bwMode="auto">
          <a:xfrm>
            <a:off x="0" y="533400"/>
            <a:ext cx="9144000" cy="762000"/>
          </a:xfrm>
          <a:prstGeom prst="rect">
            <a:avLst/>
          </a:prstGeom>
          <a:noFill/>
          <a:ln w="9525">
            <a:noFill/>
            <a:miter lim="800000"/>
            <a:headEnd/>
            <a:tailEnd/>
          </a:ln>
        </p:spPr>
        <p:txBody>
          <a:bodyPr/>
          <a:lstStyle/>
          <a:p>
            <a:pPr algn="ctr">
              <a:spcBef>
                <a:spcPct val="20000"/>
              </a:spcBef>
              <a:buFont charset="0" pitchFamily="34" typeface="Arial"/>
              <a:buNone/>
              <a:defRPr/>
            </a:pPr>
            <a:r>
              <a:rPr cap="small" dirty="0" lang="fr-FR" smtClean="0" sz="4800">
                <a:ln cmpd="sng" w="18415">
                  <a:noFill/>
                  <a:prstDash val="solid"/>
                </a:ln>
                <a:solidFill>
                  <a:srgbClr val="000090"/>
                </a:solidFill>
                <a:effectLst>
                  <a:outerShdw algn="tl" blurRad="63500" dir="3600000" rotWithShape="0">
                    <a:srgbClr val="000000">
                      <a:alpha val="70000"/>
                    </a:srgbClr>
                  </a:outerShdw>
                </a:effectLst>
                <a:latin typeface="Helvetica"/>
                <a:cs typeface="Helvetica"/>
              </a:rPr>
              <a:t>Observatoire de l’innovation commerciale</a:t>
            </a:r>
          </a:p>
          <a:p>
            <a:pPr algn="ctr">
              <a:spcBef>
                <a:spcPct val="20000"/>
              </a:spcBef>
              <a:buFont charset="0" pitchFamily="34" typeface="Arial"/>
              <a:buNone/>
              <a:defRPr/>
            </a:pPr>
            <a:endParaRPr cap="small" dirty="0" lang="fr-FR" smtClean="0" sz="4800">
              <a:ln cmpd="sng" w="18415">
                <a:noFill/>
                <a:prstDash val="solid"/>
              </a:ln>
              <a:solidFill>
                <a:srgbClr val="000090"/>
              </a:solidFill>
              <a:effectLst>
                <a:outerShdw algn="tl" blurRad="63500" dir="3600000" rotWithShape="0">
                  <a:srgbClr val="000000">
                    <a:alpha val="70000"/>
                  </a:srgbClr>
                </a:outerShdw>
              </a:effectLst>
              <a:latin typeface="Helvetica"/>
              <a:cs typeface="Helvetica"/>
            </a:endParaRPr>
          </a:p>
          <a:p>
            <a:pPr algn="ctr">
              <a:spcBef>
                <a:spcPct val="20000"/>
              </a:spcBef>
              <a:buFont charset="0" pitchFamily="34" typeface="Arial"/>
              <a:buNone/>
              <a:defRPr/>
            </a:pPr>
            <a:endParaRPr cap="small" dirty="0" lang="fr-FR" sz="3600">
              <a:ln cmpd="sng" w="18415">
                <a:noFill/>
                <a:prstDash val="solid"/>
              </a:ln>
              <a:solidFill>
                <a:srgbClr val="FFFFFF"/>
              </a:solidFill>
              <a:effectLst>
                <a:outerShdw algn="tl" blurRad="63500" dir="3600000" rotWithShape="0">
                  <a:srgbClr val="000000">
                    <a:alpha val="70000"/>
                  </a:srgbClr>
                </a:outerShdw>
              </a:effectLst>
              <a:latin typeface="Helvetica"/>
              <a:cs typeface="Helvetica"/>
            </a:endParaRPr>
          </a:p>
        </p:txBody>
      </p:sp>
      <p:sp>
        <p:nvSpPr>
          <p:cNvPr id="26" name="Ellipse 25"/>
          <p:cNvSpPr/>
          <p:nvPr/>
        </p:nvSpPr>
        <p:spPr>
          <a:xfrm>
            <a:off x="3886200" y="3962400"/>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sz="2000"/>
          </a:p>
        </p:txBody>
      </p:sp>
      <p:sp>
        <p:nvSpPr>
          <p:cNvPr id="34" name="Ellipse 33"/>
          <p:cNvSpPr/>
          <p:nvPr/>
        </p:nvSpPr>
        <p:spPr>
          <a:xfrm>
            <a:off x="4419600" y="3962400"/>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sz="2000"/>
          </a:p>
        </p:txBody>
      </p:sp>
      <p:sp>
        <p:nvSpPr>
          <p:cNvPr id="35" name="Ellipse 34"/>
          <p:cNvSpPr/>
          <p:nvPr/>
        </p:nvSpPr>
        <p:spPr>
          <a:xfrm>
            <a:off x="4953000" y="3962400"/>
            <a:ext cx="304800" cy="304800"/>
          </a:xfrm>
          <a:prstGeom prst="ellipse">
            <a:avLst/>
          </a:prstGeom>
          <a:solidFill>
            <a:srgbClr val="45004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sz="2000"/>
          </a:p>
        </p:txBody>
      </p:sp>
      <p:sp>
        <p:nvSpPr>
          <p:cNvPr id="36" name="Ellipse 35"/>
          <p:cNvSpPr/>
          <p:nvPr/>
        </p:nvSpPr>
        <p:spPr>
          <a:xfrm>
            <a:off x="5410200" y="39624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sz="2000"/>
              <a:t> </a:t>
            </a:r>
            <a:endParaRPr dirty="0" lang="fr-FR" sz="2000"/>
          </a:p>
        </p:txBody>
      </p:sp>
      <p:sp>
        <p:nvSpPr>
          <p:cNvPr id="37" name="ZoneTexte 36"/>
          <p:cNvSpPr txBox="1"/>
          <p:nvPr/>
        </p:nvSpPr>
        <p:spPr>
          <a:xfrm>
            <a:off x="3810000" y="3248561"/>
            <a:ext cx="304800" cy="1323439"/>
          </a:xfrm>
          <a:prstGeom prst="rect">
            <a:avLst/>
          </a:prstGeom>
          <a:noFill/>
        </p:spPr>
        <p:txBody>
          <a:bodyPr rtlCol="0" wrap="square">
            <a:spAutoFit/>
          </a:bodyPr>
          <a:lstStyle/>
          <a:p>
            <a:pPr algn="ctr"/>
            <a:r>
              <a:rPr b="1" dirty="0" lang="fr-FR" sz="4000">
                <a:solidFill>
                  <a:srgbClr val="800000">
                    <a:alpha val="35000"/>
                  </a:srgbClr>
                </a:solidFill>
                <a:latin typeface="Impact"/>
                <a:cs typeface="Impact"/>
              </a:rPr>
              <a:t>C</a:t>
            </a:r>
          </a:p>
        </p:txBody>
      </p:sp>
      <p:sp>
        <p:nvSpPr>
          <p:cNvPr id="38" name="ZoneTexte 37"/>
          <p:cNvSpPr txBox="1"/>
          <p:nvPr/>
        </p:nvSpPr>
        <p:spPr>
          <a:xfrm>
            <a:off x="4343400" y="3248561"/>
            <a:ext cx="304800" cy="1323439"/>
          </a:xfrm>
          <a:prstGeom prst="rect">
            <a:avLst/>
          </a:prstGeom>
          <a:noFill/>
        </p:spPr>
        <p:txBody>
          <a:bodyPr rtlCol="0" wrap="square">
            <a:spAutoFit/>
          </a:bodyPr>
          <a:lstStyle/>
          <a:p>
            <a:pPr algn="ctr"/>
            <a:r>
              <a:rPr b="1" dirty="0" lang="fr-FR" smtClean="0" sz="4000">
                <a:solidFill>
                  <a:schemeClr val="accent6">
                    <a:lumMod val="75000"/>
                    <a:alpha val="40000"/>
                  </a:schemeClr>
                </a:solidFill>
                <a:latin typeface="Impact"/>
                <a:cs typeface="Impact"/>
              </a:rPr>
              <a:t>O</a:t>
            </a:r>
            <a:endParaRPr b="1" dirty="0" lang="fr-FR" sz="4000">
              <a:solidFill>
                <a:schemeClr val="accent6">
                  <a:lumMod val="75000"/>
                  <a:alpha val="40000"/>
                </a:schemeClr>
              </a:solidFill>
              <a:latin typeface="Impact"/>
              <a:cs typeface="Impact"/>
            </a:endParaRPr>
          </a:p>
        </p:txBody>
      </p:sp>
      <p:sp>
        <p:nvSpPr>
          <p:cNvPr id="39" name="ZoneTexte 38"/>
          <p:cNvSpPr txBox="1"/>
          <p:nvPr/>
        </p:nvSpPr>
        <p:spPr>
          <a:xfrm>
            <a:off x="4876800" y="3248561"/>
            <a:ext cx="304800" cy="1323439"/>
          </a:xfrm>
          <a:prstGeom prst="rect">
            <a:avLst/>
          </a:prstGeom>
          <a:noFill/>
        </p:spPr>
        <p:txBody>
          <a:bodyPr rtlCol="0" wrap="square">
            <a:spAutoFit/>
          </a:bodyPr>
          <a:lstStyle/>
          <a:p>
            <a:pPr algn="ctr"/>
            <a:r>
              <a:rPr b="1" dirty="0" lang="fr-FR" sz="4000">
                <a:solidFill>
                  <a:srgbClr val="450046">
                    <a:alpha val="40000"/>
                  </a:srgbClr>
                </a:solidFill>
                <a:latin typeface="Impact"/>
                <a:cs typeface="Impact"/>
              </a:rPr>
              <a:t>P</a:t>
            </a:r>
          </a:p>
        </p:txBody>
      </p:sp>
      <p:sp>
        <p:nvSpPr>
          <p:cNvPr id="40" name="ZoneTexte 39"/>
          <p:cNvSpPr txBox="1"/>
          <p:nvPr/>
        </p:nvSpPr>
        <p:spPr>
          <a:xfrm>
            <a:off x="5334000" y="3248561"/>
            <a:ext cx="304800" cy="1323439"/>
          </a:xfrm>
          <a:prstGeom prst="rect">
            <a:avLst/>
          </a:prstGeom>
          <a:noFill/>
        </p:spPr>
        <p:txBody>
          <a:bodyPr rtlCol="0" wrap="square">
            <a:spAutoFit/>
          </a:bodyPr>
          <a:lstStyle/>
          <a:p>
            <a:pPr algn="ctr"/>
            <a:r>
              <a:rPr b="1" dirty="0" lang="fr-FR" smtClean="0" sz="4000">
                <a:solidFill>
                  <a:srgbClr val="008000">
                    <a:alpha val="40000"/>
                  </a:srgbClr>
                </a:solidFill>
                <a:latin typeface="Impact"/>
                <a:cs typeface="Impact"/>
              </a:rPr>
              <a:t>S</a:t>
            </a:r>
            <a:endParaRPr b="1" dirty="0" lang="fr-FR" sz="4000">
              <a:solidFill>
                <a:srgbClr val="008000">
                  <a:alpha val="40000"/>
                </a:srgbClr>
              </a:solidFill>
              <a:latin typeface="Impact"/>
              <a:cs typeface="Impact"/>
            </a:endParaRPr>
          </a:p>
        </p:txBody>
      </p:sp>
      <p:sp>
        <p:nvSpPr>
          <p:cNvPr id="41" name="Ellipse 40"/>
          <p:cNvSpPr/>
          <p:nvPr/>
        </p:nvSpPr>
        <p:spPr>
          <a:xfrm>
            <a:off x="3352800" y="39624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sz="2000">
              <a:solidFill>
                <a:prstClr val="white"/>
              </a:solidFill>
            </a:endParaRPr>
          </a:p>
        </p:txBody>
      </p:sp>
      <p:sp>
        <p:nvSpPr>
          <p:cNvPr id="42" name="ZoneTexte 41"/>
          <p:cNvSpPr txBox="1"/>
          <p:nvPr/>
        </p:nvSpPr>
        <p:spPr>
          <a:xfrm>
            <a:off x="3276600" y="3248561"/>
            <a:ext cx="304800" cy="1323439"/>
          </a:xfrm>
          <a:prstGeom prst="rect">
            <a:avLst/>
          </a:prstGeom>
          <a:noFill/>
        </p:spPr>
        <p:txBody>
          <a:bodyPr rtlCol="0" wrap="square">
            <a:spAutoFit/>
          </a:bodyPr>
          <a:lstStyle/>
          <a:p>
            <a:pPr algn="ctr"/>
            <a:r>
              <a:rPr b="1" dirty="0" lang="fr-FR" smtClean="0" sz="4000">
                <a:solidFill>
                  <a:srgbClr val="000090">
                    <a:alpha val="40000"/>
                  </a:srgbClr>
                </a:solidFill>
                <a:latin typeface="Impact"/>
                <a:cs typeface="Impact"/>
              </a:rPr>
              <a:t>S</a:t>
            </a:r>
            <a:endParaRPr b="1" dirty="0" lang="fr-FR" sz="4000">
              <a:solidFill>
                <a:srgbClr val="000090">
                  <a:alpha val="40000"/>
                </a:srgbClr>
              </a:solidFill>
              <a:latin typeface="Impact"/>
              <a:cs typeface="Impact"/>
            </a:endParaRPr>
          </a:p>
        </p:txBody>
      </p:sp>
      <p:sp>
        <p:nvSpPr>
          <p:cNvPr id="43" name="Rectangle 42"/>
          <p:cNvSpPr/>
          <p:nvPr/>
        </p:nvSpPr>
        <p:spPr>
          <a:xfrm>
            <a:off x="3572754" y="4523839"/>
            <a:ext cx="1881595" cy="400110"/>
          </a:xfrm>
          <a:prstGeom prst="rect">
            <a:avLst/>
          </a:prstGeom>
        </p:spPr>
        <p:txBody>
          <a:bodyPr wrap="none">
            <a:spAutoFit/>
          </a:bodyPr>
          <a:lstStyle/>
          <a:p>
            <a:pPr algn="ctr">
              <a:defRPr/>
            </a:pPr>
            <a:r>
              <a:rPr cap="small" dirty="0" lang="fr-FR" smtClean="0" sz="2000">
                <a:ln cmpd="sng" w="18415">
                  <a:noFill/>
                  <a:prstDash val="solid"/>
                </a:ln>
                <a:solidFill>
                  <a:srgbClr val="000090"/>
                </a:solidFill>
                <a:effectLst>
                  <a:outerShdw algn="tl" blurRad="63500" dir="3600000" rotWithShape="0">
                    <a:srgbClr val="000000">
                      <a:alpha val="70000"/>
                    </a:srgbClr>
                  </a:outerShdw>
                </a:effectLst>
                <a:latin typeface="Helvetica"/>
                <a:cs typeface="Helvetica"/>
              </a:rPr>
              <a:t>25 AVRIL 2013</a:t>
            </a:r>
            <a:endParaRPr cap="small" dirty="0" lang="fr-FR" sz="2000">
              <a:ln cmpd="sng" w="18415">
                <a:noFill/>
                <a:prstDash val="solid"/>
              </a:ln>
              <a:solidFill>
                <a:srgbClr val="000090"/>
              </a:solidFill>
              <a:effectLst>
                <a:outerShdw algn="tl" blurRad="63500" dir="3600000" rotWithShape="0">
                  <a:srgbClr val="000000">
                    <a:alpha val="70000"/>
                  </a:srgbClr>
                </a:outerShdw>
              </a:effectLst>
              <a:latin typeface="Helvetica"/>
              <a:cs typeface="Helvetica"/>
            </a:endParaRPr>
          </a:p>
        </p:txBody>
      </p:sp>
      <p:sp>
        <p:nvSpPr>
          <p:cNvPr id="44" name="ZoneTexte 11"/>
          <p:cNvSpPr txBox="1">
            <a:spLocks noChangeArrowheads="1"/>
          </p:cNvSpPr>
          <p:nvPr/>
        </p:nvSpPr>
        <p:spPr bwMode="auto">
          <a:xfrm>
            <a:off x="76200" y="5029200"/>
            <a:ext cx="7524328" cy="369332"/>
          </a:xfrm>
          <a:prstGeom prst="rect">
            <a:avLst/>
          </a:prstGeom>
          <a:noFill/>
          <a:ln w="9525">
            <a:noFill/>
            <a:miter lim="800000"/>
            <a:headEnd/>
            <a:tailEnd/>
          </a:ln>
        </p:spPr>
        <p:txBody>
          <a:bodyPr wrap="square">
            <a:spAutoFit/>
          </a:bodyPr>
          <a:lstStyle/>
          <a:p>
            <a:pPr algn="ctr"/>
            <a:r>
              <a:rPr b="1" dirty="0" lang="fr-FR" smtClean="0">
                <a:solidFill>
                  <a:srgbClr val="000090"/>
                </a:solidFill>
                <a:latin typeface="Helvetica"/>
                <a:cs typeface="Helvetica"/>
              </a:rPr>
              <a:t>En partenariat avec le</a:t>
            </a:r>
            <a:endParaRPr dirty="0" lang="fr-FR">
              <a:solidFill>
                <a:srgbClr val="000090"/>
              </a:solidFill>
              <a:latin typeface="Helvetica"/>
              <a:cs typeface="Helvetica"/>
            </a:endParaRPr>
          </a:p>
        </p:txBody>
      </p:sp>
      <p:pic>
        <p:nvPicPr>
          <p:cNvPr id="45" name="Image 11"/>
          <p:cNvPicPr/>
          <p:nvPr/>
        </p:nvPicPr>
        <p:blipFill>
          <a:blip cstate="print"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b="338"/>
          <a:stretch>
            <a:fillRect/>
          </a:stretch>
        </p:blipFill>
        <p:spPr bwMode="auto">
          <a:xfrm>
            <a:off x="4738700" y="5105400"/>
            <a:ext cx="1800200" cy="360040"/>
          </a:xfrm>
          <a:prstGeom prst="rect">
            <a:avLst/>
          </a:prstGeom>
          <a:noFill/>
          <a:ln>
            <a:noFill/>
          </a:ln>
        </p:spPr>
      </p:pic>
    </p:spTree>
  </p:cSld>
  <p:clrMapOvr>
    <a:masterClrMapping/>
  </p:clrMapOvr>
  <p:timing>
    <p:tnLst>
      <p:par>
        <p:cTn dur="indefinite" id="1" nodeType="tmRoot" restart="never"/>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1" name="Titre 5"/>
          <p:cNvSpPr txBox="1">
            <a:spLocks/>
          </p:cNvSpPr>
          <p:nvPr/>
        </p:nvSpPr>
        <p:spPr bwMode="auto">
          <a:xfrm>
            <a:off x="533400" y="1020762"/>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b="1" cap="all" noProof="0" dirty="0" smtClean="0">
                <a:solidFill>
                  <a:srgbClr val="000090"/>
                </a:solidFill>
                <a:latin typeface="Helvetica"/>
                <a:ea typeface="Tahoma" pitchFamily="34" charset="0"/>
                <a:cs typeface="Helvetica"/>
              </a:rPr>
              <a:t>Déroulement des présentations et des votes</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30" name="Text Box 5"/>
          <p:cNvSpPr txBox="1">
            <a:spLocks noChangeArrowheads="1"/>
          </p:cNvSpPr>
          <p:nvPr/>
        </p:nvSpPr>
        <p:spPr bwMode="auto">
          <a:xfrm>
            <a:off x="1363663" y="2033587"/>
            <a:ext cx="2881312" cy="633413"/>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Analyse des tendances de l’innovation en 2010</a:t>
            </a:r>
          </a:p>
        </p:txBody>
      </p:sp>
      <p:sp>
        <p:nvSpPr>
          <p:cNvPr id="35" name="Text Box 11"/>
          <p:cNvSpPr txBox="1">
            <a:spLocks noChangeArrowheads="1"/>
          </p:cNvSpPr>
          <p:nvPr/>
        </p:nvSpPr>
        <p:spPr bwMode="auto">
          <a:xfrm>
            <a:off x="1330325" y="2709863"/>
            <a:ext cx="2881313" cy="363537"/>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Processus de filtrage</a:t>
            </a:r>
          </a:p>
        </p:txBody>
      </p:sp>
      <p:sp>
        <p:nvSpPr>
          <p:cNvPr id="36" name="Text Box 6"/>
          <p:cNvSpPr txBox="1">
            <a:spLocks noChangeArrowheads="1"/>
          </p:cNvSpPr>
          <p:nvPr/>
        </p:nvSpPr>
        <p:spPr bwMode="auto">
          <a:xfrm>
            <a:off x="1363663" y="3286125"/>
            <a:ext cx="2881312" cy="1446213"/>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Analyse                     approfondie                        des 30                       innovations                     finalistes</a:t>
            </a:r>
          </a:p>
        </p:txBody>
      </p:sp>
      <p:sp>
        <p:nvSpPr>
          <p:cNvPr id="28" name="Rectangle 3"/>
          <p:cNvSpPr txBox="1">
            <a:spLocks noChangeArrowheads="1"/>
          </p:cNvSpPr>
          <p:nvPr/>
        </p:nvSpPr>
        <p:spPr bwMode="auto">
          <a:xfrm>
            <a:off x="611188" y="1966913"/>
            <a:ext cx="8064500" cy="367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15000"/>
              </a:lnSpc>
              <a:spcBef>
                <a:spcPct val="20000"/>
              </a:spcBef>
              <a:spcAft>
                <a:spcPct val="0"/>
              </a:spcAft>
              <a:buClrTx/>
              <a:buSzTx/>
              <a:buFont typeface="Wingdings" pitchFamily="2" charset="2"/>
              <a:buNone/>
              <a:tabLst/>
              <a:defRPr/>
            </a:pPr>
            <a:endParaRPr kumimoji="0" lang="fr-FR" sz="2000" b="1" i="0" u="none" strike="noStrike" kern="1200" cap="none" spc="0" normalizeH="0" baseline="0" noProof="0" dirty="0" smtClean="0">
              <a:ln>
                <a:noFill/>
              </a:ln>
              <a:solidFill>
                <a:schemeClr val="tx1"/>
              </a:solidFill>
              <a:effectLst/>
              <a:uLnTx/>
              <a:uFillTx/>
              <a:latin typeface="Helvetica"/>
              <a:ea typeface="Tahoma" pitchFamily="34" charset="0"/>
              <a:cs typeface="Helvetica"/>
            </a:endParaRPr>
          </a:p>
          <a:p>
            <a:pPr marL="342900" marR="0" lvl="0" indent="-342900" algn="ctr" defTabSz="914400" rtl="0" eaLnBrk="1" fontAlgn="base" latinLnBrk="0" hangingPunct="1">
              <a:lnSpc>
                <a:spcPct val="115000"/>
              </a:lnSpc>
              <a:spcBef>
                <a:spcPct val="20000"/>
              </a:spcBef>
              <a:spcAft>
                <a:spcPct val="0"/>
              </a:spcAft>
              <a:buClrTx/>
              <a:buSzTx/>
              <a:buFont typeface="Wingdings" pitchFamily="2" charset="2"/>
              <a:buNone/>
              <a:tabLst/>
              <a:defRPr/>
            </a:pPr>
            <a:r>
              <a:rPr kumimoji="0" lang="fr-FR" sz="3600" b="1" i="0" u="none" strike="noStrike" kern="1200" cap="none" spc="0" normalizeH="0" baseline="0" noProof="0" dirty="0" smtClean="0">
                <a:ln>
                  <a:noFill/>
                </a:ln>
                <a:solidFill>
                  <a:schemeClr val="tx1"/>
                </a:solidFill>
                <a:effectLst/>
                <a:uLnTx/>
                <a:uFillTx/>
                <a:latin typeface="Helvetica"/>
                <a:ea typeface="Tahoma" pitchFamily="34" charset="0"/>
                <a:cs typeface="Helvetica"/>
              </a:rPr>
              <a:t>Michel </a:t>
            </a:r>
            <a:r>
              <a:rPr kumimoji="0" lang="fr-FR" sz="3600" b="1" i="0" u="none" strike="noStrike" kern="1200" cap="none" spc="0" normalizeH="0" baseline="0" noProof="0" dirty="0" err="1" smtClean="0">
                <a:ln>
                  <a:noFill/>
                </a:ln>
                <a:solidFill>
                  <a:schemeClr val="tx1"/>
                </a:solidFill>
                <a:effectLst/>
                <a:uLnTx/>
                <a:uFillTx/>
                <a:latin typeface="Helvetica"/>
                <a:ea typeface="Tahoma" pitchFamily="34" charset="0"/>
                <a:cs typeface="Helvetica"/>
              </a:rPr>
              <a:t>Choukroun</a:t>
            </a:r>
            <a:r>
              <a:rPr kumimoji="0" lang="fr-FR" sz="3600" b="1" i="0" u="none" strike="noStrike" kern="1200" cap="none" spc="0" normalizeH="0" baseline="0" noProof="0" dirty="0" smtClean="0">
                <a:ln>
                  <a:noFill/>
                </a:ln>
                <a:solidFill>
                  <a:schemeClr val="tx1"/>
                </a:solidFill>
                <a:effectLst/>
                <a:uLnTx/>
                <a:uFillTx/>
                <a:latin typeface="Helvetica"/>
                <a:ea typeface="Tahoma" pitchFamily="34" charset="0"/>
                <a:cs typeface="Helvetica"/>
              </a:rPr>
              <a:t> </a:t>
            </a:r>
          </a:p>
          <a:p>
            <a:pPr marL="342900" marR="0" lvl="0" indent="-342900" algn="ctr" defTabSz="914400" rtl="0" eaLnBrk="1" fontAlgn="base" latinLnBrk="0" hangingPunct="1">
              <a:lnSpc>
                <a:spcPct val="115000"/>
              </a:lnSpc>
              <a:spcBef>
                <a:spcPct val="20000"/>
              </a:spcBef>
              <a:spcAft>
                <a:spcPct val="0"/>
              </a:spcAft>
              <a:buClrTx/>
              <a:buSzTx/>
              <a:buFont typeface="Wingdings" pitchFamily="2" charset="2"/>
              <a:buNone/>
              <a:tabLst/>
              <a:defRPr/>
            </a:pPr>
            <a:endParaRPr kumimoji="0" lang="fr-FR" sz="1800" b="0" i="1" u="none" strike="noStrike" kern="1200" cap="none" spc="0" normalizeH="0" baseline="0" noProof="0" dirty="0" smtClean="0">
              <a:ln>
                <a:noFill/>
              </a:ln>
              <a:solidFill>
                <a:schemeClr val="tx1"/>
              </a:solidFill>
              <a:effectLst/>
              <a:uLnTx/>
              <a:uFillTx/>
              <a:latin typeface="Helvetica"/>
              <a:ea typeface="Tahoma" pitchFamily="34" charset="0"/>
              <a:cs typeface="Helvetica"/>
            </a:endParaRPr>
          </a:p>
          <a:p>
            <a:pPr marL="342900" marR="0" lvl="0" indent="-342900" algn="ctr" defTabSz="914400" rtl="0" eaLnBrk="1" fontAlgn="base" latinLnBrk="0" hangingPunct="1">
              <a:lnSpc>
                <a:spcPct val="115000"/>
              </a:lnSpc>
              <a:spcBef>
                <a:spcPct val="20000"/>
              </a:spcBef>
              <a:spcAft>
                <a:spcPct val="0"/>
              </a:spcAft>
              <a:buClrTx/>
              <a:buSzTx/>
              <a:buFont typeface="Wingdings" pitchFamily="2" charset="2"/>
              <a:buNone/>
              <a:tabLst/>
              <a:defRPr/>
            </a:pPr>
            <a:r>
              <a:rPr kumimoji="0" lang="fr-FR" sz="2000" b="0" i="1" u="none" strike="noStrike" kern="1200" cap="none" spc="0" normalizeH="0" baseline="0" noProof="0" dirty="0" smtClean="0">
                <a:ln>
                  <a:noFill/>
                </a:ln>
                <a:solidFill>
                  <a:schemeClr val="tx1"/>
                </a:solidFill>
                <a:effectLst/>
                <a:uLnTx/>
                <a:uFillTx/>
                <a:latin typeface="Helvetica"/>
                <a:ea typeface="Tahoma" pitchFamily="34" charset="0"/>
                <a:cs typeface="Helvetica"/>
              </a:rPr>
              <a:t>Consultant, Problématiques de Distribution </a:t>
            </a:r>
          </a:p>
          <a:p>
            <a:pPr marL="342900" marR="0" lvl="0" indent="-342900" algn="ctr" defTabSz="914400" rtl="0" eaLnBrk="1" fontAlgn="base" latinLnBrk="0" hangingPunct="1">
              <a:lnSpc>
                <a:spcPct val="115000"/>
              </a:lnSpc>
              <a:spcBef>
                <a:spcPct val="20000"/>
              </a:spcBef>
              <a:spcAft>
                <a:spcPct val="0"/>
              </a:spcAft>
              <a:buClrTx/>
              <a:buSzTx/>
              <a:buFont typeface="Wingdings" pitchFamily="2" charset="2"/>
              <a:buNone/>
              <a:tabLst/>
              <a:defRPr/>
            </a:pPr>
            <a:r>
              <a:rPr kumimoji="0" lang="fr-FR" sz="2000" b="0" i="1" u="none" strike="noStrike" kern="1200" cap="none" spc="0" normalizeH="0" baseline="0" noProof="0" dirty="0" smtClean="0">
                <a:ln>
                  <a:noFill/>
                </a:ln>
                <a:solidFill>
                  <a:schemeClr val="tx1"/>
                </a:solidFill>
                <a:effectLst/>
                <a:uLnTx/>
                <a:uFillTx/>
                <a:latin typeface="Helvetica"/>
                <a:ea typeface="Tahoma" pitchFamily="34" charset="0"/>
                <a:cs typeface="Helvetica"/>
              </a:rPr>
              <a:t>et Professeur Affilié à l’Université Paris – Dauphine</a:t>
            </a:r>
            <a:r>
              <a:rPr kumimoji="0" lang="fr-FR" sz="1800" b="0" i="1" u="none" strike="noStrike" kern="1200" cap="none" spc="0" normalizeH="0" baseline="0" noProof="0" dirty="0" smtClean="0">
                <a:ln>
                  <a:noFill/>
                </a:ln>
                <a:solidFill>
                  <a:schemeClr val="tx1"/>
                </a:solidFill>
                <a:effectLst/>
                <a:uLnTx/>
                <a:uFillTx/>
                <a:latin typeface="Helvetica"/>
                <a:ea typeface="Tahoma" pitchFamily="34" charset="0"/>
                <a:cs typeface="Helvetica"/>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1" name="Titre 5"/>
          <p:cNvSpPr txBox="1">
            <a:spLocks/>
          </p:cNvSpPr>
          <p:nvPr/>
        </p:nvSpPr>
        <p:spPr bwMode="auto">
          <a:xfrm>
            <a:off x="533400" y="868362"/>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b="1" cap="all" noProof="0" dirty="0" smtClean="0">
                <a:solidFill>
                  <a:srgbClr val="000090"/>
                </a:solidFill>
                <a:latin typeface="Helvetica"/>
                <a:ea typeface="Tahoma" pitchFamily="34" charset="0"/>
                <a:cs typeface="Helvetica"/>
              </a:rPr>
              <a:t>LE JURY SCOPS 2013</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30" name="Text Box 5"/>
          <p:cNvSpPr txBox="1">
            <a:spLocks noChangeArrowheads="1"/>
          </p:cNvSpPr>
          <p:nvPr/>
        </p:nvSpPr>
        <p:spPr bwMode="auto">
          <a:xfrm>
            <a:off x="1363663" y="2033587"/>
            <a:ext cx="2881312" cy="633413"/>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Analyse des tendances de l’innovation en 2010</a:t>
            </a:r>
          </a:p>
        </p:txBody>
      </p:sp>
      <p:sp>
        <p:nvSpPr>
          <p:cNvPr id="36" name="Text Box 6"/>
          <p:cNvSpPr txBox="1">
            <a:spLocks noChangeArrowheads="1"/>
          </p:cNvSpPr>
          <p:nvPr/>
        </p:nvSpPr>
        <p:spPr bwMode="auto">
          <a:xfrm>
            <a:off x="1363663" y="3286125"/>
            <a:ext cx="2881312" cy="1446213"/>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Analyse                     approfondie                        des 30                       innovations                     finalistes</a:t>
            </a:r>
          </a:p>
        </p:txBody>
      </p:sp>
      <p:sp>
        <p:nvSpPr>
          <p:cNvPr id="29" name="Rectangle 3"/>
          <p:cNvSpPr txBox="1">
            <a:spLocks noChangeArrowheads="1"/>
          </p:cNvSpPr>
          <p:nvPr/>
        </p:nvSpPr>
        <p:spPr bwMode="auto">
          <a:xfrm>
            <a:off x="228600" y="1814513"/>
            <a:ext cx="8839200" cy="367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SzPct val="140000"/>
              <a:buBlip>
                <a:blip r:embed="rId6"/>
              </a:buBlip>
            </a:pPr>
            <a:r>
              <a:rPr lang="fr-FR" sz="1600" dirty="0" smtClean="0">
                <a:latin typeface="Helvetica"/>
                <a:cs typeface="Helvetica"/>
              </a:rPr>
              <a:t> Jacques </a:t>
            </a:r>
            <a:r>
              <a:rPr lang="fr-FR" sz="1600" dirty="0" err="1" smtClean="0">
                <a:latin typeface="Helvetica"/>
                <a:cs typeface="Helvetica"/>
              </a:rPr>
              <a:t>Beauchet</a:t>
            </a:r>
            <a:r>
              <a:rPr lang="fr-FR" sz="1600" dirty="0" smtClean="0">
                <a:latin typeface="Helvetica"/>
                <a:cs typeface="Helvetica"/>
              </a:rPr>
              <a:t>, Président, Académie des Sciences Commerciales</a:t>
            </a: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 Alexandra </a:t>
            </a:r>
            <a:r>
              <a:rPr lang="fr-FR" sz="1600" dirty="0" err="1" smtClean="0">
                <a:latin typeface="Helvetica"/>
                <a:cs typeface="Helvetica"/>
              </a:rPr>
              <a:t>Bouthelier</a:t>
            </a:r>
            <a:r>
              <a:rPr lang="fr-FR" sz="1600" dirty="0" smtClean="0">
                <a:latin typeface="Helvetica"/>
                <a:cs typeface="Helvetica"/>
              </a:rPr>
              <a:t>, Délégué Général, Fédération des enseignes du Commerce Associé</a:t>
            </a: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 Bruno Ménage, Directeur Adjoint de l'offre alimentaire, Intermarché – Les Mousquetaires</a:t>
            </a: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 Arnaud Deschamps, Directeur Général, </a:t>
            </a:r>
            <a:r>
              <a:rPr lang="fr-FR" sz="1600" dirty="0" err="1" smtClean="0">
                <a:latin typeface="Helvetica"/>
                <a:cs typeface="Helvetica"/>
              </a:rPr>
              <a:t>Nespresso</a:t>
            </a:r>
            <a:endParaRPr lang="fr-FR" sz="1600" dirty="0" smtClean="0">
              <a:latin typeface="Helvetica"/>
              <a:cs typeface="Helvetica"/>
            </a:endParaRP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 Patrick </a:t>
            </a:r>
            <a:r>
              <a:rPr lang="fr-FR" sz="1600" dirty="0" err="1" smtClean="0">
                <a:latin typeface="Helvetica"/>
                <a:cs typeface="Helvetica"/>
              </a:rPr>
              <a:t>Duchen</a:t>
            </a:r>
            <a:r>
              <a:rPr lang="fr-FR" sz="1600" dirty="0" smtClean="0">
                <a:latin typeface="Helvetica"/>
                <a:cs typeface="Helvetica"/>
              </a:rPr>
              <a:t>, Directeur du Département Dynamique des marchés, Credoc</a:t>
            </a: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Alexia </a:t>
            </a:r>
            <a:r>
              <a:rPr lang="fr-FR" sz="1600" dirty="0" err="1" smtClean="0">
                <a:latin typeface="Helvetica"/>
                <a:cs typeface="Helvetica"/>
              </a:rPr>
              <a:t>Jubert</a:t>
            </a:r>
            <a:r>
              <a:rPr lang="fr-FR" sz="1600" dirty="0" smtClean="0">
                <a:latin typeface="Helvetica"/>
                <a:cs typeface="Helvetica"/>
              </a:rPr>
              <a:t>, Responsable CRM, SNCF</a:t>
            </a:r>
          </a:p>
          <a:p>
            <a:pPr>
              <a:buSzPct val="140000"/>
              <a:buBlip>
                <a:blip r:embed="rId6"/>
              </a:buBlip>
            </a:pPr>
            <a:endParaRPr lang="fr-FR" sz="1600" dirty="0" smtClean="0">
              <a:latin typeface="Helvetica"/>
              <a:cs typeface="Helvetica"/>
            </a:endParaRPr>
          </a:p>
          <a:p>
            <a:pPr>
              <a:buSzPct val="140000"/>
              <a:buBlip>
                <a:blip r:embed="rId6"/>
              </a:buBlip>
            </a:pPr>
            <a:r>
              <a:rPr lang="fr-FR" sz="1600" dirty="0" err="1" smtClean="0">
                <a:latin typeface="Helvetica"/>
                <a:cs typeface="Helvetica"/>
              </a:rPr>
              <a:t>Analisa</a:t>
            </a:r>
            <a:r>
              <a:rPr lang="fr-FR" sz="1600" dirty="0" smtClean="0">
                <a:latin typeface="Helvetica"/>
                <a:cs typeface="Helvetica"/>
              </a:rPr>
              <a:t> Lousteau, Directrice Marketing, Le Printemps</a:t>
            </a:r>
          </a:p>
          <a:p>
            <a:pPr>
              <a:buSzPct val="140000"/>
            </a:pPr>
            <a:endParaRPr lang="fr-FR" sz="1600" dirty="0" smtClean="0">
              <a:latin typeface="Helvetica"/>
              <a:cs typeface="Helvetica"/>
            </a:endParaRPr>
          </a:p>
          <a:p>
            <a:pPr>
              <a:buSzPct val="140000"/>
              <a:buBlip>
                <a:blip r:embed="rId6"/>
              </a:buBlip>
            </a:pPr>
            <a:r>
              <a:rPr lang="fr-FR" sz="1600" dirty="0" smtClean="0">
                <a:latin typeface="Helvetica"/>
                <a:cs typeface="Helvetica"/>
              </a:rPr>
              <a:t>Albert </a:t>
            </a:r>
            <a:r>
              <a:rPr lang="fr-FR" sz="1600" dirty="0" err="1" smtClean="0">
                <a:latin typeface="Helvetica"/>
                <a:cs typeface="Helvetica"/>
              </a:rPr>
              <a:t>Malaquin</a:t>
            </a:r>
            <a:r>
              <a:rPr lang="fr-FR" sz="1600" dirty="0" smtClean="0">
                <a:latin typeface="Helvetica"/>
                <a:cs typeface="Helvetica"/>
              </a:rPr>
              <a:t>, Président, </a:t>
            </a:r>
            <a:r>
              <a:rPr lang="fr-FR" sz="1600" dirty="0" err="1" smtClean="0">
                <a:latin typeface="Helvetica"/>
                <a:cs typeface="Helvetica"/>
              </a:rPr>
              <a:t>RueDuCommerce</a:t>
            </a:r>
            <a:endParaRPr lang="fr-FR" sz="1600" dirty="0" smtClean="0">
              <a:latin typeface="Helvetica"/>
              <a:cs typeface="Helvetica"/>
            </a:endParaRPr>
          </a:p>
          <a:p>
            <a:r>
              <a:rPr lang="fr-FR" dirty="0" smtClean="0">
                <a:latin typeface="Helvetica"/>
                <a:cs typeface="Helvetica"/>
              </a:rPr>
              <a:t> </a:t>
            </a:r>
          </a:p>
          <a:p>
            <a:pPr marL="342900" marR="0" lvl="0" indent="-342900" algn="l" defTabSz="914400" rtl="0" eaLnBrk="1" fontAlgn="base" latinLnBrk="0" hangingPunct="1">
              <a:lnSpc>
                <a:spcPct val="115000"/>
              </a:lnSpc>
              <a:spcBef>
                <a:spcPct val="60000"/>
              </a:spcBef>
              <a:spcAft>
                <a:spcPct val="0"/>
              </a:spcAft>
              <a:buClrTx/>
              <a:buSzPct val="140000"/>
              <a:buBlip>
                <a:blip r:embed="rId7"/>
              </a:buBlip>
              <a:tabLst/>
              <a:defRPr/>
            </a:pPr>
            <a:endParaRPr kumimoji="0" lang="fr-FR" b="1" i="0" u="none" strike="noStrike" kern="1200" cap="none" spc="0" normalizeH="0" baseline="0" noProof="0" dirty="0">
              <a:ln>
                <a:noFill/>
              </a:ln>
              <a:solidFill>
                <a:schemeClr val="tx1"/>
              </a:solidFill>
              <a:effectLst/>
              <a:uLnTx/>
              <a:uFillTx/>
              <a:latin typeface="Helvetica"/>
              <a:ea typeface="Tahoma" pitchFamily="34" charset="0"/>
              <a:cs typeface="Helvetic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1" name="Titre 5"/>
          <p:cNvSpPr txBox="1">
            <a:spLocks/>
          </p:cNvSpPr>
          <p:nvPr/>
        </p:nvSpPr>
        <p:spPr bwMode="auto">
          <a:xfrm>
            <a:off x="533400" y="868362"/>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b="1" cap="all" noProof="0" dirty="0" smtClean="0">
                <a:solidFill>
                  <a:srgbClr val="000090"/>
                </a:solidFill>
                <a:latin typeface="Helvetica"/>
                <a:ea typeface="Tahoma" pitchFamily="34" charset="0"/>
                <a:cs typeface="Helvetica"/>
              </a:rPr>
              <a:t>LE JURY SCOPS 2013</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30" name="Text Box 5"/>
          <p:cNvSpPr txBox="1">
            <a:spLocks noChangeArrowheads="1"/>
          </p:cNvSpPr>
          <p:nvPr/>
        </p:nvSpPr>
        <p:spPr bwMode="auto">
          <a:xfrm>
            <a:off x="1363663" y="2033587"/>
            <a:ext cx="2881312" cy="633413"/>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Analyse des tendances de l’innovation en 2010</a:t>
            </a:r>
          </a:p>
        </p:txBody>
      </p:sp>
      <p:sp>
        <p:nvSpPr>
          <p:cNvPr id="36" name="Text Box 6"/>
          <p:cNvSpPr txBox="1">
            <a:spLocks noChangeArrowheads="1"/>
          </p:cNvSpPr>
          <p:nvPr/>
        </p:nvSpPr>
        <p:spPr bwMode="auto">
          <a:xfrm>
            <a:off x="1363663" y="3286125"/>
            <a:ext cx="2881312" cy="1446213"/>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Analyse                     approfondie                        des 30                       innovations                     finalistes</a:t>
            </a:r>
          </a:p>
        </p:txBody>
      </p:sp>
      <p:sp>
        <p:nvSpPr>
          <p:cNvPr id="29" name="Rectangle 3"/>
          <p:cNvSpPr txBox="1">
            <a:spLocks noChangeArrowheads="1"/>
          </p:cNvSpPr>
          <p:nvPr/>
        </p:nvSpPr>
        <p:spPr bwMode="auto">
          <a:xfrm>
            <a:off x="228600" y="1662113"/>
            <a:ext cx="8828088" cy="367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SzPct val="140000"/>
              <a:buBlip>
                <a:blip r:embed="rId6"/>
              </a:buBlip>
            </a:pPr>
            <a:r>
              <a:rPr lang="fr-FR" sz="1600" dirty="0" smtClean="0">
                <a:latin typeface="Helvetica"/>
                <a:cs typeface="Helvetica"/>
              </a:rPr>
              <a:t> Valérie Maure, Directrice du secteur distribution, IBM France</a:t>
            </a:r>
          </a:p>
          <a:p>
            <a:pPr>
              <a:buSzPct val="140000"/>
            </a:pPr>
            <a:endParaRPr lang="fr-FR" sz="1600" dirty="0" smtClean="0">
              <a:latin typeface="Helvetica"/>
              <a:cs typeface="Helvetica"/>
            </a:endParaRPr>
          </a:p>
          <a:p>
            <a:pPr>
              <a:buSzPct val="140000"/>
              <a:buBlip>
                <a:blip r:embed="rId6"/>
              </a:buBlip>
            </a:pPr>
            <a:r>
              <a:rPr lang="fr-FR" sz="1600" dirty="0" smtClean="0">
                <a:latin typeface="Helvetica"/>
                <a:cs typeface="Helvetica"/>
              </a:rPr>
              <a:t> Rose-Marie Moins, Responsable de la Formation et de la Promotion, Fédération Française de la Franchise</a:t>
            </a: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 Thibaut Munier, Directeur Général, 1000 mercis</a:t>
            </a: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 François </a:t>
            </a:r>
            <a:r>
              <a:rPr lang="fr-FR" sz="1600" dirty="0" err="1" smtClean="0">
                <a:latin typeface="Helvetica"/>
                <a:cs typeface="Helvetica"/>
              </a:rPr>
              <a:t>Nedey</a:t>
            </a:r>
            <a:r>
              <a:rPr lang="fr-FR" sz="1600" dirty="0" smtClean="0">
                <a:latin typeface="Helvetica"/>
                <a:cs typeface="Helvetica"/>
              </a:rPr>
              <a:t>, Directeur Commercial des Agents Généraux, </a:t>
            </a:r>
            <a:r>
              <a:rPr lang="fr-FR" sz="1600" dirty="0" err="1" smtClean="0">
                <a:latin typeface="Helvetica"/>
                <a:cs typeface="Helvetica"/>
              </a:rPr>
              <a:t>Allianz</a:t>
            </a:r>
            <a:endParaRPr lang="fr-FR" sz="1600" dirty="0" smtClean="0">
              <a:latin typeface="Helvetica"/>
              <a:cs typeface="Helvetica"/>
            </a:endParaRP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 Joëlle Pellegrin, Directeur Général Europe, La Perla</a:t>
            </a: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 Yves Puget, Directeur de la rédaction, LSA</a:t>
            </a:r>
          </a:p>
          <a:p>
            <a:pPr>
              <a:buSzPct val="140000"/>
              <a:buBlip>
                <a:blip r:embed="rId6"/>
              </a:buBlip>
            </a:pPr>
            <a:endParaRPr lang="fr-FR" sz="1600" dirty="0" smtClean="0">
              <a:latin typeface="Helvetica"/>
              <a:cs typeface="Helvetica"/>
            </a:endParaRPr>
          </a:p>
          <a:p>
            <a:pPr>
              <a:buSzPct val="140000"/>
              <a:buBlip>
                <a:blip r:embed="rId6"/>
              </a:buBlip>
            </a:pPr>
            <a:r>
              <a:rPr lang="fr-FR" sz="1600" dirty="0" smtClean="0">
                <a:latin typeface="Helvetica"/>
                <a:cs typeface="Helvetica"/>
              </a:rPr>
              <a:t> Jean-Michel </a:t>
            </a:r>
            <a:r>
              <a:rPr lang="fr-FR" sz="1600" dirty="0" err="1" smtClean="0">
                <a:latin typeface="Helvetica"/>
                <a:cs typeface="Helvetica"/>
              </a:rPr>
              <a:t>Silberstein</a:t>
            </a:r>
            <a:r>
              <a:rPr lang="fr-FR" sz="1600" dirty="0" smtClean="0">
                <a:latin typeface="Helvetica"/>
                <a:cs typeface="Helvetica"/>
              </a:rPr>
              <a:t>, Délégué Général, Conseil National des Centres Commerciaux</a:t>
            </a:r>
          </a:p>
          <a:p>
            <a:pPr>
              <a:buSzPct val="140000"/>
            </a:pPr>
            <a:endParaRPr lang="fr-FR" sz="1600" dirty="0" smtClean="0">
              <a:latin typeface="Helvetica"/>
              <a:cs typeface="Helvetica"/>
            </a:endParaRPr>
          </a:p>
          <a:p>
            <a:pPr>
              <a:buSzPct val="140000"/>
              <a:buBlip>
                <a:blip r:embed="rId6"/>
              </a:buBlip>
            </a:pPr>
            <a:r>
              <a:rPr lang="fr-FR" sz="1600" dirty="0" smtClean="0">
                <a:latin typeface="Helvetica"/>
                <a:cs typeface="Helvetica"/>
              </a:rPr>
              <a:t> Bruno </a:t>
            </a:r>
            <a:r>
              <a:rPr lang="fr-FR" sz="1600" dirty="0" err="1" smtClean="0">
                <a:latin typeface="Helvetica"/>
                <a:cs typeface="Helvetica"/>
              </a:rPr>
              <a:t>Wilwoët</a:t>
            </a:r>
            <a:r>
              <a:rPr lang="fr-FR" sz="1600" dirty="0" smtClean="0">
                <a:latin typeface="Helvetica"/>
                <a:cs typeface="Helvetica"/>
              </a:rPr>
              <a:t>, Président, Unilever France</a:t>
            </a:r>
          </a:p>
          <a:p>
            <a:r>
              <a:rPr lang="fr-FR" dirty="0" smtClean="0">
                <a:latin typeface="Helvetica"/>
                <a:cs typeface="Helvetica"/>
              </a:rPr>
              <a:t> </a:t>
            </a:r>
          </a:p>
          <a:p>
            <a:pPr marL="342900" marR="0" lvl="0" indent="-342900" algn="l" defTabSz="914400" rtl="0" eaLnBrk="1" fontAlgn="base" latinLnBrk="0" hangingPunct="1">
              <a:lnSpc>
                <a:spcPct val="115000"/>
              </a:lnSpc>
              <a:spcBef>
                <a:spcPct val="60000"/>
              </a:spcBef>
              <a:spcAft>
                <a:spcPct val="0"/>
              </a:spcAft>
              <a:buClrTx/>
              <a:buSzPct val="140000"/>
              <a:buBlip>
                <a:blip r:embed="rId7"/>
              </a:buBlip>
              <a:tabLst/>
              <a:defRPr/>
            </a:pPr>
            <a:endParaRPr kumimoji="0" lang="fr-FR" b="1" i="0" u="none" strike="noStrike" kern="1200" cap="none" spc="0" normalizeH="0" baseline="0" noProof="0" dirty="0">
              <a:ln>
                <a:noFill/>
              </a:ln>
              <a:solidFill>
                <a:schemeClr val="tx1"/>
              </a:solidFill>
              <a:effectLst/>
              <a:uLnTx/>
              <a:uFillTx/>
              <a:latin typeface="Helvetica"/>
              <a:ea typeface="Tahoma" pitchFamily="34" charset="0"/>
              <a:cs typeface="Helvetic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0"/>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ZoneTexte 4"/>
          <p:cNvSpPr txBox="1"/>
          <p:nvPr/>
        </p:nvSpPr>
        <p:spPr>
          <a:xfrm flipH="1">
            <a:off x="228600" y="4267200"/>
            <a:ext cx="4343400" cy="1323439"/>
          </a:xfrm>
          <a:prstGeom prst="rect">
            <a:avLst/>
          </a:prstGeom>
          <a:noFill/>
        </p:spPr>
        <p:txBody>
          <a:bodyPr wrap="square" rtlCol="0">
            <a:spAutoFit/>
          </a:bodyPr>
          <a:lstStyle/>
          <a:p>
            <a:pPr algn="ctr"/>
            <a:r>
              <a:rPr lang="fr-FR" sz="8000" b="1" spc="190" dirty="0" smtClean="0">
                <a:solidFill>
                  <a:srgbClr val="000090"/>
                </a:solidFill>
                <a:effectLst>
                  <a:reflection stA="78000" endPos="69000" dist="12700" dir="5400000" sy="-100000" algn="bl" rotWithShape="0"/>
                </a:effectLst>
                <a:latin typeface="Impact"/>
                <a:cs typeface="Impact"/>
              </a:rPr>
              <a:t>SERVICES</a:t>
            </a:r>
            <a:endParaRPr lang="fr-FR" sz="8000" b="1" spc="190" dirty="0">
              <a:solidFill>
                <a:srgbClr val="000090"/>
              </a:solidFill>
              <a:effectLst>
                <a:reflection stA="78000" endPos="69000" dist="12700" dir="5400000" sy="-100000" algn="bl" rotWithShape="0"/>
              </a:effectLst>
              <a:latin typeface="Impact"/>
              <a:cs typeface="Impact"/>
            </a:endParaRPr>
          </a:p>
        </p:txBody>
      </p:sp>
      <p:sp>
        <p:nvSpPr>
          <p:cNvPr id="21" name="Ellipse 20"/>
          <p:cNvSpPr/>
          <p:nvPr/>
        </p:nvSpPr>
        <p:spPr>
          <a:xfrm>
            <a:off x="6705600" y="609600"/>
            <a:ext cx="304800" cy="304800"/>
          </a:xfrm>
          <a:prstGeom prst="ellipse">
            <a:avLst/>
          </a:prstGeom>
          <a:solidFill>
            <a:srgbClr val="3366FF"/>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Ellipse 21"/>
          <p:cNvSpPr/>
          <p:nvPr/>
        </p:nvSpPr>
        <p:spPr>
          <a:xfrm>
            <a:off x="72390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Ellipse 22"/>
          <p:cNvSpPr/>
          <p:nvPr/>
        </p:nvSpPr>
        <p:spPr>
          <a:xfrm>
            <a:off x="7772400" y="609600"/>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Ellipse 23"/>
          <p:cNvSpPr/>
          <p:nvPr/>
        </p:nvSpPr>
        <p:spPr>
          <a:xfrm>
            <a:off x="8305800" y="609600"/>
            <a:ext cx="304800" cy="304800"/>
          </a:xfrm>
          <a:prstGeom prst="ellipse">
            <a:avLst/>
          </a:prstGeom>
          <a:solidFill>
            <a:srgbClr val="45004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5" name="Ellipse 24"/>
          <p:cNvSpPr/>
          <p:nvPr/>
        </p:nvSpPr>
        <p:spPr>
          <a:xfrm>
            <a:off x="87630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26" name="ZoneTexte 25"/>
          <p:cNvSpPr txBox="1"/>
          <p:nvPr/>
        </p:nvSpPr>
        <p:spPr>
          <a:xfrm>
            <a:off x="6629400" y="0"/>
            <a:ext cx="304800" cy="646331"/>
          </a:xfrm>
          <a:prstGeom prst="rect">
            <a:avLst/>
          </a:prstGeom>
          <a:noFill/>
        </p:spPr>
        <p:txBody>
          <a:bodyPr wrap="square" rtlCol="0">
            <a:spAutoFit/>
          </a:bodyPr>
          <a:lstStyle/>
          <a:p>
            <a:pPr algn="ctr"/>
            <a:r>
              <a:rPr lang="fr-FR" sz="3600" b="1" dirty="0" smtClean="0">
                <a:solidFill>
                  <a:srgbClr val="000090"/>
                </a:solidFill>
                <a:latin typeface="Impact"/>
                <a:cs typeface="Impact"/>
              </a:rPr>
              <a:t>S</a:t>
            </a:r>
            <a:endParaRPr lang="fr-FR" sz="3600" b="1" dirty="0">
              <a:solidFill>
                <a:srgbClr val="000090"/>
              </a:solidFill>
              <a:latin typeface="Impact"/>
              <a:cs typeface="Impact"/>
            </a:endParaRPr>
          </a:p>
        </p:txBody>
      </p:sp>
      <p:sp>
        <p:nvSpPr>
          <p:cNvPr id="27" name="ZoneTexte 26"/>
          <p:cNvSpPr txBox="1"/>
          <p:nvPr/>
        </p:nvSpPr>
        <p:spPr>
          <a:xfrm>
            <a:off x="71628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28" name="ZoneTexte 27"/>
          <p:cNvSpPr txBox="1"/>
          <p:nvPr/>
        </p:nvSpPr>
        <p:spPr>
          <a:xfrm>
            <a:off x="7696200" y="0"/>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29" name="ZoneTexte 28"/>
          <p:cNvSpPr txBox="1"/>
          <p:nvPr/>
        </p:nvSpPr>
        <p:spPr>
          <a:xfrm>
            <a:off x="8229600" y="0"/>
            <a:ext cx="304800" cy="646331"/>
          </a:xfrm>
          <a:prstGeom prst="rect">
            <a:avLst/>
          </a:prstGeom>
          <a:noFill/>
        </p:spPr>
        <p:txBody>
          <a:bodyPr wrap="square" rtlCol="0">
            <a:spAutoFit/>
          </a:bodyPr>
          <a:lstStyle/>
          <a:p>
            <a:pPr algn="ctr"/>
            <a:r>
              <a:rPr lang="fr-FR" sz="3600" b="1" dirty="0">
                <a:solidFill>
                  <a:srgbClr val="450046">
                    <a:alpha val="40000"/>
                  </a:srgbClr>
                </a:solidFill>
                <a:latin typeface="Impact"/>
                <a:cs typeface="Impact"/>
              </a:rPr>
              <a:t>P</a:t>
            </a:r>
          </a:p>
        </p:txBody>
      </p:sp>
      <p:sp>
        <p:nvSpPr>
          <p:cNvPr id="30" name="ZoneTexte 29"/>
          <p:cNvSpPr txBox="1"/>
          <p:nvPr/>
        </p:nvSpPr>
        <p:spPr>
          <a:xfrm>
            <a:off x="86868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19"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179512" y="6527626"/>
            <a:ext cx="970757" cy="285750"/>
          </a:xfrm>
          <a:prstGeom prst="rect">
            <a:avLst/>
          </a:prstGeom>
          <a:noFill/>
          <a:ln w="9525">
            <a:noFill/>
            <a:miter lim="800000"/>
            <a:headEnd/>
            <a:tailEnd/>
          </a:ln>
        </p:spPr>
      </p:pic>
      <p:pic>
        <p:nvPicPr>
          <p:cNvPr id="20"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1"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2"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5580112" cy="646331"/>
          </a:xfrm>
          <a:prstGeom prst="rect">
            <a:avLst/>
          </a:prstGeom>
          <a:noFill/>
        </p:spPr>
        <p:txBody>
          <a:bodyPr wrap="square" rtlCol="0">
            <a:spAutoFit/>
          </a:bodyPr>
          <a:lstStyle/>
          <a:p>
            <a:r>
              <a:rPr lang="fr-FR" sz="3600" b="1" spc="190" dirty="0">
                <a:solidFill>
                  <a:srgbClr val="000090"/>
                </a:solidFill>
                <a:effectLst>
                  <a:reflection stA="78000" endPos="69000" dist="12700" dir="5400000" sy="-100000" algn="bl" rotWithShape="0"/>
                </a:effectLst>
                <a:latin typeface="Impact"/>
                <a:cs typeface="Impact"/>
              </a:rPr>
              <a:t>ÉQUIPEMENT DE LA MAISON</a:t>
            </a: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32" name="Rectangle 31"/>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3" name="Ellipse 32"/>
          <p:cNvSpPr/>
          <p:nvPr/>
        </p:nvSpPr>
        <p:spPr>
          <a:xfrm>
            <a:off x="76200" y="608494"/>
            <a:ext cx="304800" cy="304800"/>
          </a:xfrm>
          <a:prstGeom prst="ellipse">
            <a:avLst/>
          </a:prstGeom>
          <a:solidFill>
            <a:srgbClr val="3366FF"/>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6" name="ZoneTexte 35"/>
          <p:cNvSpPr txBox="1"/>
          <p:nvPr/>
        </p:nvSpPr>
        <p:spPr>
          <a:xfrm>
            <a:off x="0" y="-99392"/>
            <a:ext cx="304800" cy="707886"/>
          </a:xfrm>
          <a:prstGeom prst="rect">
            <a:avLst/>
          </a:prstGeom>
          <a:noFill/>
        </p:spPr>
        <p:txBody>
          <a:bodyPr wrap="square" rtlCol="0">
            <a:spAutoFit/>
          </a:bodyPr>
          <a:lstStyle/>
          <a:p>
            <a:pPr algn="ctr"/>
            <a:r>
              <a:rPr lang="fr-FR" sz="4000" b="1" dirty="0">
                <a:solidFill>
                  <a:srgbClr val="000090"/>
                </a:solidFill>
                <a:latin typeface="Impact"/>
                <a:cs typeface="Impact"/>
              </a:rPr>
              <a:t>S</a:t>
            </a:r>
          </a:p>
        </p:txBody>
      </p:sp>
      <p:sp>
        <p:nvSpPr>
          <p:cNvPr id="37" name="ZoneTexte 36"/>
          <p:cNvSpPr txBox="1"/>
          <p:nvPr/>
        </p:nvSpPr>
        <p:spPr>
          <a:xfrm>
            <a:off x="304800" y="151294"/>
            <a:ext cx="1828800" cy="369332"/>
          </a:xfrm>
          <a:prstGeom prst="rect">
            <a:avLst/>
          </a:prstGeom>
          <a:noFill/>
        </p:spPr>
        <p:txBody>
          <a:bodyPr wrap="square" rtlCol="0">
            <a:spAutoFit/>
          </a:bodyPr>
          <a:lstStyle/>
          <a:p>
            <a:r>
              <a:rPr lang="fr-FR" b="1" spc="170" dirty="0">
                <a:solidFill>
                  <a:srgbClr val="000090"/>
                </a:solidFill>
                <a:latin typeface="Helvetica"/>
                <a:cs typeface="Helvetica"/>
              </a:rPr>
              <a:t>ervices</a:t>
            </a:r>
          </a:p>
        </p:txBody>
      </p:sp>
      <p:sp>
        <p:nvSpPr>
          <p:cNvPr id="38" name="Ellipse 37"/>
          <p:cNvSpPr/>
          <p:nvPr/>
        </p:nvSpPr>
        <p:spPr>
          <a:xfrm>
            <a:off x="14478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9" name="Ellipse 38"/>
          <p:cNvSpPr/>
          <p:nvPr/>
        </p:nvSpPr>
        <p:spPr>
          <a:xfrm>
            <a:off x="19812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5" name="Ellipse 44"/>
          <p:cNvSpPr/>
          <p:nvPr/>
        </p:nvSpPr>
        <p:spPr>
          <a:xfrm>
            <a:off x="25146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6" name="Ellipse 45"/>
          <p:cNvSpPr/>
          <p:nvPr/>
        </p:nvSpPr>
        <p:spPr>
          <a:xfrm>
            <a:off x="29718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white"/>
                </a:solidFill>
              </a:rPr>
              <a:t> </a:t>
            </a:r>
          </a:p>
        </p:txBody>
      </p:sp>
      <p:sp>
        <p:nvSpPr>
          <p:cNvPr id="47" name="ZoneTexte 46"/>
          <p:cNvSpPr txBox="1"/>
          <p:nvPr/>
        </p:nvSpPr>
        <p:spPr>
          <a:xfrm>
            <a:off x="13716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8" name="ZoneTexte 47"/>
          <p:cNvSpPr txBox="1"/>
          <p:nvPr/>
        </p:nvSpPr>
        <p:spPr>
          <a:xfrm>
            <a:off x="1905000" y="-1106"/>
            <a:ext cx="304800" cy="646331"/>
          </a:xfrm>
          <a:prstGeom prst="rect">
            <a:avLst/>
          </a:prstGeom>
          <a:noFill/>
        </p:spPr>
        <p:txBody>
          <a:bodyPr wrap="square" rtlCol="0">
            <a:spAutoFit/>
          </a:bodyPr>
          <a:lstStyle/>
          <a:p>
            <a:pPr algn="ctr"/>
            <a:r>
              <a:rPr lang="fr-FR" sz="3600" b="1" dirty="0">
                <a:solidFill>
                  <a:srgbClr val="F79646">
                    <a:lumMod val="75000"/>
                    <a:alpha val="40000"/>
                  </a:srgbClr>
                </a:solidFill>
                <a:latin typeface="Impact"/>
                <a:cs typeface="Impact"/>
              </a:rPr>
              <a:t>O</a:t>
            </a:r>
          </a:p>
        </p:txBody>
      </p:sp>
      <p:sp>
        <p:nvSpPr>
          <p:cNvPr id="49" name="ZoneTexte 48"/>
          <p:cNvSpPr txBox="1"/>
          <p:nvPr/>
        </p:nvSpPr>
        <p:spPr>
          <a:xfrm>
            <a:off x="24384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50" name="ZoneTexte 49"/>
          <p:cNvSpPr txBox="1"/>
          <p:nvPr/>
        </p:nvSpPr>
        <p:spPr>
          <a:xfrm>
            <a:off x="2895600" y="-1106"/>
            <a:ext cx="304800" cy="646331"/>
          </a:xfrm>
          <a:prstGeom prst="rect">
            <a:avLst/>
          </a:prstGeom>
          <a:noFill/>
        </p:spPr>
        <p:txBody>
          <a:bodyPr wrap="square" rtlCol="0">
            <a:spAutoFit/>
          </a:bodyPr>
          <a:lstStyle/>
          <a:p>
            <a:pPr algn="ctr"/>
            <a:r>
              <a:rPr lang="fr-FR" sz="3600" b="1" dirty="0">
                <a:solidFill>
                  <a:srgbClr val="008000">
                    <a:alpha val="40000"/>
                  </a:srgbClr>
                </a:solidFill>
                <a:latin typeface="Impact"/>
                <a:cs typeface="Impact"/>
              </a:rPr>
              <a:t>S</a:t>
            </a:r>
          </a:p>
        </p:txBody>
      </p:sp>
      <p:pic>
        <p:nvPicPr>
          <p:cNvPr id="29" name="Image 17" descr="Logo_Dauphine_NEW_Coul.jpg"/>
          <p:cNvPicPr>
            <a:picLocks noChangeAspect="1"/>
          </p:cNvPicPr>
          <p:nvPr/>
        </p:nvPicPr>
        <p:blipFill>
          <a:blip r:embed="rId4" cstate="print"/>
          <a:srcRect/>
          <a:stretch>
            <a:fillRect/>
          </a:stretch>
        </p:blipFill>
        <p:spPr bwMode="auto">
          <a:xfrm>
            <a:off x="7956221" y="6336968"/>
            <a:ext cx="1111579" cy="444832"/>
          </a:xfrm>
          <a:prstGeom prst="rect">
            <a:avLst/>
          </a:prstGeom>
          <a:noFill/>
          <a:ln w="9525">
            <a:noFill/>
            <a:miter lim="800000"/>
            <a:headEnd/>
            <a:tailEnd/>
          </a:ln>
        </p:spPr>
      </p:pic>
      <p:sp>
        <p:nvSpPr>
          <p:cNvPr id="31" name="ZoneTexte 11"/>
          <p:cNvSpPr txBox="1">
            <a:spLocks noChangeArrowheads="1"/>
          </p:cNvSpPr>
          <p:nvPr/>
        </p:nvSpPr>
        <p:spPr bwMode="auto">
          <a:xfrm>
            <a:off x="754284" y="6581775"/>
            <a:ext cx="6049963" cy="276225"/>
          </a:xfrm>
          <a:prstGeom prst="rect">
            <a:avLst/>
          </a:prstGeom>
          <a:noFill/>
          <a:ln w="9525">
            <a:noFill/>
            <a:miter lim="800000"/>
            <a:headEnd/>
            <a:tailEnd/>
          </a:ln>
        </p:spPr>
        <p:txBody>
          <a:bodyPr>
            <a:spAutoFit/>
          </a:bodyPr>
          <a:lstStyle/>
          <a:p>
            <a:pPr algn="ctr"/>
            <a:r>
              <a:rPr lang="fr-FR" sz="1200" b="1" dirty="0">
                <a:solidFill>
                  <a:srgbClr val="1F497D">
                    <a:lumMod val="75000"/>
                  </a:srgbClr>
                </a:solidFill>
                <a:cs typeface="Helvetica"/>
              </a:rPr>
              <a:t>Master Distribution &amp; Relation client © Université Paris-Dauphine, </a:t>
            </a:r>
            <a:r>
              <a:rPr lang="fr-FR" sz="1200" b="1" dirty="0" smtClean="0">
                <a:solidFill>
                  <a:srgbClr val="1F497D">
                    <a:lumMod val="75000"/>
                  </a:srgbClr>
                </a:solidFill>
                <a:cs typeface="Helvetica"/>
              </a:rPr>
              <a:t>2012-2013</a:t>
            </a:r>
            <a:endParaRPr lang="fr-FR" sz="1200" b="1" dirty="0">
              <a:solidFill>
                <a:srgbClr val="1F497D">
                  <a:lumMod val="75000"/>
                </a:srgbClr>
              </a:solidFill>
              <a:cs typeface="Helvetica"/>
            </a:endParaRPr>
          </a:p>
        </p:txBody>
      </p:sp>
      <p:pic>
        <p:nvPicPr>
          <p:cNvPr id="34"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496023"/>
            <a:ext cx="1381009" cy="288639"/>
          </a:xfrm>
          <a:prstGeom prst="rect">
            <a:avLst/>
          </a:prstGeom>
          <a:noFill/>
        </p:spPr>
      </p:pic>
      <p:pic>
        <p:nvPicPr>
          <p:cNvPr id="2" name="Image 1" descr="Capture d’écran 2013-04-07 à 12.17.2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1336" y="1078312"/>
            <a:ext cx="4988843" cy="3197974"/>
          </a:xfrm>
          <a:prstGeom prst="rect">
            <a:avLst/>
          </a:prstGeom>
          <a:ln>
            <a:noFill/>
          </a:ln>
        </p:spPr>
      </p:pic>
      <p:sp>
        <p:nvSpPr>
          <p:cNvPr id="24" name="Rectangle à coins arrondis 23"/>
          <p:cNvSpPr/>
          <p:nvPr/>
        </p:nvSpPr>
        <p:spPr>
          <a:xfrm>
            <a:off x="4427886" y="4422539"/>
            <a:ext cx="4462294" cy="1218471"/>
          </a:xfrm>
          <a:prstGeom prst="round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fr-FR" dirty="0">
                <a:solidFill>
                  <a:srgbClr val="000000"/>
                </a:solidFill>
                <a:latin typeface="Helvetica"/>
                <a:cs typeface="Helvetica"/>
              </a:rPr>
              <a:t>v</a:t>
            </a:r>
            <a:r>
              <a:rPr lang="fr-FR" dirty="0" smtClean="0">
                <a:solidFill>
                  <a:srgbClr val="000000"/>
                </a:solidFill>
                <a:latin typeface="Helvetica"/>
                <a:cs typeface="Helvetica"/>
              </a:rPr>
              <a:t>ous </a:t>
            </a:r>
            <a:r>
              <a:rPr lang="fr-FR" dirty="0">
                <a:solidFill>
                  <a:srgbClr val="000000"/>
                </a:solidFill>
                <a:latin typeface="Helvetica"/>
                <a:cs typeface="Helvetica"/>
              </a:rPr>
              <a:t>n’avez pas </a:t>
            </a:r>
            <a:r>
              <a:rPr lang="fr-FR" b="1" dirty="0">
                <a:solidFill>
                  <a:srgbClr val="000000"/>
                </a:solidFill>
                <a:latin typeface="Helvetica"/>
                <a:cs typeface="Helvetica"/>
              </a:rPr>
              <a:t>le temps</a:t>
            </a:r>
            <a:r>
              <a:rPr lang="fr-FR" dirty="0">
                <a:solidFill>
                  <a:srgbClr val="000000"/>
                </a:solidFill>
                <a:latin typeface="Helvetica"/>
                <a:cs typeface="Helvetica"/>
              </a:rPr>
              <a:t>, </a:t>
            </a:r>
            <a:r>
              <a:rPr lang="fr-FR" b="1" dirty="0">
                <a:solidFill>
                  <a:srgbClr val="000000"/>
                </a:solidFill>
                <a:latin typeface="Helvetica"/>
                <a:cs typeface="Helvetica"/>
              </a:rPr>
              <a:t>le matériel </a:t>
            </a:r>
            <a:r>
              <a:rPr lang="fr-FR" dirty="0">
                <a:solidFill>
                  <a:srgbClr val="000000"/>
                </a:solidFill>
                <a:latin typeface="Helvetica"/>
                <a:cs typeface="Helvetica"/>
              </a:rPr>
              <a:t>ni </a:t>
            </a:r>
            <a:r>
              <a:rPr lang="fr-FR" b="1" dirty="0">
                <a:solidFill>
                  <a:srgbClr val="000000"/>
                </a:solidFill>
                <a:latin typeface="Helvetica"/>
                <a:cs typeface="Helvetica"/>
              </a:rPr>
              <a:t>les compétences </a:t>
            </a:r>
            <a:r>
              <a:rPr lang="fr-FR" dirty="0">
                <a:solidFill>
                  <a:srgbClr val="000000"/>
                </a:solidFill>
                <a:latin typeface="Helvetica"/>
                <a:cs typeface="Helvetica"/>
              </a:rPr>
              <a:t>pour bricoler ?</a:t>
            </a:r>
          </a:p>
        </p:txBody>
      </p:sp>
      <p:sp>
        <p:nvSpPr>
          <p:cNvPr id="26" name="Rectangle à coins arrondis 25"/>
          <p:cNvSpPr/>
          <p:nvPr/>
        </p:nvSpPr>
        <p:spPr>
          <a:xfrm>
            <a:off x="143680" y="1417416"/>
            <a:ext cx="2949988" cy="1218471"/>
          </a:xfrm>
          <a:prstGeom prst="round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fr-FR" dirty="0">
                <a:solidFill>
                  <a:srgbClr val="000000"/>
                </a:solidFill>
                <a:latin typeface="Helvetica"/>
                <a:cs typeface="Helvetica"/>
              </a:rPr>
              <a:t>V</a:t>
            </a:r>
            <a:r>
              <a:rPr lang="fr-FR" dirty="0" smtClean="0">
                <a:solidFill>
                  <a:srgbClr val="000000"/>
                </a:solidFill>
                <a:latin typeface="Helvetica"/>
                <a:cs typeface="Helvetica"/>
              </a:rPr>
              <a:t>ous </a:t>
            </a:r>
            <a:r>
              <a:rPr lang="fr-FR" b="1" dirty="0" smtClean="0">
                <a:solidFill>
                  <a:srgbClr val="000000"/>
                </a:solidFill>
                <a:latin typeface="Helvetica"/>
                <a:cs typeface="Helvetica"/>
              </a:rPr>
              <a:t>aimez</a:t>
            </a:r>
            <a:r>
              <a:rPr lang="fr-FR" dirty="0" smtClean="0">
                <a:solidFill>
                  <a:srgbClr val="000000"/>
                </a:solidFill>
                <a:latin typeface="Helvetica"/>
                <a:cs typeface="Helvetica"/>
              </a:rPr>
              <a:t> le bricolage</a:t>
            </a:r>
          </a:p>
        </p:txBody>
      </p:sp>
      <p:sp>
        <p:nvSpPr>
          <p:cNvPr id="27" name="Rectangle à coins arrondis 26"/>
          <p:cNvSpPr/>
          <p:nvPr/>
        </p:nvSpPr>
        <p:spPr>
          <a:xfrm>
            <a:off x="1935531" y="3593495"/>
            <a:ext cx="1615337" cy="743019"/>
          </a:xfrm>
          <a:prstGeom prst="round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fr-FR" b="1" dirty="0" smtClean="0">
                <a:solidFill>
                  <a:srgbClr val="000000"/>
                </a:solidFill>
                <a:latin typeface="Helvetica"/>
                <a:cs typeface="Helvetica"/>
              </a:rPr>
              <a:t>MAIS</a:t>
            </a:r>
            <a:endParaRPr lang="fr-FR" b="1" dirty="0">
              <a:solidFill>
                <a:srgbClr val="000000"/>
              </a:solidFill>
              <a:latin typeface="Helvetica"/>
              <a:cs typeface="Helvetica"/>
            </a:endParaRPr>
          </a:p>
        </p:txBody>
      </p:sp>
    </p:spTree>
    <p:extLst>
      <p:ext uri="{BB962C8B-B14F-4D97-AF65-F5344CB8AC3E}">
        <p14:creationId xmlns:p14="http://schemas.microsoft.com/office/powerpoint/2010/main" val="39791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5580112" cy="646331"/>
          </a:xfrm>
          <a:prstGeom prst="rect">
            <a:avLst/>
          </a:prstGeom>
          <a:noFill/>
        </p:spPr>
        <p:txBody>
          <a:bodyPr wrap="square" rtlCol="0">
            <a:spAutoFit/>
          </a:bodyPr>
          <a:lstStyle/>
          <a:p>
            <a:r>
              <a:rPr lang="fr-FR" sz="3600" b="1" spc="190" dirty="0">
                <a:solidFill>
                  <a:srgbClr val="000090"/>
                </a:solidFill>
                <a:effectLst>
                  <a:reflection stA="78000" endPos="69000" dist="12700" dir="5400000" sy="-100000" algn="bl" rotWithShape="0"/>
                </a:effectLst>
                <a:latin typeface="Impact"/>
                <a:cs typeface="Impact"/>
              </a:rPr>
              <a:t>ÉQUIPEMENT DE LA MAISON</a:t>
            </a: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66" name="Rectangle à coins arrondis 65"/>
          <p:cNvSpPr/>
          <p:nvPr/>
        </p:nvSpPr>
        <p:spPr>
          <a:xfrm>
            <a:off x="76200" y="2009636"/>
            <a:ext cx="1295400" cy="523220"/>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Contexte</a:t>
            </a:r>
          </a:p>
        </p:txBody>
      </p:sp>
      <p:sp>
        <p:nvSpPr>
          <p:cNvPr id="32" name="Rectangle 31"/>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3" name="Ellipse 32"/>
          <p:cNvSpPr/>
          <p:nvPr/>
        </p:nvSpPr>
        <p:spPr>
          <a:xfrm>
            <a:off x="76200" y="608494"/>
            <a:ext cx="304800" cy="304800"/>
          </a:xfrm>
          <a:prstGeom prst="ellipse">
            <a:avLst/>
          </a:prstGeom>
          <a:solidFill>
            <a:srgbClr val="3366FF"/>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6" name="ZoneTexte 35"/>
          <p:cNvSpPr txBox="1"/>
          <p:nvPr/>
        </p:nvSpPr>
        <p:spPr>
          <a:xfrm>
            <a:off x="0" y="-99392"/>
            <a:ext cx="304800" cy="707886"/>
          </a:xfrm>
          <a:prstGeom prst="rect">
            <a:avLst/>
          </a:prstGeom>
          <a:noFill/>
        </p:spPr>
        <p:txBody>
          <a:bodyPr wrap="square" rtlCol="0">
            <a:spAutoFit/>
          </a:bodyPr>
          <a:lstStyle/>
          <a:p>
            <a:pPr algn="ctr"/>
            <a:r>
              <a:rPr lang="fr-FR" sz="4000" b="1" dirty="0">
                <a:solidFill>
                  <a:srgbClr val="000090"/>
                </a:solidFill>
                <a:latin typeface="Impact"/>
                <a:cs typeface="Impact"/>
              </a:rPr>
              <a:t>S</a:t>
            </a:r>
          </a:p>
        </p:txBody>
      </p:sp>
      <p:sp>
        <p:nvSpPr>
          <p:cNvPr id="37" name="ZoneTexte 36"/>
          <p:cNvSpPr txBox="1"/>
          <p:nvPr/>
        </p:nvSpPr>
        <p:spPr>
          <a:xfrm>
            <a:off x="304800" y="151294"/>
            <a:ext cx="1828800" cy="369332"/>
          </a:xfrm>
          <a:prstGeom prst="rect">
            <a:avLst/>
          </a:prstGeom>
          <a:noFill/>
        </p:spPr>
        <p:txBody>
          <a:bodyPr wrap="square" rtlCol="0">
            <a:spAutoFit/>
          </a:bodyPr>
          <a:lstStyle/>
          <a:p>
            <a:r>
              <a:rPr lang="fr-FR" b="1" spc="170" dirty="0">
                <a:solidFill>
                  <a:srgbClr val="000090"/>
                </a:solidFill>
                <a:latin typeface="Helvetica"/>
                <a:cs typeface="Helvetica"/>
              </a:rPr>
              <a:t>ervices</a:t>
            </a:r>
          </a:p>
        </p:txBody>
      </p:sp>
      <p:sp>
        <p:nvSpPr>
          <p:cNvPr id="38" name="Ellipse 37"/>
          <p:cNvSpPr/>
          <p:nvPr/>
        </p:nvSpPr>
        <p:spPr>
          <a:xfrm>
            <a:off x="14478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9" name="Ellipse 38"/>
          <p:cNvSpPr/>
          <p:nvPr/>
        </p:nvSpPr>
        <p:spPr>
          <a:xfrm>
            <a:off x="19812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5" name="Ellipse 44"/>
          <p:cNvSpPr/>
          <p:nvPr/>
        </p:nvSpPr>
        <p:spPr>
          <a:xfrm>
            <a:off x="25146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6" name="Ellipse 45"/>
          <p:cNvSpPr/>
          <p:nvPr/>
        </p:nvSpPr>
        <p:spPr>
          <a:xfrm>
            <a:off x="29718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white"/>
                </a:solidFill>
              </a:rPr>
              <a:t> </a:t>
            </a:r>
          </a:p>
        </p:txBody>
      </p:sp>
      <p:sp>
        <p:nvSpPr>
          <p:cNvPr id="47" name="ZoneTexte 46"/>
          <p:cNvSpPr txBox="1"/>
          <p:nvPr/>
        </p:nvSpPr>
        <p:spPr>
          <a:xfrm>
            <a:off x="13716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8" name="ZoneTexte 47"/>
          <p:cNvSpPr txBox="1"/>
          <p:nvPr/>
        </p:nvSpPr>
        <p:spPr>
          <a:xfrm>
            <a:off x="1905000" y="-1106"/>
            <a:ext cx="304800" cy="646331"/>
          </a:xfrm>
          <a:prstGeom prst="rect">
            <a:avLst/>
          </a:prstGeom>
          <a:noFill/>
        </p:spPr>
        <p:txBody>
          <a:bodyPr wrap="square" rtlCol="0">
            <a:spAutoFit/>
          </a:bodyPr>
          <a:lstStyle/>
          <a:p>
            <a:pPr algn="ctr"/>
            <a:r>
              <a:rPr lang="fr-FR" sz="3600" b="1" dirty="0">
                <a:solidFill>
                  <a:srgbClr val="F79646">
                    <a:lumMod val="75000"/>
                    <a:alpha val="40000"/>
                  </a:srgbClr>
                </a:solidFill>
                <a:latin typeface="Impact"/>
                <a:cs typeface="Impact"/>
              </a:rPr>
              <a:t>O</a:t>
            </a:r>
          </a:p>
        </p:txBody>
      </p:sp>
      <p:sp>
        <p:nvSpPr>
          <p:cNvPr id="49" name="ZoneTexte 48"/>
          <p:cNvSpPr txBox="1"/>
          <p:nvPr/>
        </p:nvSpPr>
        <p:spPr>
          <a:xfrm>
            <a:off x="24384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50" name="ZoneTexte 49"/>
          <p:cNvSpPr txBox="1"/>
          <p:nvPr/>
        </p:nvSpPr>
        <p:spPr>
          <a:xfrm>
            <a:off x="2895600" y="-1106"/>
            <a:ext cx="304800" cy="646331"/>
          </a:xfrm>
          <a:prstGeom prst="rect">
            <a:avLst/>
          </a:prstGeom>
          <a:noFill/>
        </p:spPr>
        <p:txBody>
          <a:bodyPr wrap="square" rtlCol="0">
            <a:spAutoFit/>
          </a:bodyPr>
          <a:lstStyle/>
          <a:p>
            <a:pPr algn="ctr"/>
            <a:r>
              <a:rPr lang="fr-FR" sz="3600" b="1" dirty="0">
                <a:solidFill>
                  <a:srgbClr val="008000">
                    <a:alpha val="40000"/>
                  </a:srgbClr>
                </a:solidFill>
                <a:latin typeface="Impact"/>
                <a:cs typeface="Impact"/>
              </a:rPr>
              <a:t>S</a:t>
            </a:r>
          </a:p>
        </p:txBody>
      </p:sp>
      <p:sp>
        <p:nvSpPr>
          <p:cNvPr id="26" name="Espace réservé du contenu 2"/>
          <p:cNvSpPr>
            <a:spLocks noGrp="1"/>
          </p:cNvSpPr>
          <p:nvPr>
            <p:ph idx="1"/>
          </p:nvPr>
        </p:nvSpPr>
        <p:spPr>
          <a:xfrm>
            <a:off x="1371600" y="2009636"/>
            <a:ext cx="7315200" cy="2534236"/>
          </a:xfrm>
        </p:spPr>
        <p:txBody>
          <a:bodyPr>
            <a:normAutofit/>
          </a:bodyPr>
          <a:lstStyle/>
          <a:p>
            <a:pPr algn="just"/>
            <a:r>
              <a:rPr lang="fr-FR" sz="1800" b="1" dirty="0" smtClean="0">
                <a:latin typeface="Helvetica"/>
                <a:cs typeface="Helvetica"/>
              </a:rPr>
              <a:t>Marché du bricolage</a:t>
            </a:r>
          </a:p>
          <a:p>
            <a:pPr marL="0" indent="0" algn="just">
              <a:lnSpc>
                <a:spcPct val="120000"/>
              </a:lnSpc>
              <a:buNone/>
            </a:pPr>
            <a:endParaRPr lang="fr-FR" sz="1800" b="1" dirty="0" smtClean="0">
              <a:latin typeface="Helvetica"/>
              <a:cs typeface="Helvetica"/>
            </a:endParaRPr>
          </a:p>
          <a:p>
            <a:pPr lvl="1" algn="just">
              <a:lnSpc>
                <a:spcPct val="130000"/>
              </a:lnSpc>
              <a:buSzPct val="150000"/>
              <a:buFont typeface="Arial"/>
              <a:buChar char="•"/>
            </a:pPr>
            <a:r>
              <a:rPr lang="fr-FR" sz="1600" dirty="0" smtClean="0">
                <a:latin typeface="Helvetica"/>
                <a:cs typeface="Helvetica"/>
              </a:rPr>
              <a:t>Problème d’</a:t>
            </a:r>
            <a:r>
              <a:rPr lang="fr-FR" sz="1600" dirty="0">
                <a:latin typeface="Helvetica"/>
                <a:cs typeface="Helvetica"/>
              </a:rPr>
              <a:t>é</a:t>
            </a:r>
            <a:r>
              <a:rPr lang="fr-FR" sz="1600" dirty="0" smtClean="0">
                <a:latin typeface="Helvetica"/>
                <a:cs typeface="Helvetica"/>
              </a:rPr>
              <a:t>lectricité    </a:t>
            </a:r>
            <a:r>
              <a:rPr lang="fr-FR" sz="1600" dirty="0" smtClean="0">
                <a:latin typeface="Helvetica"/>
                <a:cs typeface="Helvetica"/>
                <a:sym typeface="Wingdings"/>
              </a:rPr>
              <a:t>  </a:t>
            </a:r>
            <a:r>
              <a:rPr lang="fr-FR" sz="1600" dirty="0" smtClean="0">
                <a:latin typeface="Helvetica"/>
                <a:cs typeface="Helvetica"/>
              </a:rPr>
              <a:t>Un électricien</a:t>
            </a:r>
          </a:p>
          <a:p>
            <a:pPr lvl="1" algn="just">
              <a:lnSpc>
                <a:spcPct val="130000"/>
              </a:lnSpc>
              <a:buSzPct val="150000"/>
              <a:buFont typeface="Arial"/>
              <a:buChar char="•"/>
            </a:pPr>
            <a:r>
              <a:rPr lang="fr-FR" sz="1600" dirty="0" smtClean="0">
                <a:latin typeface="Helvetica"/>
                <a:cs typeface="Helvetica"/>
              </a:rPr>
              <a:t>Problème de fuite          </a:t>
            </a:r>
            <a:r>
              <a:rPr lang="fr-FR" sz="1600" dirty="0" smtClean="0">
                <a:latin typeface="Helvetica"/>
                <a:cs typeface="Helvetica"/>
                <a:sym typeface="Wingdings"/>
              </a:rPr>
              <a:t>  </a:t>
            </a:r>
            <a:r>
              <a:rPr lang="fr-FR" sz="1600" dirty="0" smtClean="0">
                <a:latin typeface="Helvetica"/>
                <a:cs typeface="Helvetica"/>
              </a:rPr>
              <a:t>Un plombier</a:t>
            </a:r>
          </a:p>
          <a:p>
            <a:pPr lvl="1" algn="just">
              <a:lnSpc>
                <a:spcPct val="130000"/>
              </a:lnSpc>
              <a:buSzPct val="150000"/>
              <a:buFont typeface="Arial"/>
              <a:buChar char="•"/>
            </a:pPr>
            <a:r>
              <a:rPr lang="fr-FR" sz="1600" b="1" dirty="0" smtClean="0">
                <a:latin typeface="Helvetica"/>
                <a:cs typeface="Helvetica"/>
              </a:rPr>
              <a:t>Poser une tringle         </a:t>
            </a:r>
            <a:r>
              <a:rPr lang="fr-FR" sz="1600" dirty="0" smtClean="0">
                <a:latin typeface="Helvetica"/>
                <a:cs typeface="Helvetica"/>
                <a:sym typeface="Wingdings"/>
              </a:rPr>
              <a:t></a:t>
            </a:r>
            <a:r>
              <a:rPr lang="fr-FR" sz="1600" dirty="0" smtClean="0">
                <a:latin typeface="Helvetica"/>
                <a:cs typeface="Helvetica"/>
              </a:rPr>
              <a:t>  Un frère, un ami</a:t>
            </a:r>
          </a:p>
          <a:p>
            <a:pPr marL="457200" lvl="1" indent="0" algn="just">
              <a:buSzPct val="150000"/>
              <a:buNone/>
            </a:pPr>
            <a:endParaRPr lang="fr-FR" sz="1600" dirty="0">
              <a:latin typeface="Helvetica"/>
              <a:cs typeface="Helvetica"/>
              <a:sym typeface="Wingdings"/>
            </a:endParaRPr>
          </a:p>
          <a:p>
            <a:pPr marL="457200" lvl="1" indent="0" algn="just">
              <a:buSzPct val="150000"/>
              <a:buNone/>
            </a:pPr>
            <a:r>
              <a:rPr lang="fr-FR" sz="1600" b="1" dirty="0" smtClean="0">
                <a:latin typeface="Helvetica"/>
                <a:cs typeface="Helvetica"/>
                <a:sym typeface="Wingdings"/>
              </a:rPr>
              <a:t>                     Il n’existe pas de service pour ce type de travaux </a:t>
            </a:r>
            <a:endParaRPr lang="fr-FR" sz="1600" b="1" dirty="0" smtClean="0">
              <a:latin typeface="Helvetica"/>
              <a:cs typeface="Helvetica"/>
            </a:endParaRPr>
          </a:p>
          <a:p>
            <a:pPr marL="457200" lvl="1" indent="0" algn="just">
              <a:buSzPct val="150000"/>
              <a:buNone/>
            </a:pPr>
            <a:endParaRPr lang="fr-FR" sz="1600" dirty="0">
              <a:latin typeface="Helvetica"/>
              <a:cs typeface="Helvetica"/>
            </a:endParaRPr>
          </a:p>
          <a:p>
            <a:pPr marL="457200" lvl="1" indent="0" algn="just">
              <a:buSzPct val="150000"/>
              <a:buNone/>
            </a:pPr>
            <a:endParaRPr lang="fr-FR" sz="1600" dirty="0" smtClean="0">
              <a:latin typeface="Helvetica"/>
              <a:cs typeface="Helvetica"/>
            </a:endParaRPr>
          </a:p>
          <a:p>
            <a:pPr marL="457200" lvl="1" indent="0" algn="just">
              <a:buSzPct val="150000"/>
              <a:buNone/>
            </a:pPr>
            <a:endParaRPr lang="fr-FR" sz="1600" dirty="0" smtClean="0">
              <a:latin typeface="Helvetica"/>
              <a:cs typeface="Helvetica"/>
            </a:endParaRPr>
          </a:p>
          <a:p>
            <a:pPr marL="457200" lvl="1" indent="0" algn="just">
              <a:buSzPct val="150000"/>
              <a:buNone/>
            </a:pPr>
            <a:endParaRPr lang="fr-FR" sz="1600" dirty="0" smtClean="0">
              <a:latin typeface="Helvetica"/>
              <a:cs typeface="Helvetica"/>
            </a:endParaRPr>
          </a:p>
          <a:p>
            <a:pPr marL="457200" lvl="1" indent="0" algn="just">
              <a:buSzPct val="150000"/>
              <a:buNone/>
            </a:pPr>
            <a:endParaRPr lang="fr-FR" sz="1600" dirty="0">
              <a:latin typeface="Helvetica"/>
              <a:cs typeface="Helvetica"/>
            </a:endParaRPr>
          </a:p>
          <a:p>
            <a:pPr marL="457200" lvl="1" indent="0" algn="just">
              <a:buSzPct val="150000"/>
              <a:buNone/>
            </a:pPr>
            <a:endParaRPr lang="fr-FR" sz="1600" dirty="0" smtClean="0">
              <a:latin typeface="Helvetica"/>
              <a:cs typeface="Helvetica"/>
            </a:endParaRPr>
          </a:p>
          <a:p>
            <a:pPr marL="457200" lvl="1" indent="0" algn="just">
              <a:buSzPct val="150000"/>
              <a:buNone/>
            </a:pPr>
            <a:endParaRPr lang="fr-FR" sz="1600" dirty="0">
              <a:latin typeface="Helvetica"/>
              <a:cs typeface="Helvetica"/>
            </a:endParaRPr>
          </a:p>
          <a:p>
            <a:pPr marL="457200" lvl="1" indent="0" algn="just">
              <a:buSzPct val="150000"/>
              <a:buNone/>
            </a:pPr>
            <a:endParaRPr lang="fr-FR" sz="1600" dirty="0" smtClean="0">
              <a:latin typeface="Helvetica"/>
              <a:cs typeface="Helvetica"/>
            </a:endParaRPr>
          </a:p>
          <a:p>
            <a:pPr marL="457200" lvl="1" indent="0" algn="just">
              <a:buSzPct val="150000"/>
              <a:buNone/>
            </a:pPr>
            <a:endParaRPr lang="fr-FR" sz="1600" dirty="0">
              <a:latin typeface="Helvetica"/>
              <a:cs typeface="Helvetica"/>
            </a:endParaRPr>
          </a:p>
          <a:p>
            <a:pPr marL="0" indent="0" algn="just">
              <a:buNone/>
            </a:pPr>
            <a:endParaRPr lang="fr-FR" b="1" dirty="0" smtClean="0">
              <a:latin typeface="Helvetica"/>
              <a:cs typeface="Helvetica"/>
            </a:endParaRPr>
          </a:p>
          <a:p>
            <a:pPr marL="0" indent="0">
              <a:buNone/>
            </a:pPr>
            <a:endParaRPr lang="fr-FR" dirty="0">
              <a:latin typeface="Helvetica"/>
              <a:cs typeface="Helvetica"/>
            </a:endParaRPr>
          </a:p>
          <a:p>
            <a:pPr marL="0" indent="0">
              <a:buNone/>
            </a:pPr>
            <a:endParaRPr lang="fr-FR" dirty="0">
              <a:latin typeface="Helvetica"/>
              <a:cs typeface="Helvetica"/>
            </a:endParaRPr>
          </a:p>
        </p:txBody>
      </p:sp>
      <p:pic>
        <p:nvPicPr>
          <p:cNvPr id="42" name="Image 17" descr="Logo_Dauphine_NEW_Coul.jpg"/>
          <p:cNvPicPr>
            <a:picLocks noChangeAspect="1"/>
          </p:cNvPicPr>
          <p:nvPr/>
        </p:nvPicPr>
        <p:blipFill>
          <a:blip r:embed="rId4" cstate="print"/>
          <a:srcRect/>
          <a:stretch>
            <a:fillRect/>
          </a:stretch>
        </p:blipFill>
        <p:spPr bwMode="auto">
          <a:xfrm>
            <a:off x="7956221" y="6336968"/>
            <a:ext cx="1111579" cy="444832"/>
          </a:xfrm>
          <a:prstGeom prst="rect">
            <a:avLst/>
          </a:prstGeom>
          <a:noFill/>
          <a:ln w="9525">
            <a:noFill/>
            <a:miter lim="800000"/>
            <a:headEnd/>
            <a:tailEnd/>
          </a:ln>
        </p:spPr>
      </p:pic>
      <p:sp>
        <p:nvSpPr>
          <p:cNvPr id="43" name="ZoneTexte 11"/>
          <p:cNvSpPr txBox="1">
            <a:spLocks noChangeArrowheads="1"/>
          </p:cNvSpPr>
          <p:nvPr/>
        </p:nvSpPr>
        <p:spPr bwMode="auto">
          <a:xfrm>
            <a:off x="754284" y="6581775"/>
            <a:ext cx="6049963" cy="276225"/>
          </a:xfrm>
          <a:prstGeom prst="rect">
            <a:avLst/>
          </a:prstGeom>
          <a:noFill/>
          <a:ln w="9525">
            <a:noFill/>
            <a:miter lim="800000"/>
            <a:headEnd/>
            <a:tailEnd/>
          </a:ln>
        </p:spPr>
        <p:txBody>
          <a:bodyPr>
            <a:spAutoFit/>
          </a:bodyPr>
          <a:lstStyle/>
          <a:p>
            <a:pPr algn="ctr"/>
            <a:r>
              <a:rPr lang="fr-FR" sz="1200" b="1" dirty="0">
                <a:solidFill>
                  <a:srgbClr val="1F497D">
                    <a:lumMod val="75000"/>
                  </a:srgbClr>
                </a:solidFill>
                <a:cs typeface="Helvetica"/>
              </a:rPr>
              <a:t>Master Distribution &amp; Relation client © Université Paris-Dauphine, </a:t>
            </a:r>
            <a:r>
              <a:rPr lang="fr-FR" sz="1200" b="1" dirty="0" smtClean="0">
                <a:solidFill>
                  <a:srgbClr val="1F497D">
                    <a:lumMod val="75000"/>
                  </a:srgbClr>
                </a:solidFill>
                <a:cs typeface="Helvetica"/>
              </a:rPr>
              <a:t>2012-2013</a:t>
            </a:r>
            <a:endParaRPr lang="fr-FR" sz="1200" b="1" dirty="0">
              <a:solidFill>
                <a:srgbClr val="1F497D">
                  <a:lumMod val="75000"/>
                </a:srgbClr>
              </a:solidFill>
              <a:cs typeface="Helvetica"/>
            </a:endParaRPr>
          </a:p>
        </p:txBody>
      </p:sp>
      <p:pic>
        <p:nvPicPr>
          <p:cNvPr id="44"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496023"/>
            <a:ext cx="1381009" cy="288639"/>
          </a:xfrm>
          <a:prstGeom prst="rect">
            <a:avLst/>
          </a:prstGeom>
          <a:noFill/>
        </p:spPr>
      </p:pic>
      <p:sp>
        <p:nvSpPr>
          <p:cNvPr id="7" name="Rectangle 6"/>
          <p:cNvSpPr/>
          <p:nvPr/>
        </p:nvSpPr>
        <p:spPr>
          <a:xfrm>
            <a:off x="1029137" y="5008321"/>
            <a:ext cx="8428893" cy="338554"/>
          </a:xfrm>
          <a:prstGeom prst="rect">
            <a:avLst/>
          </a:prstGeom>
        </p:spPr>
        <p:txBody>
          <a:bodyPr wrap="square">
            <a:spAutoFit/>
          </a:bodyPr>
          <a:lstStyle/>
          <a:p>
            <a:pPr lvl="1" algn="just">
              <a:spcBef>
                <a:spcPct val="20000"/>
              </a:spcBef>
              <a:buClr>
                <a:srgbClr val="1F497D">
                  <a:lumMod val="60000"/>
                  <a:lumOff val="40000"/>
                </a:srgbClr>
              </a:buClr>
              <a:buSzPct val="150000"/>
            </a:pPr>
            <a:r>
              <a:rPr lang="fr-FR" sz="1600" b="1" dirty="0">
                <a:solidFill>
                  <a:prstClr val="black"/>
                </a:solidFill>
                <a:latin typeface="Helvetica"/>
                <a:cs typeface="Helvetica"/>
              </a:rPr>
              <a:t>Aimer le bricolage </a:t>
            </a:r>
            <a:r>
              <a:rPr lang="fr-FR" sz="1600" dirty="0">
                <a:solidFill>
                  <a:prstClr val="black"/>
                </a:solidFill>
                <a:latin typeface="Helvetica"/>
                <a:cs typeface="Helvetica"/>
              </a:rPr>
              <a:t>est une chose, </a:t>
            </a:r>
            <a:r>
              <a:rPr lang="fr-FR" sz="1600" b="1" dirty="0" smtClean="0">
                <a:solidFill>
                  <a:prstClr val="black"/>
                </a:solidFill>
                <a:latin typeface="Helvetica"/>
                <a:cs typeface="Helvetica"/>
              </a:rPr>
              <a:t>savoir </a:t>
            </a:r>
            <a:r>
              <a:rPr lang="fr-FR" sz="1600" b="1" dirty="0">
                <a:solidFill>
                  <a:prstClr val="black"/>
                </a:solidFill>
                <a:latin typeface="Helvetica"/>
                <a:cs typeface="Helvetica"/>
              </a:rPr>
              <a:t>le réaliser </a:t>
            </a:r>
            <a:r>
              <a:rPr lang="fr-FR" sz="1600" dirty="0">
                <a:solidFill>
                  <a:prstClr val="black"/>
                </a:solidFill>
                <a:latin typeface="Helvetica"/>
                <a:cs typeface="Helvetica"/>
              </a:rPr>
              <a:t>en est une </a:t>
            </a:r>
            <a:r>
              <a:rPr lang="fr-FR" sz="1600" dirty="0" smtClean="0">
                <a:solidFill>
                  <a:prstClr val="black"/>
                </a:solidFill>
                <a:latin typeface="Helvetica"/>
                <a:cs typeface="Helvetica"/>
              </a:rPr>
              <a:t>autre !</a:t>
            </a:r>
            <a:endParaRPr lang="fr-FR" sz="1600" dirty="0">
              <a:solidFill>
                <a:prstClr val="black"/>
              </a:solidFill>
              <a:latin typeface="Helvetica"/>
              <a:cs typeface="Helvetica"/>
            </a:endParaRPr>
          </a:p>
        </p:txBody>
      </p:sp>
      <p:sp>
        <p:nvSpPr>
          <p:cNvPr id="10" name="Flèche à angle droit 9"/>
          <p:cNvSpPr/>
          <p:nvPr/>
        </p:nvSpPr>
        <p:spPr>
          <a:xfrm rot="5400000">
            <a:off x="2434574" y="3962482"/>
            <a:ext cx="374358" cy="492989"/>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7" name="Rectangle à coins arrondis 26"/>
          <p:cNvSpPr/>
          <p:nvPr/>
        </p:nvSpPr>
        <p:spPr>
          <a:xfrm>
            <a:off x="1477382" y="4974897"/>
            <a:ext cx="6693320" cy="419468"/>
          </a:xfrm>
          <a:prstGeom prst="round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dirty="0" smtClean="0">
              <a:solidFill>
                <a:srgbClr val="002060"/>
              </a:solidFill>
              <a:latin typeface="Helvetica"/>
              <a:cs typeface="Helvetica"/>
            </a:endParaRPr>
          </a:p>
        </p:txBody>
      </p:sp>
      <p:pic>
        <p:nvPicPr>
          <p:cNvPr id="2" name="Image 1" descr="Capture d’écran 2013-04-14 à 11.08.2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8635" y="1765500"/>
            <a:ext cx="1469147" cy="1813080"/>
          </a:xfrm>
          <a:prstGeom prst="rect">
            <a:avLst/>
          </a:prstGeom>
        </p:spPr>
      </p:pic>
    </p:spTree>
    <p:extLst>
      <p:ext uri="{BB962C8B-B14F-4D97-AF65-F5344CB8AC3E}">
        <p14:creationId xmlns:p14="http://schemas.microsoft.com/office/powerpoint/2010/main" val="3244433659"/>
      </p:ext>
    </p:extLst>
  </p:cSld>
  <p:clrMapOvr>
    <a:masterClrMapping/>
  </p:clrMapOvr>
  <p:timing>
    <p:tnLst>
      <p:par>
        <p:cTn id="1" dur="indefinite" restart="never" nodeType="tmRoot"/>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apture d’écran 2013-04-13 à 15.14.44.png"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21970">
            <a:off x="4023918" y="5006471"/>
            <a:ext cx="468979" cy="390816"/>
          </a:xfrm>
          <a:prstGeom prst="rect">
            <a:avLst/>
          </a:prstGeom>
        </p:spPr>
      </p:pic>
      <p:pic>
        <p:nvPicPr>
          <p:cNvPr descr="Capture d’écran 2013-03-24 à 16.36.00.png"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4991" y="3825520"/>
            <a:ext cx="2656536" cy="1683079"/>
          </a:xfrm>
          <a:prstGeom prst="rect">
            <a:avLst/>
          </a:prstGeom>
        </p:spPr>
      </p:pic>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5580112" cy="646331"/>
          </a:xfrm>
          <a:prstGeom prst="rect">
            <a:avLst/>
          </a:prstGeom>
          <a:noFill/>
        </p:spPr>
        <p:txBody>
          <a:bodyPr rtlCol="0" wrap="square">
            <a:spAutoFit/>
          </a:bodyPr>
          <a:lstStyle/>
          <a:p>
            <a:r>
              <a:rPr b="1" dirty="0" lang="fr-FR" spc="190" sz="3600">
                <a:solidFill>
                  <a:srgbClr val="000090"/>
                </a:solidFill>
                <a:effectLst>
                  <a:reflection algn="bl" dir="5400000" dist="12700" endPos="69000" rotWithShape="0" stA="78000" sy="-100000"/>
                </a:effectLst>
                <a:latin typeface="Impact"/>
                <a:cs typeface="Impact"/>
              </a:rPr>
              <a:t>ÉQUIPEMENT DE LA MAISON</a:t>
            </a:r>
          </a:p>
        </p:txBody>
      </p:sp>
      <p:pic>
        <p:nvPicPr>
          <p:cNvPr descr="D:\Cours\2011-2012 - M2 DRC\TIG - Infographie\Chartes généraux et logos\Logos SCOPS Master\logo scops.gif" id="25" name="Picture 3"/>
          <p:cNvPicPr>
            <a:picLocks noChangeArrowheads="1" noChangeAspect="1"/>
          </p:cNvPicPr>
          <p:nvPr/>
        </p:nvPicPr>
        <p:blipFill>
          <a:blip cstate="print" r:embed="rId5"/>
          <a:srcRect/>
          <a:stretch>
            <a:fillRect/>
          </a:stretch>
        </p:blipFill>
        <p:spPr bwMode="auto">
          <a:xfrm>
            <a:off x="7202487" y="-2590800"/>
            <a:ext cx="1941513" cy="571500"/>
          </a:xfrm>
          <a:prstGeom prst="rect">
            <a:avLst/>
          </a:prstGeom>
          <a:noFill/>
          <a:ln w="9525">
            <a:noFill/>
            <a:miter lim="800000"/>
            <a:headEnd/>
            <a:tailEnd/>
          </a:ln>
        </p:spPr>
      </p:pic>
      <p:sp>
        <p:nvSpPr>
          <p:cNvPr id="66" name="Rectangle à coins arrondis 65"/>
          <p:cNvSpPr/>
          <p:nvPr/>
        </p:nvSpPr>
        <p:spPr>
          <a:xfrm>
            <a:off x="76200" y="2009636"/>
            <a:ext cx="1295400" cy="523220"/>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z="1400">
                <a:solidFill>
                  <a:prstClr val="white"/>
                </a:solidFill>
                <a:latin typeface="Helvetica"/>
                <a:cs typeface="Helvetica"/>
              </a:rPr>
              <a:t>Principe</a:t>
            </a:r>
          </a:p>
        </p:txBody>
      </p:sp>
      <p:sp>
        <p:nvSpPr>
          <p:cNvPr id="30" name="Espace réservé du contenu 2"/>
          <p:cNvSpPr>
            <a:spLocks noGrp="1"/>
          </p:cNvSpPr>
          <p:nvPr>
            <p:ph idx="1"/>
          </p:nvPr>
        </p:nvSpPr>
        <p:spPr>
          <a:xfrm>
            <a:off x="1676400" y="2009636"/>
            <a:ext cx="7010400" cy="3723620"/>
          </a:xfrm>
        </p:spPr>
        <p:txBody>
          <a:bodyPr>
            <a:normAutofit fontScale="85000" lnSpcReduction="20000"/>
          </a:bodyPr>
          <a:lstStyle/>
          <a:p>
            <a:pPr algn="just" indent="0" lvl="3" marL="1371600">
              <a:buNone/>
            </a:pPr>
            <a:endParaRPr dirty="0" lang="fr-FR" smtClean="0" sz="5600"/>
          </a:p>
          <a:p>
            <a:pPr algn="just" indent="0" lvl="3" marL="1371600">
              <a:buNone/>
            </a:pPr>
            <a:endParaRPr dirty="0" lang="fr-FR" smtClean="0" sz="5600"/>
          </a:p>
          <a:p>
            <a:pPr algn="just" indent="0" lvl="3" marL="1371600">
              <a:buNone/>
            </a:pPr>
            <a:endParaRPr dirty="0" lang="fr-FR" smtClean="0" sz="5600"/>
          </a:p>
          <a:p>
            <a:pPr algn="just" lvl="3">
              <a:buClr>
                <a:schemeClr val="tx2">
                  <a:lumMod val="60000"/>
                  <a:lumOff val="40000"/>
                </a:schemeClr>
              </a:buClr>
              <a:buSzPct val="100000"/>
              <a:buFont charset="2" typeface="Wingdings"/>
              <a:buChar char="§"/>
            </a:pPr>
            <a:endParaRPr dirty="0" lang="fr-FR" sz="2200"/>
          </a:p>
          <a:p>
            <a:pPr algn="just" lvl="3">
              <a:buClr>
                <a:schemeClr val="tx2">
                  <a:lumMod val="60000"/>
                  <a:lumOff val="40000"/>
                </a:schemeClr>
              </a:buClr>
              <a:buSzPct val="100000"/>
              <a:buFont charset="2" typeface="Wingdings"/>
              <a:buChar char="§"/>
            </a:pPr>
            <a:endParaRPr dirty="0" lang="fr-FR" sz="1800"/>
          </a:p>
          <a:p>
            <a:pPr algn="just" lvl="3">
              <a:buClr>
                <a:schemeClr val="tx2">
                  <a:lumMod val="60000"/>
                  <a:lumOff val="40000"/>
                </a:schemeClr>
              </a:buClr>
              <a:buSzPct val="100000"/>
              <a:buFont charset="2" typeface="Wingdings"/>
              <a:buChar char="§"/>
            </a:pPr>
            <a:endParaRPr dirty="0" lang="fr-FR" smtClean="0" sz="1800"/>
          </a:p>
          <a:p>
            <a:pPr algn="just" lvl="3"/>
            <a:endParaRPr dirty="0" lang="fr-FR" smtClean="0" sz="1400"/>
          </a:p>
          <a:p>
            <a:pPr indent="0" marL="0">
              <a:buNone/>
            </a:pPr>
            <a:endParaRPr dirty="0" lang="fr-FR"/>
          </a:p>
          <a:p>
            <a:pPr indent="0" marL="0">
              <a:buNone/>
            </a:pPr>
            <a:endParaRPr dirty="0" lang="fr-FR" smtClean="0"/>
          </a:p>
          <a:p>
            <a:pPr indent="0" marL="0">
              <a:buNone/>
            </a:pPr>
            <a:r>
              <a:rPr dirty="0" lang="fr-FR"/>
              <a:t> </a:t>
            </a:r>
            <a:r>
              <a:rPr dirty="0" lang="fr-FR" smtClean="0"/>
              <a:t>                 </a:t>
            </a:r>
            <a:r>
              <a:rPr dirty="0" lang="fr-FR" smtClean="0" sz="1200"/>
              <a:t>     </a:t>
            </a:r>
            <a:endParaRPr dirty="0" lang="fr-FR" sz="1200"/>
          </a:p>
        </p:txBody>
      </p:sp>
      <p:sp>
        <p:nvSpPr>
          <p:cNvPr id="32" name="Rectangle 31"/>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3" name="Ellipse 32"/>
          <p:cNvSpPr/>
          <p:nvPr/>
        </p:nvSpPr>
        <p:spPr>
          <a:xfrm>
            <a:off x="76200" y="608494"/>
            <a:ext cx="304800" cy="304800"/>
          </a:xfrm>
          <a:prstGeom prst="ellipse">
            <a:avLst/>
          </a:prstGeom>
          <a:solidFill>
            <a:srgbClr val="3366FF"/>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0" y="-99392"/>
            <a:ext cx="304800" cy="707886"/>
          </a:xfrm>
          <a:prstGeom prst="rect">
            <a:avLst/>
          </a:prstGeom>
          <a:noFill/>
        </p:spPr>
        <p:txBody>
          <a:bodyPr rtlCol="0" wrap="square">
            <a:spAutoFit/>
          </a:bodyPr>
          <a:lstStyle/>
          <a:p>
            <a:pPr algn="ctr"/>
            <a:r>
              <a:rPr b="1" dirty="0" lang="fr-FR" sz="4000">
                <a:solidFill>
                  <a:srgbClr val="000090"/>
                </a:solidFill>
                <a:latin typeface="Impact"/>
                <a:cs typeface="Impact"/>
              </a:rPr>
              <a:t>S</a:t>
            </a:r>
          </a:p>
        </p:txBody>
      </p:sp>
      <p:sp>
        <p:nvSpPr>
          <p:cNvPr id="37" name="ZoneTexte 36"/>
          <p:cNvSpPr txBox="1"/>
          <p:nvPr/>
        </p:nvSpPr>
        <p:spPr>
          <a:xfrm>
            <a:off x="304800" y="151294"/>
            <a:ext cx="1828800" cy="369332"/>
          </a:xfrm>
          <a:prstGeom prst="rect">
            <a:avLst/>
          </a:prstGeom>
          <a:noFill/>
        </p:spPr>
        <p:txBody>
          <a:bodyPr rtlCol="0" wrap="square">
            <a:spAutoFit/>
          </a:bodyPr>
          <a:lstStyle/>
          <a:p>
            <a:r>
              <a:rPr b="1" dirty="0" lang="fr-FR" spc="170">
                <a:solidFill>
                  <a:srgbClr val="000090"/>
                </a:solidFill>
                <a:latin typeface="Helvetica"/>
                <a:cs typeface="Helvetica"/>
              </a:rPr>
              <a:t>ervices</a:t>
            </a:r>
          </a:p>
        </p:txBody>
      </p:sp>
      <p:sp>
        <p:nvSpPr>
          <p:cNvPr id="38" name="Ellipse 37"/>
          <p:cNvSpPr/>
          <p:nvPr/>
        </p:nvSpPr>
        <p:spPr>
          <a:xfrm>
            <a:off x="14478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9" name="Ellipse 38"/>
          <p:cNvSpPr/>
          <p:nvPr/>
        </p:nvSpPr>
        <p:spPr>
          <a:xfrm>
            <a:off x="1981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Ellipse 44"/>
          <p:cNvSpPr/>
          <p:nvPr/>
        </p:nvSpPr>
        <p:spPr>
          <a:xfrm>
            <a:off x="25146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6" name="Ellipse 45"/>
          <p:cNvSpPr/>
          <p:nvPr/>
        </p:nvSpPr>
        <p:spPr>
          <a:xfrm>
            <a:off x="2971800" y="608494"/>
            <a:ext cx="304800" cy="304800"/>
          </a:xfrm>
          <a:prstGeom prst="ellipse">
            <a:avLst/>
          </a:prstGeom>
          <a:solidFill>
            <a:srgbClr val="008000">
              <a:alpha val="40000"/>
            </a:srgbClr>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a:solidFill>
                  <a:prstClr val="white"/>
                </a:solidFill>
              </a:rPr>
              <a:t> </a:t>
            </a:r>
          </a:p>
        </p:txBody>
      </p:sp>
      <p:sp>
        <p:nvSpPr>
          <p:cNvPr id="47" name="ZoneTexte 46"/>
          <p:cNvSpPr txBox="1"/>
          <p:nvPr/>
        </p:nvSpPr>
        <p:spPr>
          <a:xfrm>
            <a:off x="13716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8" name="ZoneTexte 47"/>
          <p:cNvSpPr txBox="1"/>
          <p:nvPr/>
        </p:nvSpPr>
        <p:spPr>
          <a:xfrm>
            <a:off x="1905000" y="-1106"/>
            <a:ext cx="304800" cy="646331"/>
          </a:xfrm>
          <a:prstGeom prst="rect">
            <a:avLst/>
          </a:prstGeom>
          <a:noFill/>
        </p:spPr>
        <p:txBody>
          <a:bodyPr rtlCol="0" wrap="square">
            <a:spAutoFit/>
          </a:bodyPr>
          <a:lstStyle/>
          <a:p>
            <a:pPr algn="ctr"/>
            <a:r>
              <a:rPr b="1" dirty="0" lang="fr-FR" sz="3600">
                <a:solidFill>
                  <a:srgbClr val="F79646">
                    <a:lumMod val="75000"/>
                    <a:alpha val="40000"/>
                  </a:srgbClr>
                </a:solidFill>
                <a:latin typeface="Impact"/>
                <a:cs typeface="Impact"/>
              </a:rPr>
              <a:t>O</a:t>
            </a:r>
          </a:p>
        </p:txBody>
      </p:sp>
      <p:sp>
        <p:nvSpPr>
          <p:cNvPr id="49" name="ZoneTexte 48"/>
          <p:cNvSpPr txBox="1"/>
          <p:nvPr/>
        </p:nvSpPr>
        <p:spPr>
          <a:xfrm>
            <a:off x="2438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50" name="ZoneTexte 49"/>
          <p:cNvSpPr txBox="1"/>
          <p:nvPr/>
        </p:nvSpPr>
        <p:spPr>
          <a:xfrm>
            <a:off x="2895600" y="-1106"/>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pic>
        <p:nvPicPr>
          <p:cNvPr descr="Capture d’écran 2013-03-24 à 15.35.38.png" id="5" name="Image 4"/>
          <p:cNvPicPr>
            <a:picLocks noChangeAspect="1"/>
          </p:cNvPicPr>
          <p:nvPr/>
        </p:nvPicPr>
        <p:blipFill rotWithShape="1">
          <a:blip r:embed="rId6">
            <a:extLst>
              <a:ext uri="{28A0092B-C50C-407E-A947-70E740481C1C}">
                <a14:useLocalDpi xmlns:a14="http://schemas.microsoft.com/office/drawing/2010/main" val="0"/>
              </a:ext>
            </a:extLst>
          </a:blip>
          <a:srcRect b="6421" l="67313" t="21439"/>
          <a:stretch/>
        </p:blipFill>
        <p:spPr>
          <a:xfrm>
            <a:off x="3853425" y="2677394"/>
            <a:ext cx="2003451" cy="1240527"/>
          </a:xfrm>
          <a:prstGeom prst="rect">
            <a:avLst/>
          </a:prstGeom>
        </p:spPr>
      </p:pic>
      <p:sp>
        <p:nvSpPr>
          <p:cNvPr id="9" name="Triangle isocèle 8"/>
          <p:cNvSpPr/>
          <p:nvPr/>
        </p:nvSpPr>
        <p:spPr>
          <a:xfrm rot="19423450">
            <a:off x="5287570" y="3661286"/>
            <a:ext cx="927418" cy="677188"/>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pic>
        <p:nvPicPr>
          <p:cNvPr descr="Capture d’écran 2013-03-24 à 15.35.38.png" id="35" name="Image 34"/>
          <p:cNvPicPr>
            <a:picLocks noChangeAspect="1"/>
          </p:cNvPicPr>
          <p:nvPr/>
        </p:nvPicPr>
        <p:blipFill rotWithShape="1">
          <a:blip r:embed="rId6">
            <a:extLst>
              <a:ext uri="{28A0092B-C50C-407E-A947-70E740481C1C}">
                <a14:useLocalDpi xmlns:a14="http://schemas.microsoft.com/office/drawing/2010/main" val="0"/>
              </a:ext>
            </a:extLst>
          </a:blip>
          <a:srcRect r="57692"/>
          <a:stretch/>
        </p:blipFill>
        <p:spPr>
          <a:xfrm>
            <a:off x="1660117" y="2532856"/>
            <a:ext cx="2018770" cy="1341969"/>
          </a:xfrm>
          <a:prstGeom prst="rect">
            <a:avLst/>
          </a:prstGeom>
        </p:spPr>
      </p:pic>
      <p:pic>
        <p:nvPicPr>
          <p:cNvPr id="43" name="Image 42"/>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6456795" y="2411491"/>
            <a:ext cx="1640334" cy="1506430"/>
          </a:xfrm>
          <a:prstGeom prst="rect">
            <a:avLst/>
          </a:prstGeom>
        </p:spPr>
      </p:pic>
      <p:sp>
        <p:nvSpPr>
          <p:cNvPr id="12" name="ZoneTexte 11"/>
          <p:cNvSpPr txBox="1"/>
          <p:nvPr/>
        </p:nvSpPr>
        <p:spPr>
          <a:xfrm>
            <a:off x="2203566" y="1994778"/>
            <a:ext cx="5752655" cy="369332"/>
          </a:xfrm>
          <a:prstGeom prst="rect">
            <a:avLst/>
          </a:prstGeom>
          <a:noFill/>
        </p:spPr>
        <p:txBody>
          <a:bodyPr rtlCol="0" wrap="square">
            <a:spAutoFit/>
          </a:bodyPr>
          <a:lstStyle/>
          <a:p>
            <a:r>
              <a:rPr b="1" dirty="0" lang="fr-FR" smtClean="0">
                <a:solidFill>
                  <a:srgbClr val="7CC63F"/>
                </a:solidFill>
                <a:latin typeface="Helvetica"/>
                <a:cs typeface="Helvetica"/>
              </a:rPr>
              <a:t>LES JULES </a:t>
            </a:r>
            <a:r>
              <a:rPr b="1" dirty="0" lang="fr-FR" smtClean="0">
                <a:solidFill>
                  <a:prstClr val="black"/>
                </a:solidFill>
                <a:latin typeface="Helvetica"/>
                <a:cs typeface="Helvetica"/>
              </a:rPr>
              <a:t>: Des hommes à (presque) tout faire </a:t>
            </a:r>
            <a:endParaRPr b="1" dirty="0" lang="fr-FR">
              <a:solidFill>
                <a:prstClr val="black"/>
              </a:solidFill>
              <a:latin typeface="Helvetica"/>
              <a:cs typeface="Helvetica"/>
            </a:endParaRPr>
          </a:p>
        </p:txBody>
      </p:sp>
      <p:pic>
        <p:nvPicPr>
          <p:cNvPr descr="Logo_Dauphine_NEW_Coul.jpg" id="34" name="Image 17"/>
          <p:cNvPicPr>
            <a:picLocks noChangeAspect="1"/>
          </p:cNvPicPr>
          <p:nvPr/>
        </p:nvPicPr>
        <p:blipFill>
          <a:blip cstate="print" r:embed="rId8"/>
          <a:srcRect/>
          <a:stretch>
            <a:fillRect/>
          </a:stretch>
        </p:blipFill>
        <p:spPr bwMode="auto">
          <a:xfrm>
            <a:off x="7956221" y="6336968"/>
            <a:ext cx="1111579" cy="444832"/>
          </a:xfrm>
          <a:prstGeom prst="rect">
            <a:avLst/>
          </a:prstGeom>
          <a:noFill/>
          <a:ln w="9525">
            <a:noFill/>
            <a:miter lim="800000"/>
            <a:headEnd/>
            <a:tailEnd/>
          </a:ln>
        </p:spPr>
      </p:pic>
      <p:sp>
        <p:nvSpPr>
          <p:cNvPr id="41" name="ZoneTexte 11"/>
          <p:cNvSpPr txBox="1">
            <a:spLocks noChangeArrowheads="1"/>
          </p:cNvSpPr>
          <p:nvPr/>
        </p:nvSpPr>
        <p:spPr bwMode="auto">
          <a:xfrm>
            <a:off x="754284" y="6581775"/>
            <a:ext cx="6049963" cy="276225"/>
          </a:xfrm>
          <a:prstGeom prst="rect">
            <a:avLst/>
          </a:prstGeom>
          <a:noFill/>
          <a:ln w="9525">
            <a:noFill/>
            <a:miter lim="800000"/>
            <a:headEnd/>
            <a:tailEnd/>
          </a:ln>
        </p:spPr>
        <p:txBody>
          <a:bodyPr>
            <a:spAutoFit/>
          </a:bodyPr>
          <a:lstStyle/>
          <a:p>
            <a:pPr algn="ctr"/>
            <a:r>
              <a:rPr b="1" dirty="0" lang="fr-FR" sz="1200">
                <a:solidFill>
                  <a:srgbClr val="1F497D">
                    <a:lumMod val="75000"/>
                  </a:srgbClr>
                </a:solidFill>
                <a:cs typeface="Helvetica"/>
              </a:rPr>
              <a:t>Master Distribution &amp; Relation client © Université Paris-Dauphine, </a:t>
            </a:r>
            <a:r>
              <a:rPr b="1" dirty="0" lang="fr-FR" smtClean="0" sz="1200">
                <a:solidFill>
                  <a:srgbClr val="1F497D">
                    <a:lumMod val="75000"/>
                  </a:srgbClr>
                </a:solidFill>
                <a:cs typeface="Helvetica"/>
              </a:rPr>
              <a:t>2012-2013</a:t>
            </a:r>
            <a:endParaRPr b="1" dirty="0" lang="fr-FR" sz="1200">
              <a:solidFill>
                <a:srgbClr val="1F497D">
                  <a:lumMod val="75000"/>
                </a:srgbClr>
              </a:solidFill>
              <a:cs typeface="Helvetica"/>
            </a:endParaRPr>
          </a:p>
        </p:txBody>
      </p:sp>
      <p:pic>
        <p:nvPicPr>
          <p:cNvPr descr="G:\M2 Distribution &amp; relation clients\Logo FINAL MASTER DRC 2\Logo FINAL\LogoFINAL_Hv1.png" id="42" name="Picture 2"/>
          <p:cNvPicPr>
            <a:picLocks noChangeArrowheads="1" noChangeAspect="1"/>
          </p:cNvPicPr>
          <p:nvPr/>
        </p:nvPicPr>
        <p:blipFill>
          <a:blip cstate="print" r:embed="rId9"/>
          <a:srcRect/>
          <a:stretch>
            <a:fillRect/>
          </a:stretch>
        </p:blipFill>
        <p:spPr bwMode="auto">
          <a:xfrm>
            <a:off x="6372200" y="6496023"/>
            <a:ext cx="1381009" cy="288639"/>
          </a:xfrm>
          <a:prstGeom prst="rect">
            <a:avLst/>
          </a:prstGeom>
          <a:noFill/>
        </p:spPr>
      </p:pic>
      <p:sp>
        <p:nvSpPr>
          <p:cNvPr id="2" name="ZoneTexte 1"/>
          <p:cNvSpPr txBox="1"/>
          <p:nvPr/>
        </p:nvSpPr>
        <p:spPr>
          <a:xfrm>
            <a:off x="2514600" y="5147846"/>
            <a:ext cx="1828800" cy="338554"/>
          </a:xfrm>
          <a:prstGeom prst="rect">
            <a:avLst/>
          </a:prstGeom>
          <a:noFill/>
        </p:spPr>
        <p:txBody>
          <a:bodyPr rtlCol="0" wrap="square">
            <a:spAutoFit/>
          </a:bodyPr>
          <a:lstStyle/>
          <a:p>
            <a:r>
              <a:rPr dirty="0" lang="fr-FR" smtClean="0" sz="1400">
                <a:solidFill>
                  <a:prstClr val="black"/>
                </a:solidFill>
                <a:latin typeface="Helvetica"/>
                <a:cs typeface="Helvetica"/>
              </a:rPr>
              <a:t>Les </a:t>
            </a:r>
            <a:r>
              <a:rPr dirty="0" lang="fr-FR" smtClean="0" sz="1600">
                <a:solidFill>
                  <a:prstClr val="black"/>
                </a:solidFill>
                <a:latin typeface="Helvetica"/>
                <a:cs typeface="Helvetica"/>
              </a:rPr>
              <a:t>fondateurs</a:t>
            </a:r>
            <a:endParaRPr dirty="0" lang="fr-FR" sz="1600">
              <a:solidFill>
                <a:prstClr val="black"/>
              </a:solidFill>
              <a:latin typeface="Helvetica"/>
              <a:cs typeface="Helvetica"/>
            </a:endParaRPr>
          </a:p>
        </p:txBody>
      </p:sp>
      <p:sp>
        <p:nvSpPr>
          <p:cNvPr id="3" name="ZoneTexte 2"/>
          <p:cNvSpPr txBox="1"/>
          <p:nvPr/>
        </p:nvSpPr>
        <p:spPr>
          <a:xfrm>
            <a:off x="6231030" y="5377794"/>
            <a:ext cx="668462" cy="261610"/>
          </a:xfrm>
          <a:prstGeom prst="rect">
            <a:avLst/>
          </a:prstGeom>
          <a:noFill/>
          <a:ln>
            <a:solidFill>
              <a:schemeClr val="tx1"/>
            </a:solidFill>
          </a:ln>
        </p:spPr>
        <p:txBody>
          <a:bodyPr rtlCol="0" wrap="square">
            <a:spAutoFit/>
          </a:bodyPr>
          <a:lstStyle/>
          <a:p>
            <a:r>
              <a:rPr b="1" dirty="0" lang="fr-FR" smtClean="0" sz="1100">
                <a:solidFill>
                  <a:prstClr val="black"/>
                </a:solidFill>
                <a:latin typeface="Helvetica"/>
                <a:cs typeface="Helvetica"/>
              </a:rPr>
              <a:t>CA HT</a:t>
            </a:r>
            <a:endParaRPr b="1" dirty="0" lang="fr-FR" sz="1100">
              <a:solidFill>
                <a:prstClr val="black"/>
              </a:solidFill>
              <a:latin typeface="Helvetica"/>
              <a:cs typeface="Helvetica"/>
            </a:endParaRPr>
          </a:p>
        </p:txBody>
      </p:sp>
      <p:pic>
        <p:nvPicPr>
          <p:cNvPr descr="Capture d’écran 2013-04-13 à 15.11.46.png" id="4" name="Imag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9983" y="3974912"/>
            <a:ext cx="2355168" cy="965619"/>
          </a:xfrm>
          <a:prstGeom prst="rect">
            <a:avLst/>
          </a:prstGeom>
        </p:spPr>
      </p:pic>
      <p:pic>
        <p:nvPicPr>
          <p:cNvPr descr="Capture d’écran 2013-04-13 à 18.29.38.png" id="10" name="Imag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60795" y="30992"/>
            <a:ext cx="824621" cy="800787"/>
          </a:xfrm>
          <a:prstGeom prst="rect">
            <a:avLst/>
          </a:prstGeom>
        </p:spPr>
      </p:pic>
    </p:spTree>
    <p:extLst>
      <p:ext uri="{BB962C8B-B14F-4D97-AF65-F5344CB8AC3E}">
        <p14:creationId xmlns:p14="http://schemas.microsoft.com/office/powerpoint/2010/main" val="118099454"/>
      </p:ext>
    </p:extLst>
  </p:cSld>
  <p:clrMapOvr>
    <a:masterClrMapping/>
  </p:clrMapOvr>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contenu 2"/>
          <p:cNvSpPr>
            <a:spLocks noGrp="1"/>
          </p:cNvSpPr>
          <p:nvPr>
            <p:ph idx="1"/>
          </p:nvPr>
        </p:nvSpPr>
        <p:spPr>
          <a:xfrm>
            <a:off x="1676400" y="2009636"/>
            <a:ext cx="7010400" cy="3723620"/>
          </a:xfrm>
        </p:spPr>
        <p:txBody>
          <a:bodyPr>
            <a:normAutofit/>
          </a:bodyPr>
          <a:lstStyle/>
          <a:p>
            <a:pPr algn="just"/>
            <a:r>
              <a:rPr lang="fr-FR" sz="1800" b="1" dirty="0" smtClean="0"/>
              <a:t>Forfait Particuliers</a:t>
            </a:r>
          </a:p>
          <a:p>
            <a:pPr marL="0" indent="0" algn="just">
              <a:buNone/>
            </a:pPr>
            <a:endParaRPr lang="fr-FR" sz="1400" b="1" dirty="0" smtClean="0"/>
          </a:p>
          <a:p>
            <a:pPr marL="1371600" lvl="3" indent="0" algn="just">
              <a:buNone/>
            </a:pPr>
            <a:endParaRPr lang="fr-FR" sz="1500" dirty="0" smtClean="0"/>
          </a:p>
          <a:p>
            <a:pPr marL="1371600" lvl="3" indent="0" algn="just">
              <a:buNone/>
            </a:pPr>
            <a:endParaRPr lang="fr-FR" sz="1500" dirty="0"/>
          </a:p>
          <a:p>
            <a:pPr marL="1371600" lvl="3" indent="0" algn="just">
              <a:buNone/>
            </a:pPr>
            <a:endParaRPr lang="fr-FR" sz="1500" dirty="0" smtClean="0"/>
          </a:p>
          <a:p>
            <a:pPr marL="1371600" lvl="3" indent="0" algn="just">
              <a:buNone/>
            </a:pPr>
            <a:endParaRPr lang="fr-FR" sz="1400" dirty="0" smtClean="0"/>
          </a:p>
          <a:p>
            <a:pPr marL="0" indent="0">
              <a:buNone/>
            </a:pPr>
            <a:endParaRPr lang="fr-FR" dirty="0"/>
          </a:p>
          <a:p>
            <a:pPr marL="0" indent="0">
              <a:buNone/>
            </a:pPr>
            <a:endParaRPr lang="fr-FR" dirty="0" smtClean="0"/>
          </a:p>
          <a:p>
            <a:pPr marL="0" indent="0">
              <a:buNone/>
            </a:pPr>
            <a:r>
              <a:rPr lang="fr-FR" dirty="0"/>
              <a:t> </a:t>
            </a:r>
            <a:r>
              <a:rPr lang="fr-FR" dirty="0" smtClean="0"/>
              <a:t>              </a:t>
            </a:r>
            <a:r>
              <a:rPr lang="fr-FR" sz="1200" dirty="0" smtClean="0"/>
              <a:t>     </a:t>
            </a:r>
            <a:endParaRPr lang="fr-FR" sz="1200" dirty="0"/>
          </a:p>
        </p:txBody>
      </p:sp>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5580112" cy="646331"/>
          </a:xfrm>
          <a:prstGeom prst="rect">
            <a:avLst/>
          </a:prstGeom>
          <a:noFill/>
        </p:spPr>
        <p:txBody>
          <a:bodyPr wrap="square" rtlCol="0">
            <a:spAutoFit/>
          </a:bodyPr>
          <a:lstStyle/>
          <a:p>
            <a:r>
              <a:rPr lang="fr-FR" sz="3600" b="1" spc="190" dirty="0">
                <a:solidFill>
                  <a:srgbClr val="000090"/>
                </a:solidFill>
                <a:effectLst>
                  <a:reflection stA="78000" endPos="69000" dist="12700" dir="5400000" sy="-100000" algn="bl" rotWithShape="0"/>
                </a:effectLst>
                <a:latin typeface="Impact"/>
                <a:cs typeface="Impact"/>
              </a:rPr>
              <a:t>ÉQUIPEMENT DE LA MAISON</a:t>
            </a: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66" name="Rectangle à coins arrondis 65"/>
          <p:cNvSpPr/>
          <p:nvPr/>
        </p:nvSpPr>
        <p:spPr>
          <a:xfrm>
            <a:off x="76200" y="2009636"/>
            <a:ext cx="1295400" cy="523220"/>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Principe</a:t>
            </a:r>
          </a:p>
        </p:txBody>
      </p:sp>
      <p:sp>
        <p:nvSpPr>
          <p:cNvPr id="32" name="Rectangle 31"/>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3" name="Ellipse 32"/>
          <p:cNvSpPr/>
          <p:nvPr/>
        </p:nvSpPr>
        <p:spPr>
          <a:xfrm>
            <a:off x="76200" y="608494"/>
            <a:ext cx="304800" cy="304800"/>
          </a:xfrm>
          <a:prstGeom prst="ellipse">
            <a:avLst/>
          </a:prstGeom>
          <a:solidFill>
            <a:srgbClr val="3366FF"/>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6" name="ZoneTexte 35"/>
          <p:cNvSpPr txBox="1"/>
          <p:nvPr/>
        </p:nvSpPr>
        <p:spPr>
          <a:xfrm>
            <a:off x="0" y="-99392"/>
            <a:ext cx="304800" cy="707886"/>
          </a:xfrm>
          <a:prstGeom prst="rect">
            <a:avLst/>
          </a:prstGeom>
          <a:noFill/>
        </p:spPr>
        <p:txBody>
          <a:bodyPr wrap="square" rtlCol="0">
            <a:spAutoFit/>
          </a:bodyPr>
          <a:lstStyle/>
          <a:p>
            <a:pPr algn="ctr"/>
            <a:r>
              <a:rPr lang="fr-FR" sz="4000" b="1" dirty="0">
                <a:solidFill>
                  <a:srgbClr val="000090"/>
                </a:solidFill>
                <a:latin typeface="Impact"/>
                <a:cs typeface="Impact"/>
              </a:rPr>
              <a:t>S</a:t>
            </a:r>
          </a:p>
        </p:txBody>
      </p:sp>
      <p:sp>
        <p:nvSpPr>
          <p:cNvPr id="37" name="ZoneTexte 36"/>
          <p:cNvSpPr txBox="1"/>
          <p:nvPr/>
        </p:nvSpPr>
        <p:spPr>
          <a:xfrm>
            <a:off x="304800" y="151294"/>
            <a:ext cx="1828800" cy="369332"/>
          </a:xfrm>
          <a:prstGeom prst="rect">
            <a:avLst/>
          </a:prstGeom>
          <a:noFill/>
        </p:spPr>
        <p:txBody>
          <a:bodyPr wrap="square" rtlCol="0">
            <a:spAutoFit/>
          </a:bodyPr>
          <a:lstStyle/>
          <a:p>
            <a:r>
              <a:rPr lang="fr-FR" b="1" spc="170" dirty="0">
                <a:solidFill>
                  <a:srgbClr val="000090"/>
                </a:solidFill>
                <a:latin typeface="Helvetica"/>
                <a:cs typeface="Helvetica"/>
              </a:rPr>
              <a:t>ervices</a:t>
            </a:r>
          </a:p>
        </p:txBody>
      </p:sp>
      <p:sp>
        <p:nvSpPr>
          <p:cNvPr id="38" name="Ellipse 37"/>
          <p:cNvSpPr/>
          <p:nvPr/>
        </p:nvSpPr>
        <p:spPr>
          <a:xfrm>
            <a:off x="14478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9" name="Ellipse 38"/>
          <p:cNvSpPr/>
          <p:nvPr/>
        </p:nvSpPr>
        <p:spPr>
          <a:xfrm>
            <a:off x="19812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5" name="Ellipse 44"/>
          <p:cNvSpPr/>
          <p:nvPr/>
        </p:nvSpPr>
        <p:spPr>
          <a:xfrm>
            <a:off x="25146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6" name="Ellipse 45"/>
          <p:cNvSpPr/>
          <p:nvPr/>
        </p:nvSpPr>
        <p:spPr>
          <a:xfrm>
            <a:off x="29718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white"/>
                </a:solidFill>
              </a:rPr>
              <a:t> </a:t>
            </a:r>
          </a:p>
        </p:txBody>
      </p:sp>
      <p:sp>
        <p:nvSpPr>
          <p:cNvPr id="47" name="ZoneTexte 46"/>
          <p:cNvSpPr txBox="1"/>
          <p:nvPr/>
        </p:nvSpPr>
        <p:spPr>
          <a:xfrm>
            <a:off x="13716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8" name="ZoneTexte 47"/>
          <p:cNvSpPr txBox="1"/>
          <p:nvPr/>
        </p:nvSpPr>
        <p:spPr>
          <a:xfrm>
            <a:off x="1905000" y="-1106"/>
            <a:ext cx="304800" cy="646331"/>
          </a:xfrm>
          <a:prstGeom prst="rect">
            <a:avLst/>
          </a:prstGeom>
          <a:noFill/>
        </p:spPr>
        <p:txBody>
          <a:bodyPr wrap="square" rtlCol="0">
            <a:spAutoFit/>
          </a:bodyPr>
          <a:lstStyle/>
          <a:p>
            <a:pPr algn="ctr"/>
            <a:r>
              <a:rPr lang="fr-FR" sz="3600" b="1" dirty="0">
                <a:solidFill>
                  <a:srgbClr val="F79646">
                    <a:lumMod val="75000"/>
                    <a:alpha val="40000"/>
                  </a:srgbClr>
                </a:solidFill>
                <a:latin typeface="Impact"/>
                <a:cs typeface="Impact"/>
              </a:rPr>
              <a:t>O</a:t>
            </a:r>
          </a:p>
        </p:txBody>
      </p:sp>
      <p:sp>
        <p:nvSpPr>
          <p:cNvPr id="49" name="ZoneTexte 48"/>
          <p:cNvSpPr txBox="1"/>
          <p:nvPr/>
        </p:nvSpPr>
        <p:spPr>
          <a:xfrm>
            <a:off x="24384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50" name="ZoneTexte 49"/>
          <p:cNvSpPr txBox="1"/>
          <p:nvPr/>
        </p:nvSpPr>
        <p:spPr>
          <a:xfrm>
            <a:off x="2895600" y="-1106"/>
            <a:ext cx="304800" cy="646331"/>
          </a:xfrm>
          <a:prstGeom prst="rect">
            <a:avLst/>
          </a:prstGeom>
          <a:noFill/>
        </p:spPr>
        <p:txBody>
          <a:bodyPr wrap="square" rtlCol="0">
            <a:spAutoFit/>
          </a:bodyPr>
          <a:lstStyle/>
          <a:p>
            <a:pPr algn="ctr"/>
            <a:r>
              <a:rPr lang="fr-FR" sz="3600" b="1" dirty="0">
                <a:solidFill>
                  <a:srgbClr val="008000">
                    <a:alpha val="40000"/>
                  </a:srgbClr>
                </a:solidFill>
                <a:latin typeface="Impact"/>
                <a:cs typeface="Impact"/>
              </a:rPr>
              <a:t>S</a:t>
            </a:r>
          </a:p>
        </p:txBody>
      </p:sp>
      <p:pic>
        <p:nvPicPr>
          <p:cNvPr id="26" name="Image 17" descr="Logo_Dauphine_NEW_Coul.jpg"/>
          <p:cNvPicPr>
            <a:picLocks noChangeAspect="1"/>
          </p:cNvPicPr>
          <p:nvPr/>
        </p:nvPicPr>
        <p:blipFill>
          <a:blip r:embed="rId4" cstate="print"/>
          <a:srcRect/>
          <a:stretch>
            <a:fillRect/>
          </a:stretch>
        </p:blipFill>
        <p:spPr bwMode="auto">
          <a:xfrm>
            <a:off x="7956221" y="6336968"/>
            <a:ext cx="1111579" cy="444832"/>
          </a:xfrm>
          <a:prstGeom prst="rect">
            <a:avLst/>
          </a:prstGeom>
          <a:noFill/>
          <a:ln w="9525">
            <a:noFill/>
            <a:miter lim="800000"/>
            <a:headEnd/>
            <a:tailEnd/>
          </a:ln>
        </p:spPr>
      </p:pic>
      <p:sp>
        <p:nvSpPr>
          <p:cNvPr id="30" name="ZoneTexte 11"/>
          <p:cNvSpPr txBox="1">
            <a:spLocks noChangeArrowheads="1"/>
          </p:cNvSpPr>
          <p:nvPr/>
        </p:nvSpPr>
        <p:spPr bwMode="auto">
          <a:xfrm>
            <a:off x="754284" y="6581775"/>
            <a:ext cx="6049963" cy="276225"/>
          </a:xfrm>
          <a:prstGeom prst="rect">
            <a:avLst/>
          </a:prstGeom>
          <a:noFill/>
          <a:ln w="9525">
            <a:noFill/>
            <a:miter lim="800000"/>
            <a:headEnd/>
            <a:tailEnd/>
          </a:ln>
        </p:spPr>
        <p:txBody>
          <a:bodyPr>
            <a:spAutoFit/>
          </a:bodyPr>
          <a:lstStyle/>
          <a:p>
            <a:pPr algn="ctr"/>
            <a:r>
              <a:rPr lang="fr-FR" sz="1200" b="1" dirty="0">
                <a:solidFill>
                  <a:srgbClr val="1F497D">
                    <a:lumMod val="75000"/>
                  </a:srgbClr>
                </a:solidFill>
                <a:cs typeface="Helvetica"/>
              </a:rPr>
              <a:t>Master Distribution &amp; Relation client © Université Paris-Dauphine, </a:t>
            </a:r>
            <a:r>
              <a:rPr lang="fr-FR" sz="1200" b="1" dirty="0" smtClean="0">
                <a:solidFill>
                  <a:srgbClr val="1F497D">
                    <a:lumMod val="75000"/>
                  </a:srgbClr>
                </a:solidFill>
                <a:cs typeface="Helvetica"/>
              </a:rPr>
              <a:t>2012-2013</a:t>
            </a:r>
            <a:endParaRPr lang="fr-FR" sz="1200" b="1" dirty="0">
              <a:solidFill>
                <a:srgbClr val="1F497D">
                  <a:lumMod val="75000"/>
                </a:srgbClr>
              </a:solidFill>
              <a:cs typeface="Helvetica"/>
            </a:endParaRPr>
          </a:p>
        </p:txBody>
      </p:sp>
      <p:pic>
        <p:nvPicPr>
          <p:cNvPr id="34"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496023"/>
            <a:ext cx="1381009" cy="288639"/>
          </a:xfrm>
          <a:prstGeom prst="rect">
            <a:avLst/>
          </a:prstGeom>
          <a:noFill/>
        </p:spPr>
      </p:pic>
      <p:pic>
        <p:nvPicPr>
          <p:cNvPr id="6" name="Image 5" descr="Capture d’écran 2013-04-13 à 18.27.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7198" y="2590273"/>
            <a:ext cx="7072787" cy="2057430"/>
          </a:xfrm>
          <a:prstGeom prst="rect">
            <a:avLst/>
          </a:prstGeom>
        </p:spPr>
      </p:pic>
      <p:pic>
        <p:nvPicPr>
          <p:cNvPr id="56" name="Image 55" descr="Capture d’écran 2013-04-13 à 18.29.3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795" y="30992"/>
            <a:ext cx="824621" cy="800787"/>
          </a:xfrm>
          <a:prstGeom prst="rect">
            <a:avLst/>
          </a:prstGeom>
        </p:spPr>
      </p:pic>
      <p:sp>
        <p:nvSpPr>
          <p:cNvPr id="24" name="Chevron 23"/>
          <p:cNvSpPr/>
          <p:nvPr/>
        </p:nvSpPr>
        <p:spPr>
          <a:xfrm>
            <a:off x="2810891" y="4983133"/>
            <a:ext cx="1550290" cy="558698"/>
          </a:xfrm>
          <a:prstGeom prst="chevron">
            <a:avLst/>
          </a:prstGeom>
          <a:solidFill>
            <a:schemeClr val="bg1"/>
          </a:solid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27" name="Chevron 26"/>
          <p:cNvSpPr/>
          <p:nvPr/>
        </p:nvSpPr>
        <p:spPr>
          <a:xfrm>
            <a:off x="4391919" y="4983133"/>
            <a:ext cx="1550290" cy="558698"/>
          </a:xfrm>
          <a:prstGeom prst="chevron">
            <a:avLst/>
          </a:prstGeom>
          <a:solidFill>
            <a:schemeClr val="bg1"/>
          </a:solid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28" name="Chevron 27"/>
          <p:cNvSpPr/>
          <p:nvPr/>
        </p:nvSpPr>
        <p:spPr>
          <a:xfrm>
            <a:off x="5966354" y="4983133"/>
            <a:ext cx="1550290" cy="558698"/>
          </a:xfrm>
          <a:prstGeom prst="chevron">
            <a:avLst/>
          </a:prstGeom>
          <a:solidFill>
            <a:schemeClr val="bg1"/>
          </a:solid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solidFill>
                <a:prstClr val="black"/>
              </a:solidFill>
            </a:endParaRPr>
          </a:p>
        </p:txBody>
      </p:sp>
      <p:pic>
        <p:nvPicPr>
          <p:cNvPr id="35" name="Image 34" descr="Capture d’écran 2013-01-28 à 08.46.2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9150" y="5010651"/>
            <a:ext cx="631337" cy="513437"/>
          </a:xfrm>
          <a:prstGeom prst="rect">
            <a:avLst/>
          </a:prstGeom>
        </p:spPr>
      </p:pic>
      <p:pic>
        <p:nvPicPr>
          <p:cNvPr id="40" name="Image 39" descr="Capture d’écran 2013-01-28 à 08.48.4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3964" y="5060787"/>
            <a:ext cx="282789" cy="403889"/>
          </a:xfrm>
          <a:prstGeom prst="rect">
            <a:avLst/>
          </a:prstGeom>
          <a:ln>
            <a:solidFill>
              <a:schemeClr val="tx1"/>
            </a:solidFill>
          </a:ln>
        </p:spPr>
      </p:pic>
      <p:pic>
        <p:nvPicPr>
          <p:cNvPr id="3" name="Image 2" descr="Capture d’écran 2013-04-14 à 14.38.4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5562" y="5044074"/>
            <a:ext cx="584357" cy="457823"/>
          </a:xfrm>
          <a:prstGeom prst="rect">
            <a:avLst/>
          </a:prstGeom>
        </p:spPr>
      </p:pic>
    </p:spTree>
    <p:extLst>
      <p:ext uri="{BB962C8B-B14F-4D97-AF65-F5344CB8AC3E}">
        <p14:creationId xmlns:p14="http://schemas.microsoft.com/office/powerpoint/2010/main" val="1164649529"/>
      </p:ext>
    </p:extLst>
  </p:cSld>
  <p:clrMapOvr>
    <a:masterClrMapping/>
  </p:clrMapOvr>
  <p:timing>
    <p:tnLst>
      <p:par>
        <p:cTn id="1" dur="indefinite" restart="never" nodeType="tmRoot"/>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1" name="Espace réservé du contenu 2"/>
          <p:cNvSpPr>
            <a:spLocks noGrp="1"/>
          </p:cNvSpPr>
          <p:nvPr>
            <p:ph idx="1"/>
          </p:nvPr>
        </p:nvSpPr>
        <p:spPr>
          <a:xfrm>
            <a:off x="1676400" y="2009636"/>
            <a:ext cx="7010400" cy="3723620"/>
          </a:xfrm>
        </p:spPr>
        <p:txBody>
          <a:bodyPr>
            <a:normAutofit/>
          </a:bodyPr>
          <a:lstStyle/>
          <a:p>
            <a:pPr algn="just"/>
            <a:r>
              <a:rPr b="1" dirty="0" lang="fr-FR" smtClean="0" sz="1800"/>
              <a:t>Forfait Entreprises</a:t>
            </a:r>
          </a:p>
          <a:p>
            <a:pPr algn="just" indent="0" marL="0">
              <a:buNone/>
            </a:pPr>
            <a:endParaRPr b="1" dirty="0" lang="fr-FR" smtClean="0" sz="1400"/>
          </a:p>
          <a:p>
            <a:pPr algn="just" indent="0" lvl="3" marL="1371600">
              <a:buNone/>
            </a:pPr>
            <a:endParaRPr dirty="0" lang="fr-FR" smtClean="0" sz="1500"/>
          </a:p>
          <a:p>
            <a:pPr algn="just" indent="0" lvl="3" marL="1371600">
              <a:buNone/>
            </a:pPr>
            <a:endParaRPr dirty="0" lang="fr-FR" sz="1500"/>
          </a:p>
          <a:p>
            <a:pPr algn="just" indent="0" lvl="3" marL="1371600">
              <a:buNone/>
            </a:pPr>
            <a:endParaRPr dirty="0" lang="fr-FR" smtClean="0" sz="1500"/>
          </a:p>
          <a:p>
            <a:pPr algn="just" indent="0" lvl="3" marL="1371600">
              <a:buNone/>
            </a:pPr>
            <a:endParaRPr dirty="0" lang="fr-FR" smtClean="0" sz="1400"/>
          </a:p>
          <a:p>
            <a:pPr indent="0" marL="0">
              <a:buNone/>
            </a:pPr>
            <a:endParaRPr dirty="0" lang="fr-FR"/>
          </a:p>
          <a:p>
            <a:pPr indent="0" marL="0">
              <a:buNone/>
            </a:pPr>
            <a:endParaRPr dirty="0" lang="fr-FR" smtClean="0"/>
          </a:p>
          <a:p>
            <a:pPr indent="0" marL="0">
              <a:buNone/>
            </a:pPr>
            <a:r>
              <a:rPr dirty="0" lang="fr-FR"/>
              <a:t> </a:t>
            </a:r>
            <a:r>
              <a:rPr dirty="0" lang="fr-FR" smtClean="0"/>
              <a:t>                 </a:t>
            </a:r>
            <a:r>
              <a:rPr dirty="0" lang="fr-FR" smtClean="0" sz="1200"/>
              <a:t>     </a:t>
            </a:r>
            <a:endParaRPr dirty="0" lang="fr-FR" sz="1200"/>
          </a:p>
        </p:txBody>
      </p:sp>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5580112" cy="646331"/>
          </a:xfrm>
          <a:prstGeom prst="rect">
            <a:avLst/>
          </a:prstGeom>
          <a:noFill/>
        </p:spPr>
        <p:txBody>
          <a:bodyPr rtlCol="0" wrap="square">
            <a:spAutoFit/>
          </a:bodyPr>
          <a:lstStyle/>
          <a:p>
            <a:r>
              <a:rPr b="1" dirty="0" lang="fr-FR" spc="190" sz="3600">
                <a:solidFill>
                  <a:srgbClr val="000090"/>
                </a:solidFill>
                <a:effectLst>
                  <a:reflection algn="bl" dir="5400000" dist="12700" endPos="69000" rotWithShape="0" stA="78000" sy="-100000"/>
                </a:effectLst>
                <a:latin typeface="Impact"/>
                <a:cs typeface="Impact"/>
              </a:rPr>
              <a:t>ÉQUIPEMENT DE LA MAISON</a:t>
            </a: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66" name="Rectangle à coins arrondis 65"/>
          <p:cNvSpPr/>
          <p:nvPr/>
        </p:nvSpPr>
        <p:spPr>
          <a:xfrm>
            <a:off x="76200" y="2009636"/>
            <a:ext cx="1295400" cy="523220"/>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z="1400">
                <a:solidFill>
                  <a:prstClr val="white"/>
                </a:solidFill>
                <a:latin typeface="Helvetica"/>
                <a:cs typeface="Helvetica"/>
              </a:rPr>
              <a:t>Principe</a:t>
            </a:r>
          </a:p>
        </p:txBody>
      </p:sp>
      <p:sp>
        <p:nvSpPr>
          <p:cNvPr id="32" name="Rectangle 31"/>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3" name="Ellipse 32"/>
          <p:cNvSpPr/>
          <p:nvPr/>
        </p:nvSpPr>
        <p:spPr>
          <a:xfrm>
            <a:off x="76200" y="608494"/>
            <a:ext cx="304800" cy="304800"/>
          </a:xfrm>
          <a:prstGeom prst="ellipse">
            <a:avLst/>
          </a:prstGeom>
          <a:solidFill>
            <a:srgbClr val="3366FF"/>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0" y="-99392"/>
            <a:ext cx="304800" cy="707886"/>
          </a:xfrm>
          <a:prstGeom prst="rect">
            <a:avLst/>
          </a:prstGeom>
          <a:noFill/>
        </p:spPr>
        <p:txBody>
          <a:bodyPr rtlCol="0" wrap="square">
            <a:spAutoFit/>
          </a:bodyPr>
          <a:lstStyle/>
          <a:p>
            <a:pPr algn="ctr"/>
            <a:r>
              <a:rPr b="1" dirty="0" lang="fr-FR" sz="4000">
                <a:solidFill>
                  <a:srgbClr val="000090"/>
                </a:solidFill>
                <a:latin typeface="Impact"/>
                <a:cs typeface="Impact"/>
              </a:rPr>
              <a:t>S</a:t>
            </a:r>
          </a:p>
        </p:txBody>
      </p:sp>
      <p:sp>
        <p:nvSpPr>
          <p:cNvPr id="37" name="ZoneTexte 36"/>
          <p:cNvSpPr txBox="1"/>
          <p:nvPr/>
        </p:nvSpPr>
        <p:spPr>
          <a:xfrm>
            <a:off x="304800" y="151294"/>
            <a:ext cx="1828800" cy="369332"/>
          </a:xfrm>
          <a:prstGeom prst="rect">
            <a:avLst/>
          </a:prstGeom>
          <a:noFill/>
        </p:spPr>
        <p:txBody>
          <a:bodyPr rtlCol="0" wrap="square">
            <a:spAutoFit/>
          </a:bodyPr>
          <a:lstStyle/>
          <a:p>
            <a:r>
              <a:rPr b="1" dirty="0" lang="fr-FR" spc="170">
                <a:solidFill>
                  <a:srgbClr val="000090"/>
                </a:solidFill>
                <a:latin typeface="Helvetica"/>
                <a:cs typeface="Helvetica"/>
              </a:rPr>
              <a:t>ervices</a:t>
            </a:r>
          </a:p>
        </p:txBody>
      </p:sp>
      <p:sp>
        <p:nvSpPr>
          <p:cNvPr id="38" name="Ellipse 37"/>
          <p:cNvSpPr/>
          <p:nvPr/>
        </p:nvSpPr>
        <p:spPr>
          <a:xfrm>
            <a:off x="14478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9" name="Ellipse 38"/>
          <p:cNvSpPr/>
          <p:nvPr/>
        </p:nvSpPr>
        <p:spPr>
          <a:xfrm>
            <a:off x="1981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Ellipse 44"/>
          <p:cNvSpPr/>
          <p:nvPr/>
        </p:nvSpPr>
        <p:spPr>
          <a:xfrm>
            <a:off x="25146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6" name="Ellipse 45"/>
          <p:cNvSpPr/>
          <p:nvPr/>
        </p:nvSpPr>
        <p:spPr>
          <a:xfrm>
            <a:off x="2971800" y="608494"/>
            <a:ext cx="304800" cy="304800"/>
          </a:xfrm>
          <a:prstGeom prst="ellipse">
            <a:avLst/>
          </a:prstGeom>
          <a:solidFill>
            <a:srgbClr val="008000">
              <a:alpha val="40000"/>
            </a:srgbClr>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a:solidFill>
                  <a:prstClr val="white"/>
                </a:solidFill>
              </a:rPr>
              <a:t> </a:t>
            </a:r>
          </a:p>
        </p:txBody>
      </p:sp>
      <p:sp>
        <p:nvSpPr>
          <p:cNvPr id="47" name="ZoneTexte 46"/>
          <p:cNvSpPr txBox="1"/>
          <p:nvPr/>
        </p:nvSpPr>
        <p:spPr>
          <a:xfrm>
            <a:off x="13716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8" name="ZoneTexte 47"/>
          <p:cNvSpPr txBox="1"/>
          <p:nvPr/>
        </p:nvSpPr>
        <p:spPr>
          <a:xfrm>
            <a:off x="1905000" y="-1106"/>
            <a:ext cx="304800" cy="646331"/>
          </a:xfrm>
          <a:prstGeom prst="rect">
            <a:avLst/>
          </a:prstGeom>
          <a:noFill/>
        </p:spPr>
        <p:txBody>
          <a:bodyPr rtlCol="0" wrap="square">
            <a:spAutoFit/>
          </a:bodyPr>
          <a:lstStyle/>
          <a:p>
            <a:pPr algn="ctr"/>
            <a:r>
              <a:rPr b="1" dirty="0" lang="fr-FR" sz="3600">
                <a:solidFill>
                  <a:srgbClr val="F79646">
                    <a:lumMod val="75000"/>
                    <a:alpha val="40000"/>
                  </a:srgbClr>
                </a:solidFill>
                <a:latin typeface="Impact"/>
                <a:cs typeface="Impact"/>
              </a:rPr>
              <a:t>O</a:t>
            </a:r>
          </a:p>
        </p:txBody>
      </p:sp>
      <p:sp>
        <p:nvSpPr>
          <p:cNvPr id="49" name="ZoneTexte 48"/>
          <p:cNvSpPr txBox="1"/>
          <p:nvPr/>
        </p:nvSpPr>
        <p:spPr>
          <a:xfrm>
            <a:off x="2438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50" name="ZoneTexte 49"/>
          <p:cNvSpPr txBox="1"/>
          <p:nvPr/>
        </p:nvSpPr>
        <p:spPr>
          <a:xfrm>
            <a:off x="2895600" y="-1106"/>
            <a:ext cx="304800" cy="646331"/>
          </a:xfrm>
          <a:prstGeom prst="rect">
            <a:avLst/>
          </a:prstGeom>
          <a:noFill/>
        </p:spPr>
        <p:txBody>
          <a:bodyPr rtlCol="0" wrap="square">
            <a:spAutoFit/>
          </a:bodyPr>
          <a:lstStyle/>
          <a:p>
            <a:pPr algn="ctr"/>
            <a:r>
              <a:rPr b="1" dirty="0" lang="fr-FR" sz="3600">
                <a:solidFill>
                  <a:srgbClr val="008000">
                    <a:alpha val="40000"/>
                  </a:srgbClr>
                </a:solidFill>
                <a:latin typeface="Impact"/>
                <a:cs typeface="Impact"/>
              </a:rPr>
              <a:t>S</a:t>
            </a:r>
          </a:p>
        </p:txBody>
      </p:sp>
      <p:pic>
        <p:nvPicPr>
          <p:cNvPr descr="Michel et Augustin.jpg" id="26" name="Image 25"/>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5921373" y="2116347"/>
            <a:ext cx="1011106" cy="406647"/>
          </a:xfrm>
          <a:prstGeom prst="rect">
            <a:avLst/>
          </a:prstGeom>
        </p:spPr>
      </p:pic>
      <p:pic>
        <p:nvPicPr>
          <p:cNvPr id="35" name="Image 34"/>
          <p:cNvPicPr>
            <a:picLocks noChangeAspect="1"/>
          </p:cNvPicPr>
          <p:nvPr/>
        </p:nvPicPr>
        <p:blipFill>
          <a:blip cstate="email" r:embed="rId5">
            <a:extLst>
              <a:ext uri="{28A0092B-C50C-407E-A947-70E740481C1C}">
                <a14:useLocalDpi xmlns:a14="http://schemas.microsoft.com/office/drawing/2010/main" val="0"/>
              </a:ext>
            </a:extLst>
          </a:blip>
          <a:stretch>
            <a:fillRect/>
          </a:stretch>
        </p:blipFill>
        <p:spPr>
          <a:xfrm>
            <a:off x="6517050" y="2606554"/>
            <a:ext cx="770064" cy="528531"/>
          </a:xfrm>
          <a:prstGeom prst="rect">
            <a:avLst/>
          </a:prstGeom>
        </p:spPr>
      </p:pic>
      <p:pic>
        <p:nvPicPr>
          <p:cNvPr id="40" name="Image 39"/>
          <p:cNvPicPr>
            <a:picLocks noChangeAspect="1"/>
          </p:cNvPicPr>
          <p:nvPr/>
        </p:nvPicPr>
        <p:blipFill>
          <a:blip cstate="email" r:embed="rId6">
            <a:extLst>
              <a:ext uri="{28A0092B-C50C-407E-A947-70E740481C1C}">
                <a14:useLocalDpi xmlns:a14="http://schemas.microsoft.com/office/drawing/2010/main" val="0"/>
              </a:ext>
            </a:extLst>
          </a:blip>
          <a:stretch>
            <a:fillRect/>
          </a:stretch>
        </p:blipFill>
        <p:spPr>
          <a:xfrm>
            <a:off x="4751193" y="2573130"/>
            <a:ext cx="1519966" cy="419056"/>
          </a:xfrm>
          <a:prstGeom prst="rect">
            <a:avLst/>
          </a:prstGeom>
        </p:spPr>
      </p:pic>
      <p:pic>
        <p:nvPicPr>
          <p:cNvPr descr="Logo_Dauphine_NEW_Coul.jpg" id="41" name="Image 17"/>
          <p:cNvPicPr>
            <a:picLocks noChangeAspect="1"/>
          </p:cNvPicPr>
          <p:nvPr/>
        </p:nvPicPr>
        <p:blipFill>
          <a:blip cstate="print" r:embed="rId7"/>
          <a:srcRect/>
          <a:stretch>
            <a:fillRect/>
          </a:stretch>
        </p:blipFill>
        <p:spPr bwMode="auto">
          <a:xfrm>
            <a:off x="7956221" y="6336968"/>
            <a:ext cx="1111579" cy="444832"/>
          </a:xfrm>
          <a:prstGeom prst="rect">
            <a:avLst/>
          </a:prstGeom>
          <a:noFill/>
          <a:ln w="9525">
            <a:noFill/>
            <a:miter lim="800000"/>
            <a:headEnd/>
            <a:tailEnd/>
          </a:ln>
        </p:spPr>
      </p:pic>
      <p:sp>
        <p:nvSpPr>
          <p:cNvPr id="42" name="ZoneTexte 11"/>
          <p:cNvSpPr txBox="1">
            <a:spLocks noChangeArrowheads="1"/>
          </p:cNvSpPr>
          <p:nvPr/>
        </p:nvSpPr>
        <p:spPr bwMode="auto">
          <a:xfrm>
            <a:off x="754284" y="6581775"/>
            <a:ext cx="6049963" cy="276225"/>
          </a:xfrm>
          <a:prstGeom prst="rect">
            <a:avLst/>
          </a:prstGeom>
          <a:noFill/>
          <a:ln w="9525">
            <a:noFill/>
            <a:miter lim="800000"/>
            <a:headEnd/>
            <a:tailEnd/>
          </a:ln>
        </p:spPr>
        <p:txBody>
          <a:bodyPr>
            <a:spAutoFit/>
          </a:bodyPr>
          <a:lstStyle/>
          <a:p>
            <a:pPr algn="ctr"/>
            <a:r>
              <a:rPr b="1" dirty="0" lang="fr-FR" sz="1200">
                <a:solidFill>
                  <a:srgbClr val="1F497D">
                    <a:lumMod val="75000"/>
                  </a:srgbClr>
                </a:solidFill>
                <a:cs typeface="Helvetica"/>
              </a:rPr>
              <a:t>Master Distribution &amp; Relation client © Université Paris-Dauphine, </a:t>
            </a:r>
            <a:r>
              <a:rPr b="1" dirty="0" lang="fr-FR" smtClean="0" sz="1200">
                <a:solidFill>
                  <a:srgbClr val="1F497D">
                    <a:lumMod val="75000"/>
                  </a:srgbClr>
                </a:solidFill>
                <a:cs typeface="Helvetica"/>
              </a:rPr>
              <a:t>2012-2013</a:t>
            </a:r>
            <a:endParaRPr b="1" dirty="0" lang="fr-FR" sz="1200">
              <a:solidFill>
                <a:srgbClr val="1F497D">
                  <a:lumMod val="75000"/>
                </a:srgbClr>
              </a:solidFill>
              <a:cs typeface="Helvetica"/>
            </a:endParaRPr>
          </a:p>
        </p:txBody>
      </p:sp>
      <p:pic>
        <p:nvPicPr>
          <p:cNvPr descr="G:\M2 Distribution &amp; relation clients\Logo FINAL MASTER DRC 2\Logo FINAL\LogoFINAL_Hv1.png" id="43" name="Picture 2"/>
          <p:cNvPicPr>
            <a:picLocks noChangeArrowheads="1" noChangeAspect="1"/>
          </p:cNvPicPr>
          <p:nvPr/>
        </p:nvPicPr>
        <p:blipFill>
          <a:blip cstate="print" r:embed="rId8"/>
          <a:srcRect/>
          <a:stretch>
            <a:fillRect/>
          </a:stretch>
        </p:blipFill>
        <p:spPr bwMode="auto">
          <a:xfrm>
            <a:off x="6372200" y="6496023"/>
            <a:ext cx="1381009" cy="288639"/>
          </a:xfrm>
          <a:prstGeom prst="rect">
            <a:avLst/>
          </a:prstGeom>
          <a:noFill/>
        </p:spPr>
      </p:pic>
      <p:pic>
        <p:nvPicPr>
          <p:cNvPr descr="Capture d’écran 2013-04-09 à 09.41.43.png"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1193" y="2096731"/>
            <a:ext cx="904142" cy="369277"/>
          </a:xfrm>
          <a:prstGeom prst="rect">
            <a:avLst/>
          </a:prstGeom>
        </p:spPr>
      </p:pic>
      <p:pic>
        <p:nvPicPr>
          <p:cNvPr descr="Capture d’écran 2013-04-13 à 18.27.57.png" id="4" name="Image 3"/>
          <p:cNvPicPr>
            <a:picLocks noChangeAspect="1"/>
          </p:cNvPicPr>
          <p:nvPr/>
        </p:nvPicPr>
        <p:blipFill rotWithShape="1">
          <a:blip r:embed="rId10">
            <a:extLst>
              <a:ext uri="{28A0092B-C50C-407E-A947-70E740481C1C}">
                <a14:useLocalDpi xmlns:a14="http://schemas.microsoft.com/office/drawing/2010/main" val="0"/>
              </a:ext>
            </a:extLst>
          </a:blip>
          <a:srcRect b="8"/>
          <a:stretch/>
        </p:blipFill>
        <p:spPr>
          <a:xfrm>
            <a:off x="1486857" y="3082401"/>
            <a:ext cx="7218798" cy="2321442"/>
          </a:xfrm>
          <a:prstGeom prst="rect">
            <a:avLst/>
          </a:prstGeom>
        </p:spPr>
      </p:pic>
      <p:pic>
        <p:nvPicPr>
          <p:cNvPr descr="Capture d’écran 2013-04-13 à 18.29.38.png" id="44" name="Imag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60795" y="30992"/>
            <a:ext cx="824621" cy="800787"/>
          </a:xfrm>
          <a:prstGeom prst="rect">
            <a:avLst/>
          </a:prstGeom>
        </p:spPr>
      </p:pic>
      <p:sp>
        <p:nvSpPr>
          <p:cNvPr id="5" name="Rectangle 4"/>
          <p:cNvSpPr/>
          <p:nvPr/>
        </p:nvSpPr>
        <p:spPr>
          <a:xfrm>
            <a:off x="3289271" y="5237375"/>
            <a:ext cx="1908136" cy="2351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sp>
        <p:nvSpPr>
          <p:cNvPr id="51" name="Rectangle 50"/>
          <p:cNvSpPr/>
          <p:nvPr/>
        </p:nvSpPr>
        <p:spPr>
          <a:xfrm>
            <a:off x="2533476" y="5212608"/>
            <a:ext cx="725468" cy="3317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sp>
        <p:nvSpPr>
          <p:cNvPr id="52" name="Rectangle 51"/>
          <p:cNvSpPr/>
          <p:nvPr/>
        </p:nvSpPr>
        <p:spPr>
          <a:xfrm>
            <a:off x="4997151" y="5010866"/>
            <a:ext cx="199961" cy="2351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pic>
        <p:nvPicPr>
          <p:cNvPr descr="Capture d’écran 2013-04-14 à 14.40.36.png" id="2" name="Imag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4485" y="2116347"/>
            <a:ext cx="657447" cy="590588"/>
          </a:xfrm>
          <a:prstGeom prst="rect">
            <a:avLst/>
          </a:prstGeom>
        </p:spPr>
      </p:pic>
      <p:sp>
        <p:nvSpPr>
          <p:cNvPr id="6" name="Rectangle 5"/>
          <p:cNvSpPr/>
          <p:nvPr/>
        </p:nvSpPr>
        <p:spPr>
          <a:xfrm>
            <a:off x="7918514" y="1937971"/>
            <a:ext cx="484561" cy="31751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spTree>
    <p:extLst>
      <p:ext uri="{BB962C8B-B14F-4D97-AF65-F5344CB8AC3E}">
        <p14:creationId xmlns:p14="http://schemas.microsoft.com/office/powerpoint/2010/main" val="1236835887"/>
      </p:ext>
    </p:extLst>
  </p:cSld>
  <p:clrMapOvr>
    <a:masterClrMapping/>
  </p:clrMapOvr>
  <p:timing>
    <p:tnLst>
      <p:par>
        <p:cTn dur="indefinite" id="1" nodeType="tmRoot" restart="never"/>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5580112" cy="646331"/>
          </a:xfrm>
          <a:prstGeom prst="rect">
            <a:avLst/>
          </a:prstGeom>
          <a:noFill/>
        </p:spPr>
        <p:txBody>
          <a:bodyPr wrap="square" rtlCol="0">
            <a:spAutoFit/>
          </a:bodyPr>
          <a:lstStyle/>
          <a:p>
            <a:r>
              <a:rPr lang="fr-FR" sz="3600" b="1" spc="190" dirty="0">
                <a:solidFill>
                  <a:srgbClr val="000090"/>
                </a:solidFill>
                <a:effectLst>
                  <a:reflection stA="78000" endPos="69000" dist="12700" dir="5400000" sy="-100000" algn="bl" rotWithShape="0"/>
                </a:effectLst>
                <a:latin typeface="Impact"/>
                <a:cs typeface="Impact"/>
              </a:rPr>
              <a:t>ÉQUIPEMENT DE LA MAISON</a:t>
            </a: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66" name="Rectangle à coins arrondis 65"/>
          <p:cNvSpPr/>
          <p:nvPr/>
        </p:nvSpPr>
        <p:spPr>
          <a:xfrm>
            <a:off x="76200" y="2009636"/>
            <a:ext cx="1295400" cy="523220"/>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Principe</a:t>
            </a:r>
          </a:p>
        </p:txBody>
      </p:sp>
      <p:sp>
        <p:nvSpPr>
          <p:cNvPr id="30" name="Espace réservé du contenu 2"/>
          <p:cNvSpPr>
            <a:spLocks noGrp="1"/>
          </p:cNvSpPr>
          <p:nvPr>
            <p:ph idx="1"/>
          </p:nvPr>
        </p:nvSpPr>
        <p:spPr>
          <a:xfrm>
            <a:off x="1676400" y="2009636"/>
            <a:ext cx="7010400" cy="3723620"/>
          </a:xfrm>
          <a:ln>
            <a:noFill/>
          </a:ln>
        </p:spPr>
        <p:txBody>
          <a:bodyPr/>
          <a:lstStyle/>
          <a:p>
            <a:pPr marL="0" indent="0">
              <a:buNone/>
            </a:pPr>
            <a:r>
              <a:rPr lang="fr-FR" dirty="0" smtClean="0">
                <a:latin typeface="Helvetica"/>
                <a:cs typeface="Helvetica"/>
              </a:rPr>
              <a:t>                 </a:t>
            </a:r>
            <a:r>
              <a:rPr lang="fr-FR" sz="1200" dirty="0" smtClean="0">
                <a:latin typeface="Helvetica"/>
                <a:cs typeface="Helvetica"/>
              </a:rPr>
              <a:t>     </a:t>
            </a:r>
            <a:endParaRPr lang="fr-FR" sz="1200" dirty="0">
              <a:latin typeface="Helvetica"/>
              <a:cs typeface="Helvetica"/>
            </a:endParaRPr>
          </a:p>
        </p:txBody>
      </p:sp>
      <p:sp>
        <p:nvSpPr>
          <p:cNvPr id="32" name="Rectangle 31"/>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3" name="Ellipse 32"/>
          <p:cNvSpPr/>
          <p:nvPr/>
        </p:nvSpPr>
        <p:spPr>
          <a:xfrm>
            <a:off x="76200" y="608494"/>
            <a:ext cx="304800" cy="304800"/>
          </a:xfrm>
          <a:prstGeom prst="ellipse">
            <a:avLst/>
          </a:prstGeom>
          <a:solidFill>
            <a:srgbClr val="3366FF"/>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6" name="ZoneTexte 35"/>
          <p:cNvSpPr txBox="1"/>
          <p:nvPr/>
        </p:nvSpPr>
        <p:spPr>
          <a:xfrm>
            <a:off x="0" y="-99392"/>
            <a:ext cx="304800" cy="707886"/>
          </a:xfrm>
          <a:prstGeom prst="rect">
            <a:avLst/>
          </a:prstGeom>
          <a:noFill/>
        </p:spPr>
        <p:txBody>
          <a:bodyPr wrap="square" rtlCol="0">
            <a:spAutoFit/>
          </a:bodyPr>
          <a:lstStyle/>
          <a:p>
            <a:pPr algn="ctr"/>
            <a:r>
              <a:rPr lang="fr-FR" sz="4000" b="1" dirty="0">
                <a:solidFill>
                  <a:srgbClr val="000090"/>
                </a:solidFill>
                <a:latin typeface="Impact"/>
                <a:cs typeface="Impact"/>
              </a:rPr>
              <a:t>S</a:t>
            </a:r>
          </a:p>
        </p:txBody>
      </p:sp>
      <p:sp>
        <p:nvSpPr>
          <p:cNvPr id="37" name="ZoneTexte 36"/>
          <p:cNvSpPr txBox="1"/>
          <p:nvPr/>
        </p:nvSpPr>
        <p:spPr>
          <a:xfrm>
            <a:off x="304800" y="151294"/>
            <a:ext cx="1828800" cy="369332"/>
          </a:xfrm>
          <a:prstGeom prst="rect">
            <a:avLst/>
          </a:prstGeom>
          <a:noFill/>
        </p:spPr>
        <p:txBody>
          <a:bodyPr wrap="square" rtlCol="0">
            <a:spAutoFit/>
          </a:bodyPr>
          <a:lstStyle/>
          <a:p>
            <a:r>
              <a:rPr lang="fr-FR" b="1" spc="170" dirty="0">
                <a:solidFill>
                  <a:srgbClr val="000090"/>
                </a:solidFill>
                <a:latin typeface="Helvetica"/>
                <a:cs typeface="Helvetica"/>
              </a:rPr>
              <a:t>ervices</a:t>
            </a:r>
          </a:p>
        </p:txBody>
      </p:sp>
      <p:sp>
        <p:nvSpPr>
          <p:cNvPr id="38" name="Ellipse 37"/>
          <p:cNvSpPr/>
          <p:nvPr/>
        </p:nvSpPr>
        <p:spPr>
          <a:xfrm>
            <a:off x="14478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9" name="Ellipse 38"/>
          <p:cNvSpPr/>
          <p:nvPr/>
        </p:nvSpPr>
        <p:spPr>
          <a:xfrm>
            <a:off x="19812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5" name="Ellipse 44"/>
          <p:cNvSpPr/>
          <p:nvPr/>
        </p:nvSpPr>
        <p:spPr>
          <a:xfrm>
            <a:off x="25146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6" name="Ellipse 45"/>
          <p:cNvSpPr/>
          <p:nvPr/>
        </p:nvSpPr>
        <p:spPr>
          <a:xfrm>
            <a:off x="29718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white"/>
                </a:solidFill>
              </a:rPr>
              <a:t> </a:t>
            </a:r>
          </a:p>
        </p:txBody>
      </p:sp>
      <p:sp>
        <p:nvSpPr>
          <p:cNvPr id="47" name="ZoneTexte 46"/>
          <p:cNvSpPr txBox="1"/>
          <p:nvPr/>
        </p:nvSpPr>
        <p:spPr>
          <a:xfrm>
            <a:off x="13716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8" name="ZoneTexte 47"/>
          <p:cNvSpPr txBox="1"/>
          <p:nvPr/>
        </p:nvSpPr>
        <p:spPr>
          <a:xfrm>
            <a:off x="1905000" y="-1106"/>
            <a:ext cx="304800" cy="646331"/>
          </a:xfrm>
          <a:prstGeom prst="rect">
            <a:avLst/>
          </a:prstGeom>
          <a:noFill/>
        </p:spPr>
        <p:txBody>
          <a:bodyPr wrap="square" rtlCol="0">
            <a:spAutoFit/>
          </a:bodyPr>
          <a:lstStyle/>
          <a:p>
            <a:pPr algn="ctr"/>
            <a:r>
              <a:rPr lang="fr-FR" sz="3600" b="1" dirty="0">
                <a:solidFill>
                  <a:srgbClr val="F79646">
                    <a:lumMod val="75000"/>
                    <a:alpha val="40000"/>
                  </a:srgbClr>
                </a:solidFill>
                <a:latin typeface="Impact"/>
                <a:cs typeface="Impact"/>
              </a:rPr>
              <a:t>O</a:t>
            </a:r>
          </a:p>
        </p:txBody>
      </p:sp>
      <p:sp>
        <p:nvSpPr>
          <p:cNvPr id="49" name="ZoneTexte 48"/>
          <p:cNvSpPr txBox="1"/>
          <p:nvPr/>
        </p:nvSpPr>
        <p:spPr>
          <a:xfrm>
            <a:off x="24384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50" name="ZoneTexte 49"/>
          <p:cNvSpPr txBox="1"/>
          <p:nvPr/>
        </p:nvSpPr>
        <p:spPr>
          <a:xfrm>
            <a:off x="2895600" y="-1106"/>
            <a:ext cx="304800" cy="646331"/>
          </a:xfrm>
          <a:prstGeom prst="rect">
            <a:avLst/>
          </a:prstGeom>
          <a:noFill/>
        </p:spPr>
        <p:txBody>
          <a:bodyPr wrap="square" rtlCol="0">
            <a:spAutoFit/>
          </a:bodyPr>
          <a:lstStyle/>
          <a:p>
            <a:pPr algn="ctr"/>
            <a:r>
              <a:rPr lang="fr-FR" sz="3600" b="1" dirty="0">
                <a:solidFill>
                  <a:srgbClr val="008000">
                    <a:alpha val="40000"/>
                  </a:srgbClr>
                </a:solidFill>
                <a:latin typeface="Impact"/>
                <a:cs typeface="Impact"/>
              </a:rPr>
              <a:t>S</a:t>
            </a:r>
          </a:p>
        </p:txBody>
      </p:sp>
      <p:sp>
        <p:nvSpPr>
          <p:cNvPr id="65" name="Espace réservé du contenu 2"/>
          <p:cNvSpPr txBox="1">
            <a:spLocks/>
          </p:cNvSpPr>
          <p:nvPr/>
        </p:nvSpPr>
        <p:spPr>
          <a:xfrm>
            <a:off x="1828800" y="2162036"/>
            <a:ext cx="7010400" cy="37236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SzPct val="170000"/>
              <a:buFontTx/>
              <a:buBlip>
                <a:blip r:embed="rId4"/>
              </a:buBlip>
              <a:defRPr sz="1600" kern="1200" baseline="0">
                <a:solidFill>
                  <a:schemeClr val="tx1"/>
                </a:solidFill>
                <a:latin typeface="Helvetica" pitchFamily="34" charset="0"/>
                <a:ea typeface="+mn-ea"/>
                <a:cs typeface="+mn-cs"/>
              </a:defRPr>
            </a:lvl1pPr>
            <a:lvl2pPr marL="742950" indent="-285750" algn="l" defTabSz="457200" rtl="0" eaLnBrk="1" latinLnBrk="0" hangingPunct="1">
              <a:spcBef>
                <a:spcPct val="20000"/>
              </a:spcBef>
              <a:buClr>
                <a:schemeClr val="tx2">
                  <a:lumMod val="60000"/>
                  <a:lumOff val="40000"/>
                </a:schemeClr>
              </a:buClr>
              <a:buSzPct val="100000"/>
              <a:buFont typeface="Wingdings" pitchFamily="2" charset="2"/>
              <a:buChar char="§"/>
              <a:defRPr sz="1400" kern="1200" baseline="0">
                <a:solidFill>
                  <a:schemeClr val="tx1"/>
                </a:solidFill>
                <a:latin typeface="Helvetica" pitchFamily="34" charset="0"/>
                <a:ea typeface="+mn-ea"/>
                <a:cs typeface="+mn-cs"/>
              </a:defRPr>
            </a:lvl2pPr>
            <a:lvl3pPr marL="1143000" indent="-228600" algn="l" defTabSz="457200" rtl="0" eaLnBrk="1" latinLnBrk="0" hangingPunct="1">
              <a:spcBef>
                <a:spcPct val="20000"/>
              </a:spcBef>
              <a:buClr>
                <a:schemeClr val="tx2"/>
              </a:buClr>
              <a:buSzPct val="150000"/>
              <a:buFontTx/>
              <a:buBlip>
                <a:blip r:embed="rId4"/>
              </a:buBlip>
              <a:defRPr sz="2400" kern="1200" baseline="0">
                <a:solidFill>
                  <a:schemeClr val="tx1"/>
                </a:solidFill>
                <a:latin typeface="Helvetica" pitchFamily="34" charset="0"/>
                <a:ea typeface="+mn-ea"/>
                <a:cs typeface="+mn-cs"/>
              </a:defRPr>
            </a:lvl3pPr>
            <a:lvl4pPr marL="1600200" indent="-228600" algn="l" defTabSz="457200" rtl="0" eaLnBrk="1" latinLnBrk="0" hangingPunct="1">
              <a:spcBef>
                <a:spcPct val="20000"/>
              </a:spcBef>
              <a:buClr>
                <a:schemeClr val="tx2"/>
              </a:buClr>
              <a:buSzPct val="150000"/>
              <a:buFontTx/>
              <a:buBlip>
                <a:blip r:embed="rId4"/>
              </a:buBlip>
              <a:defRPr sz="2000" kern="1200" baseline="0">
                <a:solidFill>
                  <a:schemeClr val="tx1"/>
                </a:solidFill>
                <a:latin typeface="Helvetica" pitchFamily="34" charset="0"/>
                <a:ea typeface="+mn-ea"/>
                <a:cs typeface="+mn-cs"/>
              </a:defRPr>
            </a:lvl4pPr>
            <a:lvl5pPr marL="2057400" indent="-228600" algn="l" defTabSz="457200" rtl="0" eaLnBrk="1" latinLnBrk="0" hangingPunct="1">
              <a:spcBef>
                <a:spcPct val="20000"/>
              </a:spcBef>
              <a:buClr>
                <a:schemeClr val="tx2"/>
              </a:buClr>
              <a:buSzPct val="150000"/>
              <a:buFontTx/>
              <a:buBlip>
                <a:blip r:embed="rId4"/>
              </a:buBlip>
              <a:defRPr sz="2000" kern="1200" baseline="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Clr>
                <a:srgbClr val="1F497D"/>
              </a:buClr>
              <a:buFontTx/>
              <a:buNone/>
            </a:pPr>
            <a:endParaRPr lang="fr-FR" sz="1200" dirty="0">
              <a:solidFill>
                <a:prstClr val="black"/>
              </a:solidFill>
            </a:endParaRPr>
          </a:p>
        </p:txBody>
      </p:sp>
      <p:sp>
        <p:nvSpPr>
          <p:cNvPr id="3" name="ZoneTexte 2"/>
          <p:cNvSpPr txBox="1"/>
          <p:nvPr/>
        </p:nvSpPr>
        <p:spPr>
          <a:xfrm>
            <a:off x="6731001" y="2340429"/>
            <a:ext cx="184666" cy="369332"/>
          </a:xfrm>
          <a:prstGeom prst="rect">
            <a:avLst/>
          </a:prstGeom>
          <a:noFill/>
        </p:spPr>
        <p:txBody>
          <a:bodyPr wrap="none" rtlCol="0">
            <a:spAutoFit/>
          </a:bodyPr>
          <a:lstStyle/>
          <a:p>
            <a:endParaRPr lang="fr-FR" dirty="0">
              <a:solidFill>
                <a:prstClr val="black"/>
              </a:solidFill>
            </a:endParaRPr>
          </a:p>
        </p:txBody>
      </p:sp>
      <p:sp>
        <p:nvSpPr>
          <p:cNvPr id="62" name="Espace réservé du contenu 2"/>
          <p:cNvSpPr txBox="1">
            <a:spLocks/>
          </p:cNvSpPr>
          <p:nvPr/>
        </p:nvSpPr>
        <p:spPr>
          <a:xfrm>
            <a:off x="1678319" y="2038887"/>
            <a:ext cx="7010400" cy="37236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SzPct val="170000"/>
              <a:buFontTx/>
              <a:buBlip>
                <a:blip r:embed="rId4"/>
              </a:buBlip>
              <a:defRPr sz="1600" kern="1200" baseline="0">
                <a:solidFill>
                  <a:schemeClr val="tx1"/>
                </a:solidFill>
                <a:latin typeface="Helvetica" pitchFamily="34" charset="0"/>
                <a:ea typeface="+mn-ea"/>
                <a:cs typeface="+mn-cs"/>
              </a:defRPr>
            </a:lvl1pPr>
            <a:lvl2pPr marL="742950" indent="-285750" algn="l" defTabSz="457200" rtl="0" eaLnBrk="1" latinLnBrk="0" hangingPunct="1">
              <a:spcBef>
                <a:spcPct val="20000"/>
              </a:spcBef>
              <a:buClr>
                <a:schemeClr val="tx2">
                  <a:lumMod val="60000"/>
                  <a:lumOff val="40000"/>
                </a:schemeClr>
              </a:buClr>
              <a:buSzPct val="100000"/>
              <a:buFont typeface="Wingdings" pitchFamily="2" charset="2"/>
              <a:buChar char="§"/>
              <a:defRPr sz="1400" kern="1200" baseline="0">
                <a:solidFill>
                  <a:schemeClr val="tx1"/>
                </a:solidFill>
                <a:latin typeface="Helvetica" pitchFamily="34" charset="0"/>
                <a:ea typeface="+mn-ea"/>
                <a:cs typeface="+mn-cs"/>
              </a:defRPr>
            </a:lvl2pPr>
            <a:lvl3pPr marL="1143000" indent="-228600" algn="l" defTabSz="457200" rtl="0" eaLnBrk="1" latinLnBrk="0" hangingPunct="1">
              <a:spcBef>
                <a:spcPct val="20000"/>
              </a:spcBef>
              <a:buClr>
                <a:schemeClr val="tx2"/>
              </a:buClr>
              <a:buSzPct val="150000"/>
              <a:buFontTx/>
              <a:buBlip>
                <a:blip r:embed="rId4"/>
              </a:buBlip>
              <a:defRPr sz="2400" kern="1200" baseline="0">
                <a:solidFill>
                  <a:schemeClr val="tx1"/>
                </a:solidFill>
                <a:latin typeface="Helvetica" pitchFamily="34" charset="0"/>
                <a:ea typeface="+mn-ea"/>
                <a:cs typeface="+mn-cs"/>
              </a:defRPr>
            </a:lvl3pPr>
            <a:lvl4pPr marL="1600200" indent="-228600" algn="l" defTabSz="457200" rtl="0" eaLnBrk="1" latinLnBrk="0" hangingPunct="1">
              <a:spcBef>
                <a:spcPct val="20000"/>
              </a:spcBef>
              <a:buClr>
                <a:schemeClr val="tx2"/>
              </a:buClr>
              <a:buSzPct val="150000"/>
              <a:buFontTx/>
              <a:buBlip>
                <a:blip r:embed="rId4"/>
              </a:buBlip>
              <a:defRPr sz="2000" kern="1200" baseline="0">
                <a:solidFill>
                  <a:schemeClr val="tx1"/>
                </a:solidFill>
                <a:latin typeface="Helvetica" pitchFamily="34" charset="0"/>
                <a:ea typeface="+mn-ea"/>
                <a:cs typeface="+mn-cs"/>
              </a:defRPr>
            </a:lvl4pPr>
            <a:lvl5pPr marL="2057400" indent="-228600" algn="l" defTabSz="457200" rtl="0" eaLnBrk="1" latinLnBrk="0" hangingPunct="1">
              <a:spcBef>
                <a:spcPct val="20000"/>
              </a:spcBef>
              <a:buClr>
                <a:schemeClr val="tx2"/>
              </a:buClr>
              <a:buSzPct val="150000"/>
              <a:buFontTx/>
              <a:buBlip>
                <a:blip r:embed="rId4"/>
              </a:buBlip>
              <a:defRPr sz="2000" kern="1200" baseline="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rgbClr val="1F497D"/>
              </a:buClr>
            </a:pPr>
            <a:r>
              <a:rPr lang="fr-FR" sz="1800" b="1" dirty="0" smtClean="0">
                <a:solidFill>
                  <a:prstClr val="black"/>
                </a:solidFill>
              </a:rPr>
              <a:t>Ce que font les Jules</a:t>
            </a:r>
          </a:p>
          <a:p>
            <a:pPr marL="0" indent="0" algn="just">
              <a:buClr>
                <a:srgbClr val="1F497D"/>
              </a:buClr>
              <a:buFontTx/>
              <a:buNone/>
            </a:pPr>
            <a:endParaRPr lang="fr-FR" dirty="0" smtClean="0">
              <a:solidFill>
                <a:prstClr val="black"/>
              </a:solidFill>
            </a:endParaRPr>
          </a:p>
          <a:p>
            <a:pPr marL="0" indent="0" algn="just">
              <a:buClr>
                <a:srgbClr val="1F497D"/>
              </a:buClr>
              <a:buFontTx/>
              <a:buNone/>
            </a:pPr>
            <a:endParaRPr lang="fr-FR" dirty="0" smtClean="0">
              <a:solidFill>
                <a:prstClr val="black"/>
              </a:solidFill>
            </a:endParaRPr>
          </a:p>
          <a:p>
            <a:pPr algn="just">
              <a:buClr>
                <a:srgbClr val="1F497D"/>
              </a:buClr>
            </a:pPr>
            <a:endParaRPr lang="fr-FR" dirty="0" smtClean="0">
              <a:solidFill>
                <a:prstClr val="black"/>
              </a:solidFill>
            </a:endParaRPr>
          </a:p>
          <a:p>
            <a:pPr marL="0" indent="0" algn="just">
              <a:buClr>
                <a:srgbClr val="1F497D"/>
              </a:buClr>
              <a:buFontTx/>
              <a:buNone/>
            </a:pPr>
            <a:endParaRPr lang="fr-FR" dirty="0" smtClean="0">
              <a:solidFill>
                <a:prstClr val="black"/>
              </a:solidFill>
            </a:endParaRPr>
          </a:p>
          <a:p>
            <a:pPr marL="0" indent="0" algn="just">
              <a:buClr>
                <a:srgbClr val="1F497D"/>
              </a:buClr>
              <a:buFontTx/>
              <a:buNone/>
            </a:pPr>
            <a:endParaRPr lang="fr-FR" dirty="0" smtClean="0">
              <a:solidFill>
                <a:prstClr val="black"/>
              </a:solidFill>
            </a:endParaRPr>
          </a:p>
          <a:p>
            <a:pPr algn="just">
              <a:buClr>
                <a:srgbClr val="1F497D"/>
              </a:buClr>
            </a:pPr>
            <a:r>
              <a:rPr lang="fr-FR" sz="1800" b="1" dirty="0" smtClean="0">
                <a:solidFill>
                  <a:prstClr val="black"/>
                </a:solidFill>
              </a:rPr>
              <a:t>Ce que ne font pas les Jules</a:t>
            </a:r>
          </a:p>
        </p:txBody>
      </p:sp>
      <p:pic>
        <p:nvPicPr>
          <p:cNvPr id="2" name="Image 1" descr="Capture d’écran 2013-03-24 à 15.41.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219" y="2565842"/>
            <a:ext cx="1073181" cy="1056146"/>
          </a:xfrm>
          <a:prstGeom prst="rect">
            <a:avLst/>
          </a:prstGeom>
        </p:spPr>
      </p:pic>
      <p:pic>
        <p:nvPicPr>
          <p:cNvPr id="4" name="Image 3" descr="Capture d’écran 2013-03-24 à 15.41.4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3081" y="2565842"/>
            <a:ext cx="1151199" cy="1056146"/>
          </a:xfrm>
          <a:prstGeom prst="rect">
            <a:avLst/>
          </a:prstGeom>
        </p:spPr>
      </p:pic>
      <p:pic>
        <p:nvPicPr>
          <p:cNvPr id="5" name="Image 4" descr="Capture d’écran 2013-03-24 à 15.41.3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4713" y="2565842"/>
            <a:ext cx="1626288" cy="1056146"/>
          </a:xfrm>
          <a:prstGeom prst="rect">
            <a:avLst/>
          </a:prstGeom>
        </p:spPr>
      </p:pic>
      <p:pic>
        <p:nvPicPr>
          <p:cNvPr id="7" name="Image 6" descr="Capture d’écran 2013-03-24 à 15.42.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0408" y="4316070"/>
            <a:ext cx="1712475" cy="1200333"/>
          </a:xfrm>
          <a:prstGeom prst="rect">
            <a:avLst/>
          </a:prstGeom>
        </p:spPr>
      </p:pic>
      <p:pic>
        <p:nvPicPr>
          <p:cNvPr id="8" name="Image 7" descr="Capture d’écran 2013-03-24 à 15.42.08.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0156" y="4316070"/>
            <a:ext cx="1839972" cy="1179375"/>
          </a:xfrm>
          <a:prstGeom prst="rect">
            <a:avLst/>
          </a:prstGeom>
        </p:spPr>
      </p:pic>
      <p:pic>
        <p:nvPicPr>
          <p:cNvPr id="9" name="Image 8" descr="Capture d’écran 2013-03-24 à 15.44.1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2082" y="4316069"/>
            <a:ext cx="2251263" cy="1179375"/>
          </a:xfrm>
          <a:prstGeom prst="rect">
            <a:avLst/>
          </a:prstGeom>
        </p:spPr>
      </p:pic>
      <p:pic>
        <p:nvPicPr>
          <p:cNvPr id="34" name="Image 17" descr="Logo_Dauphine_NEW_Coul.jpg"/>
          <p:cNvPicPr>
            <a:picLocks noChangeAspect="1"/>
          </p:cNvPicPr>
          <p:nvPr/>
        </p:nvPicPr>
        <p:blipFill>
          <a:blip r:embed="rId11" cstate="print"/>
          <a:srcRect/>
          <a:stretch>
            <a:fillRect/>
          </a:stretch>
        </p:blipFill>
        <p:spPr bwMode="auto">
          <a:xfrm>
            <a:off x="7956221" y="6336968"/>
            <a:ext cx="1111579" cy="444832"/>
          </a:xfrm>
          <a:prstGeom prst="rect">
            <a:avLst/>
          </a:prstGeom>
          <a:noFill/>
          <a:ln w="9525">
            <a:noFill/>
            <a:miter lim="800000"/>
            <a:headEnd/>
            <a:tailEnd/>
          </a:ln>
        </p:spPr>
      </p:pic>
      <p:sp>
        <p:nvSpPr>
          <p:cNvPr id="35" name="ZoneTexte 11"/>
          <p:cNvSpPr txBox="1">
            <a:spLocks noChangeArrowheads="1"/>
          </p:cNvSpPr>
          <p:nvPr/>
        </p:nvSpPr>
        <p:spPr bwMode="auto">
          <a:xfrm>
            <a:off x="754284" y="6581775"/>
            <a:ext cx="6049963" cy="276225"/>
          </a:xfrm>
          <a:prstGeom prst="rect">
            <a:avLst/>
          </a:prstGeom>
          <a:noFill/>
          <a:ln w="9525">
            <a:noFill/>
            <a:miter lim="800000"/>
            <a:headEnd/>
            <a:tailEnd/>
          </a:ln>
        </p:spPr>
        <p:txBody>
          <a:bodyPr>
            <a:spAutoFit/>
          </a:bodyPr>
          <a:lstStyle/>
          <a:p>
            <a:pPr algn="ctr"/>
            <a:r>
              <a:rPr lang="fr-FR" sz="1200" b="1" dirty="0">
                <a:solidFill>
                  <a:srgbClr val="1F497D">
                    <a:lumMod val="75000"/>
                  </a:srgbClr>
                </a:solidFill>
                <a:cs typeface="Helvetica"/>
              </a:rPr>
              <a:t>Master Distribution &amp; Relation client © Université Paris-Dauphine, </a:t>
            </a:r>
            <a:r>
              <a:rPr lang="fr-FR" sz="1200" b="1" dirty="0" smtClean="0">
                <a:solidFill>
                  <a:srgbClr val="1F497D">
                    <a:lumMod val="75000"/>
                  </a:srgbClr>
                </a:solidFill>
                <a:cs typeface="Helvetica"/>
              </a:rPr>
              <a:t>2012-2013</a:t>
            </a:r>
            <a:endParaRPr lang="fr-FR" sz="1200" b="1" dirty="0">
              <a:solidFill>
                <a:srgbClr val="1F497D">
                  <a:lumMod val="75000"/>
                </a:srgbClr>
              </a:solidFill>
              <a:cs typeface="Helvetica"/>
            </a:endParaRPr>
          </a:p>
        </p:txBody>
      </p:sp>
      <p:pic>
        <p:nvPicPr>
          <p:cNvPr id="40" name="Picture 2" descr="G:\M2 Distribution &amp; relation clients\Logo FINAL MASTER DRC 2\Logo FINAL\LogoFINAL_Hv1.png"/>
          <p:cNvPicPr>
            <a:picLocks noChangeAspect="1" noChangeArrowheads="1"/>
          </p:cNvPicPr>
          <p:nvPr/>
        </p:nvPicPr>
        <p:blipFill>
          <a:blip r:embed="rId12" cstate="print"/>
          <a:srcRect/>
          <a:stretch>
            <a:fillRect/>
          </a:stretch>
        </p:blipFill>
        <p:spPr bwMode="auto">
          <a:xfrm>
            <a:off x="6372200" y="6496023"/>
            <a:ext cx="1381009" cy="288639"/>
          </a:xfrm>
          <a:prstGeom prst="rect">
            <a:avLst/>
          </a:prstGeom>
          <a:noFill/>
        </p:spPr>
      </p:pic>
      <p:pic>
        <p:nvPicPr>
          <p:cNvPr id="41" name="Image 40" descr="Capture d’écran 2013-04-13 à 18.29.38.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60795" y="30992"/>
            <a:ext cx="824621" cy="800787"/>
          </a:xfrm>
          <a:prstGeom prst="rect">
            <a:avLst/>
          </a:prstGeom>
        </p:spPr>
      </p:pic>
    </p:spTree>
    <p:extLst>
      <p:ext uri="{BB962C8B-B14F-4D97-AF65-F5344CB8AC3E}">
        <p14:creationId xmlns:p14="http://schemas.microsoft.com/office/powerpoint/2010/main" val="338159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0"/>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ZoneTexte 4"/>
          <p:cNvSpPr txBox="1"/>
          <p:nvPr/>
        </p:nvSpPr>
        <p:spPr>
          <a:xfrm flipH="1">
            <a:off x="-76200" y="4267200"/>
            <a:ext cx="7615633" cy="1323439"/>
          </a:xfrm>
          <a:prstGeom prst="rect">
            <a:avLst/>
          </a:prstGeom>
          <a:noFill/>
        </p:spPr>
        <p:txBody>
          <a:bodyPr wrap="square" rtlCol="0">
            <a:spAutoFit/>
          </a:bodyPr>
          <a:lstStyle/>
          <a:p>
            <a:pPr algn="ctr"/>
            <a:r>
              <a:rPr lang="fr-FR" sz="8000" b="1" spc="190" dirty="0" smtClean="0">
                <a:solidFill>
                  <a:srgbClr val="000090"/>
                </a:solidFill>
                <a:effectLst>
                  <a:reflection stA="78000" endPos="69000" dist="12700" dir="5400000" sy="-100000" algn="bl" rotWithShape="0"/>
                </a:effectLst>
                <a:latin typeface="Impact"/>
                <a:cs typeface="Impact"/>
              </a:rPr>
              <a:t>INTRODUCTION</a:t>
            </a:r>
            <a:endParaRPr lang="fr-FR" sz="8000" b="1" spc="190" dirty="0">
              <a:solidFill>
                <a:srgbClr val="000090"/>
              </a:solidFill>
              <a:effectLst>
                <a:reflection stA="78000" endPos="69000" dist="12700" dir="5400000" sy="-100000" algn="bl" rotWithShape="0"/>
              </a:effectLst>
              <a:latin typeface="Impact"/>
              <a:cs typeface="Impact"/>
            </a:endParaRPr>
          </a:p>
        </p:txBody>
      </p:sp>
      <p:sp>
        <p:nvSpPr>
          <p:cNvPr id="22" name="Ellipse 21"/>
          <p:cNvSpPr/>
          <p:nvPr/>
        </p:nvSpPr>
        <p:spPr>
          <a:xfrm>
            <a:off x="72390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Ellipse 22"/>
          <p:cNvSpPr/>
          <p:nvPr/>
        </p:nvSpPr>
        <p:spPr>
          <a:xfrm>
            <a:off x="7772400" y="609600"/>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Ellipse 23"/>
          <p:cNvSpPr/>
          <p:nvPr/>
        </p:nvSpPr>
        <p:spPr>
          <a:xfrm>
            <a:off x="8305800" y="609600"/>
            <a:ext cx="304800" cy="304800"/>
          </a:xfrm>
          <a:prstGeom prst="ellipse">
            <a:avLst/>
          </a:prstGeom>
          <a:solidFill>
            <a:srgbClr val="45004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5" name="Ellipse 24"/>
          <p:cNvSpPr/>
          <p:nvPr/>
        </p:nvSpPr>
        <p:spPr>
          <a:xfrm>
            <a:off x="87630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27" name="ZoneTexte 26"/>
          <p:cNvSpPr txBox="1"/>
          <p:nvPr/>
        </p:nvSpPr>
        <p:spPr>
          <a:xfrm>
            <a:off x="71628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28" name="ZoneTexte 27"/>
          <p:cNvSpPr txBox="1"/>
          <p:nvPr/>
        </p:nvSpPr>
        <p:spPr>
          <a:xfrm>
            <a:off x="7696200" y="0"/>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29" name="ZoneTexte 28"/>
          <p:cNvSpPr txBox="1"/>
          <p:nvPr/>
        </p:nvSpPr>
        <p:spPr>
          <a:xfrm>
            <a:off x="8229600" y="0"/>
            <a:ext cx="304800" cy="646331"/>
          </a:xfrm>
          <a:prstGeom prst="rect">
            <a:avLst/>
          </a:prstGeom>
          <a:noFill/>
        </p:spPr>
        <p:txBody>
          <a:bodyPr wrap="square" rtlCol="0">
            <a:spAutoFit/>
          </a:bodyPr>
          <a:lstStyle/>
          <a:p>
            <a:pPr algn="ctr"/>
            <a:r>
              <a:rPr lang="fr-FR" sz="3600" b="1" dirty="0">
                <a:solidFill>
                  <a:srgbClr val="450046">
                    <a:alpha val="40000"/>
                  </a:srgbClr>
                </a:solidFill>
                <a:latin typeface="Impact"/>
                <a:cs typeface="Impact"/>
              </a:rPr>
              <a:t>P</a:t>
            </a:r>
          </a:p>
        </p:txBody>
      </p:sp>
      <p:sp>
        <p:nvSpPr>
          <p:cNvPr id="30" name="ZoneTexte 29"/>
          <p:cNvSpPr txBox="1"/>
          <p:nvPr/>
        </p:nvSpPr>
        <p:spPr>
          <a:xfrm>
            <a:off x="86868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19"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179512" y="6527626"/>
            <a:ext cx="970757" cy="285750"/>
          </a:xfrm>
          <a:prstGeom prst="rect">
            <a:avLst/>
          </a:prstGeom>
          <a:noFill/>
          <a:ln w="9525">
            <a:noFill/>
            <a:miter lim="800000"/>
            <a:headEnd/>
            <a:tailEnd/>
          </a:ln>
        </p:spPr>
      </p:pic>
      <p:pic>
        <p:nvPicPr>
          <p:cNvPr id="20"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1"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2"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18" name="Ellipse 17"/>
          <p:cNvSpPr/>
          <p:nvPr/>
        </p:nvSpPr>
        <p:spPr>
          <a:xfrm>
            <a:off x="67056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3" name="ZoneTexte 32"/>
          <p:cNvSpPr txBox="1"/>
          <p:nvPr/>
        </p:nvSpPr>
        <p:spPr>
          <a:xfrm>
            <a:off x="66294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5580112" cy="646331"/>
          </a:xfrm>
          <a:prstGeom prst="rect">
            <a:avLst/>
          </a:prstGeom>
          <a:noFill/>
        </p:spPr>
        <p:txBody>
          <a:bodyPr wrap="square" rtlCol="0">
            <a:spAutoFit/>
          </a:bodyPr>
          <a:lstStyle/>
          <a:p>
            <a:r>
              <a:rPr lang="fr-FR" sz="3600" b="1" spc="190" dirty="0">
                <a:solidFill>
                  <a:srgbClr val="000090"/>
                </a:solidFill>
                <a:effectLst>
                  <a:reflection stA="78000" endPos="69000" dist="12700" dir="5400000" sy="-100000" algn="bl" rotWithShape="0"/>
                </a:effectLst>
                <a:latin typeface="Impact"/>
                <a:cs typeface="Impact"/>
              </a:rPr>
              <a:t>ÉQUIPEMENT DE LA MAISON</a:t>
            </a: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66" name="Rectangle à coins arrondis 65"/>
          <p:cNvSpPr/>
          <p:nvPr/>
        </p:nvSpPr>
        <p:spPr>
          <a:xfrm>
            <a:off x="76200" y="2009636"/>
            <a:ext cx="1295400" cy="523220"/>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Bénéfices clients</a:t>
            </a:r>
          </a:p>
        </p:txBody>
      </p:sp>
      <p:sp>
        <p:nvSpPr>
          <p:cNvPr id="68" name="Rectangle à coins arrondis 67"/>
          <p:cNvSpPr/>
          <p:nvPr/>
        </p:nvSpPr>
        <p:spPr>
          <a:xfrm>
            <a:off x="76200" y="4397828"/>
            <a:ext cx="1295400" cy="523220"/>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Bénéfices Entreprise</a:t>
            </a:r>
          </a:p>
        </p:txBody>
      </p:sp>
      <p:sp>
        <p:nvSpPr>
          <p:cNvPr id="30" name="Espace réservé du contenu 2"/>
          <p:cNvSpPr>
            <a:spLocks noGrp="1"/>
          </p:cNvSpPr>
          <p:nvPr>
            <p:ph idx="1"/>
          </p:nvPr>
        </p:nvSpPr>
        <p:spPr>
          <a:xfrm>
            <a:off x="1678319" y="2038887"/>
            <a:ext cx="7010400" cy="3723620"/>
          </a:xfrm>
        </p:spPr>
        <p:txBody>
          <a:bodyPr>
            <a:normAutofit/>
          </a:bodyPr>
          <a:lstStyle/>
          <a:p>
            <a:pPr algn="just"/>
            <a:r>
              <a:rPr lang="fr-FR" sz="1800" b="1" dirty="0" smtClean="0"/>
              <a:t>Polyvalence</a:t>
            </a:r>
            <a:r>
              <a:rPr lang="fr-FR" sz="1800" dirty="0" smtClean="0"/>
              <a:t> des services</a:t>
            </a:r>
            <a:endParaRPr lang="fr-FR" sz="1800" dirty="0"/>
          </a:p>
          <a:p>
            <a:pPr algn="just"/>
            <a:r>
              <a:rPr lang="fr-FR" sz="1800" b="1" dirty="0" smtClean="0"/>
              <a:t>Proximité</a:t>
            </a:r>
            <a:r>
              <a:rPr lang="fr-FR" sz="1800" dirty="0" smtClean="0"/>
              <a:t> avec les clients</a:t>
            </a:r>
          </a:p>
          <a:p>
            <a:pPr algn="just"/>
            <a:r>
              <a:rPr lang="fr-FR" sz="1800" b="1" dirty="0" smtClean="0"/>
              <a:t>Transparence</a:t>
            </a:r>
            <a:r>
              <a:rPr lang="fr-FR" sz="1800" dirty="0" smtClean="0"/>
              <a:t> des tarifs</a:t>
            </a:r>
          </a:p>
          <a:p>
            <a:pPr marL="0" indent="0" algn="just">
              <a:buNone/>
            </a:pPr>
            <a:endParaRPr lang="fr-FR" sz="1800" dirty="0" smtClean="0"/>
          </a:p>
          <a:p>
            <a:pPr algn="just"/>
            <a:endParaRPr lang="fr-FR" sz="1800" dirty="0"/>
          </a:p>
          <a:p>
            <a:pPr marL="0" indent="0" algn="just">
              <a:buNone/>
            </a:pPr>
            <a:endParaRPr lang="fr-FR" sz="1800" dirty="0" smtClean="0"/>
          </a:p>
          <a:p>
            <a:pPr marL="0" indent="0" algn="just">
              <a:buNone/>
            </a:pPr>
            <a:endParaRPr lang="fr-FR" sz="1800" dirty="0" smtClean="0"/>
          </a:p>
          <a:p>
            <a:pPr algn="just"/>
            <a:r>
              <a:rPr lang="fr-FR" sz="1800" dirty="0" smtClean="0"/>
              <a:t>Un positionnement </a:t>
            </a:r>
            <a:r>
              <a:rPr lang="fr-FR" sz="1800" b="1" dirty="0" smtClean="0"/>
              <a:t>différenciant</a:t>
            </a:r>
          </a:p>
          <a:p>
            <a:pPr algn="just"/>
            <a:r>
              <a:rPr lang="fr-FR" sz="1800" dirty="0" smtClean="0"/>
              <a:t>Développer leur </a:t>
            </a:r>
            <a:r>
              <a:rPr lang="fr-FR" sz="1800" b="1" dirty="0" smtClean="0"/>
              <a:t>notoriété</a:t>
            </a:r>
          </a:p>
          <a:p>
            <a:pPr algn="just"/>
            <a:r>
              <a:rPr lang="fr-FR" sz="1800" dirty="0" smtClean="0"/>
              <a:t>Un </a:t>
            </a:r>
            <a:r>
              <a:rPr lang="fr-FR" sz="1800" b="1" dirty="0" smtClean="0"/>
              <a:t>réseau national</a:t>
            </a:r>
          </a:p>
        </p:txBody>
      </p:sp>
      <p:sp>
        <p:nvSpPr>
          <p:cNvPr id="32" name="Rectangle 31"/>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3" name="Ellipse 32"/>
          <p:cNvSpPr/>
          <p:nvPr/>
        </p:nvSpPr>
        <p:spPr>
          <a:xfrm>
            <a:off x="76200" y="608494"/>
            <a:ext cx="304800" cy="304800"/>
          </a:xfrm>
          <a:prstGeom prst="ellipse">
            <a:avLst/>
          </a:prstGeom>
          <a:solidFill>
            <a:srgbClr val="3366FF"/>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6" name="ZoneTexte 35"/>
          <p:cNvSpPr txBox="1"/>
          <p:nvPr/>
        </p:nvSpPr>
        <p:spPr>
          <a:xfrm>
            <a:off x="0" y="-99392"/>
            <a:ext cx="304800" cy="707886"/>
          </a:xfrm>
          <a:prstGeom prst="rect">
            <a:avLst/>
          </a:prstGeom>
          <a:noFill/>
        </p:spPr>
        <p:txBody>
          <a:bodyPr wrap="square" rtlCol="0">
            <a:spAutoFit/>
          </a:bodyPr>
          <a:lstStyle/>
          <a:p>
            <a:pPr algn="ctr"/>
            <a:r>
              <a:rPr lang="fr-FR" sz="4000" b="1" dirty="0">
                <a:solidFill>
                  <a:srgbClr val="000090"/>
                </a:solidFill>
                <a:latin typeface="Impact"/>
                <a:cs typeface="Impact"/>
              </a:rPr>
              <a:t>S</a:t>
            </a:r>
          </a:p>
        </p:txBody>
      </p:sp>
      <p:sp>
        <p:nvSpPr>
          <p:cNvPr id="37" name="ZoneTexte 36"/>
          <p:cNvSpPr txBox="1"/>
          <p:nvPr/>
        </p:nvSpPr>
        <p:spPr>
          <a:xfrm>
            <a:off x="304800" y="151294"/>
            <a:ext cx="1828800" cy="369332"/>
          </a:xfrm>
          <a:prstGeom prst="rect">
            <a:avLst/>
          </a:prstGeom>
          <a:noFill/>
        </p:spPr>
        <p:txBody>
          <a:bodyPr wrap="square" rtlCol="0">
            <a:spAutoFit/>
          </a:bodyPr>
          <a:lstStyle/>
          <a:p>
            <a:r>
              <a:rPr lang="fr-FR" b="1" spc="170" dirty="0">
                <a:solidFill>
                  <a:srgbClr val="000090"/>
                </a:solidFill>
                <a:latin typeface="Helvetica"/>
                <a:cs typeface="Helvetica"/>
              </a:rPr>
              <a:t>ervices</a:t>
            </a:r>
          </a:p>
        </p:txBody>
      </p:sp>
      <p:sp>
        <p:nvSpPr>
          <p:cNvPr id="38" name="Ellipse 37"/>
          <p:cNvSpPr/>
          <p:nvPr/>
        </p:nvSpPr>
        <p:spPr>
          <a:xfrm>
            <a:off x="14478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9" name="Ellipse 38"/>
          <p:cNvSpPr/>
          <p:nvPr/>
        </p:nvSpPr>
        <p:spPr>
          <a:xfrm>
            <a:off x="19812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5" name="Ellipse 44"/>
          <p:cNvSpPr/>
          <p:nvPr/>
        </p:nvSpPr>
        <p:spPr>
          <a:xfrm>
            <a:off x="25146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6" name="Ellipse 45"/>
          <p:cNvSpPr/>
          <p:nvPr/>
        </p:nvSpPr>
        <p:spPr>
          <a:xfrm>
            <a:off x="29718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white"/>
                </a:solidFill>
              </a:rPr>
              <a:t> </a:t>
            </a:r>
          </a:p>
        </p:txBody>
      </p:sp>
      <p:sp>
        <p:nvSpPr>
          <p:cNvPr id="47" name="ZoneTexte 46"/>
          <p:cNvSpPr txBox="1"/>
          <p:nvPr/>
        </p:nvSpPr>
        <p:spPr>
          <a:xfrm>
            <a:off x="13716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8" name="ZoneTexte 47"/>
          <p:cNvSpPr txBox="1"/>
          <p:nvPr/>
        </p:nvSpPr>
        <p:spPr>
          <a:xfrm>
            <a:off x="1905000" y="-1106"/>
            <a:ext cx="304800" cy="646331"/>
          </a:xfrm>
          <a:prstGeom prst="rect">
            <a:avLst/>
          </a:prstGeom>
          <a:noFill/>
        </p:spPr>
        <p:txBody>
          <a:bodyPr wrap="square" rtlCol="0">
            <a:spAutoFit/>
          </a:bodyPr>
          <a:lstStyle/>
          <a:p>
            <a:pPr algn="ctr"/>
            <a:r>
              <a:rPr lang="fr-FR" sz="3600" b="1" dirty="0">
                <a:solidFill>
                  <a:srgbClr val="F79646">
                    <a:lumMod val="75000"/>
                    <a:alpha val="40000"/>
                  </a:srgbClr>
                </a:solidFill>
                <a:latin typeface="Impact"/>
                <a:cs typeface="Impact"/>
              </a:rPr>
              <a:t>O</a:t>
            </a:r>
          </a:p>
        </p:txBody>
      </p:sp>
      <p:sp>
        <p:nvSpPr>
          <p:cNvPr id="49" name="ZoneTexte 48"/>
          <p:cNvSpPr txBox="1"/>
          <p:nvPr/>
        </p:nvSpPr>
        <p:spPr>
          <a:xfrm>
            <a:off x="24384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50" name="ZoneTexte 49"/>
          <p:cNvSpPr txBox="1"/>
          <p:nvPr/>
        </p:nvSpPr>
        <p:spPr>
          <a:xfrm>
            <a:off x="2895600" y="-1106"/>
            <a:ext cx="304800" cy="646331"/>
          </a:xfrm>
          <a:prstGeom prst="rect">
            <a:avLst/>
          </a:prstGeom>
          <a:noFill/>
        </p:spPr>
        <p:txBody>
          <a:bodyPr wrap="square" rtlCol="0">
            <a:spAutoFit/>
          </a:bodyPr>
          <a:lstStyle/>
          <a:p>
            <a:pPr algn="ctr"/>
            <a:r>
              <a:rPr lang="fr-FR" sz="3600" b="1" dirty="0">
                <a:solidFill>
                  <a:srgbClr val="008000">
                    <a:alpha val="40000"/>
                  </a:srgbClr>
                </a:solidFill>
                <a:latin typeface="Impact"/>
                <a:cs typeface="Impact"/>
              </a:rPr>
              <a:t>S</a:t>
            </a:r>
          </a:p>
        </p:txBody>
      </p:sp>
      <p:pic>
        <p:nvPicPr>
          <p:cNvPr id="3" name="Image 2" descr="Capture d’écran 2013-01-27 à 17.57.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296" y="2238375"/>
            <a:ext cx="3115314" cy="1882775"/>
          </a:xfrm>
          <a:prstGeom prst="rect">
            <a:avLst/>
          </a:prstGeom>
        </p:spPr>
      </p:pic>
      <p:pic>
        <p:nvPicPr>
          <p:cNvPr id="26" name="Image 17" descr="Logo_Dauphine_NEW_Coul.jpg"/>
          <p:cNvPicPr>
            <a:picLocks noChangeAspect="1"/>
          </p:cNvPicPr>
          <p:nvPr/>
        </p:nvPicPr>
        <p:blipFill>
          <a:blip r:embed="rId5" cstate="print"/>
          <a:srcRect/>
          <a:stretch>
            <a:fillRect/>
          </a:stretch>
        </p:blipFill>
        <p:spPr bwMode="auto">
          <a:xfrm>
            <a:off x="7956221" y="6336968"/>
            <a:ext cx="1111579" cy="444832"/>
          </a:xfrm>
          <a:prstGeom prst="rect">
            <a:avLst/>
          </a:prstGeom>
          <a:noFill/>
          <a:ln w="9525">
            <a:noFill/>
            <a:miter lim="800000"/>
            <a:headEnd/>
            <a:tailEnd/>
          </a:ln>
        </p:spPr>
      </p:pic>
      <p:sp>
        <p:nvSpPr>
          <p:cNvPr id="29" name="ZoneTexte 11"/>
          <p:cNvSpPr txBox="1">
            <a:spLocks noChangeArrowheads="1"/>
          </p:cNvSpPr>
          <p:nvPr/>
        </p:nvSpPr>
        <p:spPr bwMode="auto">
          <a:xfrm>
            <a:off x="754284" y="6581775"/>
            <a:ext cx="6049963" cy="276225"/>
          </a:xfrm>
          <a:prstGeom prst="rect">
            <a:avLst/>
          </a:prstGeom>
          <a:noFill/>
          <a:ln w="9525">
            <a:noFill/>
            <a:miter lim="800000"/>
            <a:headEnd/>
            <a:tailEnd/>
          </a:ln>
        </p:spPr>
        <p:txBody>
          <a:bodyPr>
            <a:spAutoFit/>
          </a:bodyPr>
          <a:lstStyle/>
          <a:p>
            <a:pPr algn="ctr"/>
            <a:r>
              <a:rPr lang="fr-FR" sz="1200" b="1" dirty="0">
                <a:solidFill>
                  <a:srgbClr val="1F497D">
                    <a:lumMod val="75000"/>
                  </a:srgbClr>
                </a:solidFill>
                <a:cs typeface="Helvetica"/>
              </a:rPr>
              <a:t>Master Distribution &amp; Relation client © Université Paris-Dauphine, </a:t>
            </a:r>
            <a:r>
              <a:rPr lang="fr-FR" sz="1200" b="1" dirty="0" smtClean="0">
                <a:solidFill>
                  <a:srgbClr val="1F497D">
                    <a:lumMod val="75000"/>
                  </a:srgbClr>
                </a:solidFill>
                <a:cs typeface="Helvetica"/>
              </a:rPr>
              <a:t>2012-2013</a:t>
            </a:r>
            <a:endParaRPr lang="fr-FR" sz="1200" b="1" dirty="0">
              <a:solidFill>
                <a:srgbClr val="1F497D">
                  <a:lumMod val="75000"/>
                </a:srgbClr>
              </a:solidFill>
              <a:cs typeface="Helvetica"/>
            </a:endParaRPr>
          </a:p>
        </p:txBody>
      </p:sp>
      <p:pic>
        <p:nvPicPr>
          <p:cNvPr id="31" name="Picture 2" descr="G:\M2 Distribution &amp; relation clients\Logo FINAL MASTER DRC 2\Logo FINAL\LogoFINAL_Hv1.png"/>
          <p:cNvPicPr>
            <a:picLocks noChangeAspect="1" noChangeArrowheads="1"/>
          </p:cNvPicPr>
          <p:nvPr/>
        </p:nvPicPr>
        <p:blipFill>
          <a:blip r:embed="rId6" cstate="print"/>
          <a:srcRect/>
          <a:stretch>
            <a:fillRect/>
          </a:stretch>
        </p:blipFill>
        <p:spPr bwMode="auto">
          <a:xfrm>
            <a:off x="6372200" y="6496023"/>
            <a:ext cx="1381009" cy="288639"/>
          </a:xfrm>
          <a:prstGeom prst="rect">
            <a:avLst/>
          </a:prstGeom>
          <a:noFill/>
        </p:spPr>
      </p:pic>
      <p:pic>
        <p:nvPicPr>
          <p:cNvPr id="27" name="Image 26" descr="Capture d’écran 2013-04-13 à 18.29.3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0795" y="30992"/>
            <a:ext cx="824621" cy="800787"/>
          </a:xfrm>
          <a:prstGeom prst="rect">
            <a:avLst/>
          </a:prstGeom>
        </p:spPr>
      </p:pic>
    </p:spTree>
    <p:extLst>
      <p:ext uri="{BB962C8B-B14F-4D97-AF65-F5344CB8AC3E}">
        <p14:creationId xmlns:p14="http://schemas.microsoft.com/office/powerpoint/2010/main" val="672777588"/>
      </p:ext>
    </p:extLst>
  </p:cSld>
  <p:clrMapOvr>
    <a:masterClrMapping/>
  </p:clrMapOvr>
  <p:timing>
    <p:tnLst>
      <p:par>
        <p:cTn id="1" dur="indefinite" restart="never" nodeType="tmRoot"/>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0" name="Image 59"/>
          <p:cNvPicPr>
            <a:picLocks noChangeAspect="1"/>
          </p:cNvPicPr>
          <p:nvPr/>
        </p:nvPicPr>
        <p:blipFill>
          <a:blip cstate="print" r:embed="rId3">
            <a:alphaModFix amt="33000"/>
            <a:extLst>
              <a:ext uri="{28A0092B-C50C-407E-A947-70E740481C1C}">
                <a14:useLocalDpi xmlns:a14="http://schemas.microsoft.com/office/drawing/2010/main" val="0"/>
              </a:ext>
            </a:extLst>
          </a:blip>
          <a:stretch>
            <a:fillRect/>
          </a:stretch>
        </p:blipFill>
        <p:spPr>
          <a:xfrm>
            <a:off x="7104970" y="4221076"/>
            <a:ext cx="1349491" cy="1239330"/>
          </a:xfrm>
          <a:prstGeom prst="rect">
            <a:avLst/>
          </a:prstGeom>
        </p:spPr>
      </p:pic>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5580112" cy="646331"/>
          </a:xfrm>
          <a:prstGeom prst="rect">
            <a:avLst/>
          </a:prstGeom>
          <a:noFill/>
        </p:spPr>
        <p:txBody>
          <a:bodyPr rtlCol="0" wrap="square">
            <a:spAutoFit/>
          </a:bodyPr>
          <a:lstStyle/>
          <a:p>
            <a:r>
              <a:rPr b="1" dirty="0" lang="fr-FR" spc="190" sz="3600">
                <a:solidFill>
                  <a:srgbClr val="000090"/>
                </a:solidFill>
                <a:effectLst>
                  <a:reflection algn="bl" dir="5400000" dist="12700" endPos="69000" rotWithShape="0" stA="78000" sy="-100000"/>
                </a:effectLst>
                <a:latin typeface="Impact"/>
                <a:cs typeface="Impact"/>
              </a:rPr>
              <a:t>ÉQUIPEMENT DE LA MAISON</a:t>
            </a:r>
          </a:p>
        </p:txBody>
      </p:sp>
      <p:pic>
        <p:nvPicPr>
          <p:cNvPr descr="D:\Cours\2011-2012 - M2 DRC\TIG - Infographie\Chartes généraux et logos\Logos SCOPS Master\logo scops.gif" id="25" name="Picture 3"/>
          <p:cNvPicPr>
            <a:picLocks noChangeArrowheads="1" noChangeAspect="1"/>
          </p:cNvPicPr>
          <p:nvPr/>
        </p:nvPicPr>
        <p:blipFill>
          <a:blip cstate="print" r:embed="rId4"/>
          <a:srcRect/>
          <a:stretch>
            <a:fillRect/>
          </a:stretch>
        </p:blipFill>
        <p:spPr bwMode="auto">
          <a:xfrm>
            <a:off x="7202487" y="-2590800"/>
            <a:ext cx="1941513" cy="571500"/>
          </a:xfrm>
          <a:prstGeom prst="rect">
            <a:avLst/>
          </a:prstGeom>
          <a:noFill/>
          <a:ln w="9525">
            <a:noFill/>
            <a:miter lim="800000"/>
            <a:headEnd/>
            <a:tailEnd/>
          </a:ln>
        </p:spPr>
      </p:pic>
      <p:sp>
        <p:nvSpPr>
          <p:cNvPr id="66" name="Rectangle à coins arrondis 65"/>
          <p:cNvSpPr/>
          <p:nvPr/>
        </p:nvSpPr>
        <p:spPr>
          <a:xfrm>
            <a:off x="76200" y="2009636"/>
            <a:ext cx="1295400" cy="523220"/>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z="1400">
                <a:solidFill>
                  <a:prstClr val="white"/>
                </a:solidFill>
                <a:latin typeface="Helvetica"/>
                <a:cs typeface="Helvetica"/>
              </a:rPr>
              <a:t>Résultats</a:t>
            </a:r>
          </a:p>
        </p:txBody>
      </p:sp>
      <p:sp>
        <p:nvSpPr>
          <p:cNvPr id="30" name="Espace réservé du contenu 2"/>
          <p:cNvSpPr>
            <a:spLocks noGrp="1"/>
          </p:cNvSpPr>
          <p:nvPr>
            <p:ph idx="1"/>
          </p:nvPr>
        </p:nvSpPr>
        <p:spPr>
          <a:xfrm>
            <a:off x="1752600" y="1905000"/>
            <a:ext cx="7010400" cy="3723620"/>
          </a:xfrm>
        </p:spPr>
        <p:txBody>
          <a:bodyPr/>
          <a:lstStyle/>
          <a:p>
            <a:pPr indent="0" marL="0">
              <a:buNone/>
            </a:pPr>
            <a:r>
              <a:rPr b="1" dirty="0" lang="fr-FR" smtClean="0" sz="1800"/>
              <a:t>            98 % de clients satisfaits</a:t>
            </a:r>
          </a:p>
          <a:p>
            <a:pPr indent="0" marL="0">
              <a:buNone/>
            </a:pPr>
            <a:r>
              <a:rPr dirty="0" lang="fr-FR" smtClean="0"/>
              <a:t> </a:t>
            </a:r>
            <a:endParaRPr dirty="0" lang="fr-FR"/>
          </a:p>
          <a:p>
            <a:pPr indent="0" marL="0">
              <a:buNone/>
            </a:pPr>
            <a:endParaRPr dirty="0" lang="fr-FR"/>
          </a:p>
        </p:txBody>
      </p:sp>
      <p:sp>
        <p:nvSpPr>
          <p:cNvPr id="32" name="Rectangle 31"/>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3" name="Ellipse 32"/>
          <p:cNvSpPr/>
          <p:nvPr/>
        </p:nvSpPr>
        <p:spPr>
          <a:xfrm>
            <a:off x="76200" y="608494"/>
            <a:ext cx="304800" cy="304800"/>
          </a:xfrm>
          <a:prstGeom prst="ellipse">
            <a:avLst/>
          </a:prstGeom>
          <a:solidFill>
            <a:srgbClr val="3366FF"/>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0" y="-99392"/>
            <a:ext cx="304800" cy="707886"/>
          </a:xfrm>
          <a:prstGeom prst="rect">
            <a:avLst/>
          </a:prstGeom>
          <a:noFill/>
        </p:spPr>
        <p:txBody>
          <a:bodyPr rtlCol="0" wrap="square">
            <a:spAutoFit/>
          </a:bodyPr>
          <a:lstStyle/>
          <a:p>
            <a:pPr algn="ctr"/>
            <a:r>
              <a:rPr b="1" dirty="0" lang="fr-FR" sz="4000">
                <a:solidFill>
                  <a:srgbClr val="000090"/>
                </a:solidFill>
                <a:latin typeface="Impact"/>
                <a:cs typeface="Impact"/>
              </a:rPr>
              <a:t>S</a:t>
            </a:r>
          </a:p>
        </p:txBody>
      </p:sp>
      <p:sp>
        <p:nvSpPr>
          <p:cNvPr id="37" name="ZoneTexte 36"/>
          <p:cNvSpPr txBox="1"/>
          <p:nvPr/>
        </p:nvSpPr>
        <p:spPr>
          <a:xfrm>
            <a:off x="304800" y="151294"/>
            <a:ext cx="1828800" cy="369332"/>
          </a:xfrm>
          <a:prstGeom prst="rect">
            <a:avLst/>
          </a:prstGeom>
          <a:noFill/>
        </p:spPr>
        <p:txBody>
          <a:bodyPr rtlCol="0" wrap="square">
            <a:spAutoFit/>
          </a:bodyPr>
          <a:lstStyle/>
          <a:p>
            <a:r>
              <a:rPr b="1" dirty="0" lang="fr-FR" spc="170">
                <a:solidFill>
                  <a:srgbClr val="000090"/>
                </a:solidFill>
                <a:latin typeface="Helvetica"/>
                <a:cs typeface="Helvetica"/>
              </a:rPr>
              <a:t>ervices</a:t>
            </a:r>
          </a:p>
        </p:txBody>
      </p:sp>
      <p:sp>
        <p:nvSpPr>
          <p:cNvPr id="38" name="Ellipse 37"/>
          <p:cNvSpPr/>
          <p:nvPr/>
        </p:nvSpPr>
        <p:spPr>
          <a:xfrm>
            <a:off x="14478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9" name="Ellipse 38"/>
          <p:cNvSpPr/>
          <p:nvPr/>
        </p:nvSpPr>
        <p:spPr>
          <a:xfrm>
            <a:off x="1981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Ellipse 44"/>
          <p:cNvSpPr/>
          <p:nvPr/>
        </p:nvSpPr>
        <p:spPr>
          <a:xfrm>
            <a:off x="25146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6" name="Ellipse 45"/>
          <p:cNvSpPr/>
          <p:nvPr/>
        </p:nvSpPr>
        <p:spPr>
          <a:xfrm>
            <a:off x="2971800" y="608494"/>
            <a:ext cx="304800" cy="304800"/>
          </a:xfrm>
          <a:prstGeom prst="ellipse">
            <a:avLst/>
          </a:prstGeom>
          <a:solidFill>
            <a:srgbClr val="008000">
              <a:alpha val="40000"/>
            </a:srgbClr>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a:solidFill>
                  <a:prstClr val="white"/>
                </a:solidFill>
              </a:rPr>
              <a:t> </a:t>
            </a:r>
          </a:p>
        </p:txBody>
      </p:sp>
      <p:sp>
        <p:nvSpPr>
          <p:cNvPr id="47" name="ZoneTexte 46"/>
          <p:cNvSpPr txBox="1"/>
          <p:nvPr/>
        </p:nvSpPr>
        <p:spPr>
          <a:xfrm>
            <a:off x="13716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8" name="ZoneTexte 47"/>
          <p:cNvSpPr txBox="1"/>
          <p:nvPr/>
        </p:nvSpPr>
        <p:spPr>
          <a:xfrm>
            <a:off x="1905000" y="-1106"/>
            <a:ext cx="304800" cy="646331"/>
          </a:xfrm>
          <a:prstGeom prst="rect">
            <a:avLst/>
          </a:prstGeom>
          <a:noFill/>
        </p:spPr>
        <p:txBody>
          <a:bodyPr rtlCol="0" wrap="square">
            <a:spAutoFit/>
          </a:bodyPr>
          <a:lstStyle/>
          <a:p>
            <a:pPr algn="ctr"/>
            <a:r>
              <a:rPr b="1" dirty="0" lang="fr-FR" sz="3600">
                <a:solidFill>
                  <a:srgbClr val="F79646">
                    <a:lumMod val="75000"/>
                    <a:alpha val="40000"/>
                  </a:srgbClr>
                </a:solidFill>
                <a:latin typeface="Impact"/>
                <a:cs typeface="Impact"/>
              </a:rPr>
              <a:t>O</a:t>
            </a:r>
          </a:p>
        </p:txBody>
      </p:sp>
      <p:sp>
        <p:nvSpPr>
          <p:cNvPr id="49" name="ZoneTexte 48"/>
          <p:cNvSpPr txBox="1"/>
          <p:nvPr/>
        </p:nvSpPr>
        <p:spPr>
          <a:xfrm>
            <a:off x="2438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50" name="ZoneTexte 49"/>
          <p:cNvSpPr txBox="1"/>
          <p:nvPr/>
        </p:nvSpPr>
        <p:spPr>
          <a:xfrm>
            <a:off x="2895600" y="-1106"/>
            <a:ext cx="304800" cy="646331"/>
          </a:xfrm>
          <a:prstGeom prst="rect">
            <a:avLst/>
          </a:prstGeom>
          <a:noFill/>
        </p:spPr>
        <p:txBody>
          <a:bodyPr rtlCol="0" wrap="square">
            <a:spAutoFit/>
          </a:bodyPr>
          <a:lstStyle/>
          <a:p>
            <a:pPr algn="ctr"/>
            <a:r>
              <a:rPr b="1" dirty="0" lang="fr-FR" sz="3600">
                <a:solidFill>
                  <a:srgbClr val="008000">
                    <a:alpha val="40000"/>
                  </a:srgbClr>
                </a:solidFill>
                <a:latin typeface="Impact"/>
                <a:cs typeface="Impact"/>
              </a:rPr>
              <a:t>S</a:t>
            </a:r>
          </a:p>
        </p:txBody>
      </p:sp>
      <p:sp>
        <p:nvSpPr>
          <p:cNvPr id="51" name="Rectangle à coins arrondis 50"/>
          <p:cNvSpPr/>
          <p:nvPr/>
        </p:nvSpPr>
        <p:spPr>
          <a:xfrm>
            <a:off x="1746679" y="2336419"/>
            <a:ext cx="5057568" cy="2464181"/>
          </a:xfrm>
          <a:prstGeom prst="round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rtlCol="0"/>
          <a:lstStyle/>
          <a:p>
            <a:r>
              <a:rPr b="1" dirty="0" lang="fr-FR" sz="1600">
                <a:solidFill>
                  <a:prstClr val="black"/>
                </a:solidFill>
                <a:latin typeface="Helvetica"/>
                <a:cs typeface="Helvetica"/>
              </a:rPr>
              <a:t>TV</a:t>
            </a:r>
            <a:r>
              <a:rPr dirty="0" lang="fr-FR" sz="1600">
                <a:solidFill>
                  <a:prstClr val="black"/>
                </a:solidFill>
                <a:latin typeface="Helvetica"/>
                <a:cs typeface="Helvetica"/>
              </a:rPr>
              <a:t> : + de 30 millions de téléspectateurs </a:t>
            </a:r>
          </a:p>
          <a:p>
            <a:pPr indent="-285750" marL="285750">
              <a:buFont charset="0" pitchFamily="34" typeface="Arial"/>
              <a:buChar char="•"/>
            </a:pPr>
            <a:endParaRPr dirty="0" lang="fr-FR" sz="1600">
              <a:solidFill>
                <a:prstClr val="black"/>
              </a:solidFill>
              <a:latin typeface="Helvetica"/>
              <a:cs typeface="Helvetica"/>
            </a:endParaRPr>
          </a:p>
          <a:p>
            <a:r>
              <a:rPr b="1" dirty="0" lang="fr-FR" smtClean="0" sz="1600">
                <a:solidFill>
                  <a:prstClr val="black"/>
                </a:solidFill>
                <a:latin typeface="Helvetica"/>
                <a:cs typeface="Helvetica"/>
              </a:rPr>
              <a:t>RADIO</a:t>
            </a:r>
            <a:r>
              <a:rPr dirty="0" lang="fr-FR" smtClean="0" sz="1600">
                <a:solidFill>
                  <a:prstClr val="black"/>
                </a:solidFill>
                <a:latin typeface="Helvetica"/>
                <a:cs typeface="Helvetica"/>
              </a:rPr>
              <a:t> </a:t>
            </a:r>
            <a:r>
              <a:rPr dirty="0" lang="fr-FR" sz="1600">
                <a:solidFill>
                  <a:prstClr val="black"/>
                </a:solidFill>
                <a:latin typeface="Helvetica"/>
                <a:cs typeface="Helvetica"/>
              </a:rPr>
              <a:t>: + de 10 millions d’auditeurs</a:t>
            </a:r>
          </a:p>
          <a:p>
            <a:pPr indent="-285750" marL="285750">
              <a:buFont charset="0" pitchFamily="34" typeface="Arial"/>
              <a:buChar char="•"/>
            </a:pPr>
            <a:endParaRPr dirty="0" lang="fr-FR" sz="1600">
              <a:solidFill>
                <a:prstClr val="black"/>
              </a:solidFill>
              <a:latin typeface="Helvetica"/>
              <a:cs typeface="Helvetica"/>
            </a:endParaRPr>
          </a:p>
          <a:p>
            <a:r>
              <a:rPr b="1" dirty="0" lang="fr-FR" smtClean="0" sz="1600">
                <a:solidFill>
                  <a:prstClr val="black"/>
                </a:solidFill>
                <a:latin typeface="Helvetica"/>
                <a:cs typeface="Helvetica"/>
              </a:rPr>
              <a:t>PRESSE</a:t>
            </a:r>
            <a:r>
              <a:rPr dirty="0" lang="fr-FR" smtClean="0" sz="1600">
                <a:solidFill>
                  <a:prstClr val="black"/>
                </a:solidFill>
                <a:latin typeface="Helvetica"/>
                <a:cs typeface="Helvetica"/>
              </a:rPr>
              <a:t> </a:t>
            </a:r>
            <a:r>
              <a:rPr dirty="0" lang="fr-FR" sz="1600">
                <a:solidFill>
                  <a:prstClr val="black"/>
                </a:solidFill>
                <a:latin typeface="Helvetica"/>
                <a:cs typeface="Helvetica"/>
              </a:rPr>
              <a:t>: + de 3 millions de lecteurs</a:t>
            </a:r>
          </a:p>
          <a:p>
            <a:pPr indent="-285750" marL="285750">
              <a:buFont charset="0" pitchFamily="34" typeface="Arial"/>
              <a:buChar char="•"/>
            </a:pPr>
            <a:endParaRPr dirty="0" lang="fr-FR" sz="1600">
              <a:solidFill>
                <a:prstClr val="black"/>
              </a:solidFill>
              <a:latin typeface="Helvetica"/>
              <a:cs typeface="Helvetica"/>
            </a:endParaRPr>
          </a:p>
          <a:p>
            <a:r>
              <a:rPr b="1" dirty="0" lang="fr-FR" sz="1600">
                <a:solidFill>
                  <a:prstClr val="black"/>
                </a:solidFill>
                <a:latin typeface="Helvetica"/>
                <a:cs typeface="Helvetica"/>
              </a:rPr>
              <a:t>WEB</a:t>
            </a:r>
            <a:r>
              <a:rPr dirty="0" lang="fr-FR" sz="1600">
                <a:solidFill>
                  <a:prstClr val="black"/>
                </a:solidFill>
                <a:latin typeface="Helvetica"/>
                <a:cs typeface="Helvetica"/>
              </a:rPr>
              <a:t> : + de 20 millions d’internautes</a:t>
            </a:r>
          </a:p>
          <a:p>
            <a:pPr indent="-285750" marL="285750">
              <a:buFont charset="0" pitchFamily="34" typeface="Arial"/>
              <a:buChar char="•"/>
            </a:pPr>
            <a:endParaRPr dirty="0" lang="fr-FR" sz="1600">
              <a:solidFill>
                <a:prstClr val="black"/>
              </a:solidFill>
              <a:latin typeface="Helvetica"/>
              <a:cs typeface="Helvetica"/>
            </a:endParaRPr>
          </a:p>
          <a:p>
            <a:r>
              <a:rPr b="1" dirty="0" lang="fr-FR" sz="1600">
                <a:solidFill>
                  <a:prstClr val="black"/>
                </a:solidFill>
                <a:latin typeface="Helvetica"/>
                <a:cs typeface="Helvetica"/>
              </a:rPr>
              <a:t>RESEAUX SOCIAUX </a:t>
            </a:r>
            <a:r>
              <a:rPr dirty="0" lang="fr-FR" sz="1600">
                <a:solidFill>
                  <a:prstClr val="black"/>
                </a:solidFill>
                <a:latin typeface="Helvetica"/>
                <a:cs typeface="Helvetica"/>
              </a:rPr>
              <a:t>:  Milliers de </a:t>
            </a:r>
            <a:r>
              <a:rPr dirty="0" lang="fr-FR" smtClean="0" sz="1600">
                <a:solidFill>
                  <a:prstClr val="black"/>
                </a:solidFill>
                <a:latin typeface="Helvetica"/>
                <a:cs typeface="Helvetica"/>
              </a:rPr>
              <a:t>fans </a:t>
            </a:r>
            <a:r>
              <a:rPr dirty="0" lang="fr-FR" sz="1600">
                <a:solidFill>
                  <a:prstClr val="black"/>
                </a:solidFill>
                <a:latin typeface="Helvetica"/>
                <a:cs typeface="Helvetica"/>
              </a:rPr>
              <a:t>Facebook</a:t>
            </a:r>
          </a:p>
        </p:txBody>
      </p:sp>
      <p:pic>
        <p:nvPicPr>
          <p:cNvPr id="35" name="Picture 3"/>
          <p:cNvPicPr>
            <a:picLocks noChangeArrowheads="1" noChangeAspect="1"/>
          </p:cNvPicPr>
          <p:nvPr/>
        </p:nvPicPr>
        <p:blipFill>
          <a:blip cstate="email" r:embed="rId5">
            <a:extLst>
              <a:ext uri="{28A0092B-C50C-407E-A947-70E740481C1C}">
                <a14:useLocalDpi xmlns:a14="http://schemas.microsoft.com/office/drawing/2010/main" val="0"/>
              </a:ext>
            </a:extLst>
          </a:blip>
          <a:srcRect/>
          <a:stretch>
            <a:fillRect/>
          </a:stretch>
        </p:blipFill>
        <p:spPr bwMode="auto">
          <a:xfrm>
            <a:off x="5552660" y="3519966"/>
            <a:ext cx="1000540" cy="21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2"/>
          <p:cNvPicPr>
            <a:picLocks noChangeArrowheads="1" noChangeAspect="1"/>
          </p:cNvPicPr>
          <p:nvPr/>
        </p:nvPicPr>
        <p:blipFill>
          <a:blip cstate="email" r:embed="rId6">
            <a:extLst>
              <a:ext uri="{28A0092B-C50C-407E-A947-70E740481C1C}">
                <a14:useLocalDpi xmlns:a14="http://schemas.microsoft.com/office/drawing/2010/main" val="0"/>
              </a:ext>
            </a:extLst>
          </a:blip>
          <a:srcRect/>
          <a:stretch>
            <a:fillRect/>
          </a:stretch>
        </p:blipFill>
        <p:spPr bwMode="auto">
          <a:xfrm>
            <a:off x="5493191" y="3288385"/>
            <a:ext cx="518555" cy="2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Capture d’écran 2012-12-16 à 10.55.16.png" id="55" name="Image 54"/>
          <p:cNvPicPr>
            <a:picLocks noChangeAspect="1"/>
          </p:cNvPicPr>
          <p:nvPr/>
        </p:nvPicPr>
        <p:blipFill rotWithShape="1">
          <a:blip r:embed="rId7">
            <a:extLst>
              <a:ext uri="{28A0092B-C50C-407E-A947-70E740481C1C}">
                <a14:useLocalDpi xmlns:a14="http://schemas.microsoft.com/office/drawing/2010/main" val="0"/>
              </a:ext>
            </a:extLst>
          </a:blip>
          <a:srcRect b="110" r="138"/>
          <a:stretch/>
        </p:blipFill>
        <p:spPr>
          <a:xfrm>
            <a:off x="7080889" y="2170174"/>
            <a:ext cx="1750663" cy="1708408"/>
          </a:xfrm>
          <a:prstGeom prst="rect">
            <a:avLst/>
          </a:prstGeom>
        </p:spPr>
      </p:pic>
      <p:sp>
        <p:nvSpPr>
          <p:cNvPr id="52" name="Rectangle à coins arrondis 51"/>
          <p:cNvSpPr/>
          <p:nvPr/>
        </p:nvSpPr>
        <p:spPr>
          <a:xfrm>
            <a:off x="6914455" y="4138259"/>
            <a:ext cx="1848545" cy="1349561"/>
          </a:xfrm>
          <a:prstGeom prst="round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600">
                <a:solidFill>
                  <a:prstClr val="black"/>
                </a:solidFill>
                <a:latin typeface="Helvetica"/>
                <a:cs typeface="Helvetica"/>
              </a:rPr>
              <a:t>Développement en franchises </a:t>
            </a:r>
            <a:endParaRPr b="1" dirty="0" lang="fr-FR" sz="1600">
              <a:solidFill>
                <a:prstClr val="black"/>
              </a:solidFill>
              <a:latin typeface="Helvetica"/>
              <a:cs typeface="Helvetica"/>
            </a:endParaRPr>
          </a:p>
        </p:txBody>
      </p:sp>
      <p:pic>
        <p:nvPicPr>
          <p:cNvPr descr="Logo_Dauphine_NEW_Coul.jpg" id="53" name="Image 17"/>
          <p:cNvPicPr>
            <a:picLocks noChangeAspect="1"/>
          </p:cNvPicPr>
          <p:nvPr/>
        </p:nvPicPr>
        <p:blipFill>
          <a:blip cstate="print" r:embed="rId8"/>
          <a:srcRect/>
          <a:stretch>
            <a:fillRect/>
          </a:stretch>
        </p:blipFill>
        <p:spPr bwMode="auto">
          <a:xfrm>
            <a:off x="7956221" y="6336968"/>
            <a:ext cx="1111579" cy="444832"/>
          </a:xfrm>
          <a:prstGeom prst="rect">
            <a:avLst/>
          </a:prstGeom>
          <a:noFill/>
          <a:ln w="9525">
            <a:noFill/>
            <a:miter lim="800000"/>
            <a:headEnd/>
            <a:tailEnd/>
          </a:ln>
        </p:spPr>
      </p:pic>
      <p:sp>
        <p:nvSpPr>
          <p:cNvPr id="54" name="ZoneTexte 11"/>
          <p:cNvSpPr txBox="1">
            <a:spLocks noChangeArrowheads="1"/>
          </p:cNvSpPr>
          <p:nvPr/>
        </p:nvSpPr>
        <p:spPr bwMode="auto">
          <a:xfrm>
            <a:off x="754284" y="6581775"/>
            <a:ext cx="6049963" cy="276225"/>
          </a:xfrm>
          <a:prstGeom prst="rect">
            <a:avLst/>
          </a:prstGeom>
          <a:noFill/>
          <a:ln w="9525">
            <a:noFill/>
            <a:miter lim="800000"/>
            <a:headEnd/>
            <a:tailEnd/>
          </a:ln>
        </p:spPr>
        <p:txBody>
          <a:bodyPr>
            <a:spAutoFit/>
          </a:bodyPr>
          <a:lstStyle/>
          <a:p>
            <a:pPr algn="ctr"/>
            <a:r>
              <a:rPr b="1" dirty="0" lang="fr-FR" sz="1200">
                <a:solidFill>
                  <a:srgbClr val="1F497D">
                    <a:lumMod val="75000"/>
                  </a:srgbClr>
                </a:solidFill>
                <a:cs typeface="Helvetica"/>
              </a:rPr>
              <a:t>Master Distribution &amp; Relation client © Université Paris-Dauphine, </a:t>
            </a:r>
            <a:r>
              <a:rPr b="1" dirty="0" lang="fr-FR" smtClean="0" sz="1200">
                <a:solidFill>
                  <a:srgbClr val="1F497D">
                    <a:lumMod val="75000"/>
                  </a:srgbClr>
                </a:solidFill>
                <a:cs typeface="Helvetica"/>
              </a:rPr>
              <a:t>2012-2013</a:t>
            </a:r>
            <a:endParaRPr b="1" dirty="0" lang="fr-FR" sz="1200">
              <a:solidFill>
                <a:srgbClr val="1F497D">
                  <a:lumMod val="75000"/>
                </a:srgbClr>
              </a:solidFill>
              <a:cs typeface="Helvetica"/>
            </a:endParaRPr>
          </a:p>
        </p:txBody>
      </p:sp>
      <p:pic>
        <p:nvPicPr>
          <p:cNvPr descr="G:\M2 Distribution &amp; relation clients\Logo FINAL MASTER DRC 2\Logo FINAL\LogoFINAL_Hv1.png" id="57" name="Picture 2"/>
          <p:cNvPicPr>
            <a:picLocks noChangeArrowheads="1" noChangeAspect="1"/>
          </p:cNvPicPr>
          <p:nvPr/>
        </p:nvPicPr>
        <p:blipFill>
          <a:blip cstate="print" r:embed="rId9"/>
          <a:srcRect/>
          <a:stretch>
            <a:fillRect/>
          </a:stretch>
        </p:blipFill>
        <p:spPr bwMode="auto">
          <a:xfrm>
            <a:off x="6372200" y="6496023"/>
            <a:ext cx="1381009" cy="288639"/>
          </a:xfrm>
          <a:prstGeom prst="rect">
            <a:avLst/>
          </a:prstGeom>
          <a:noFill/>
        </p:spPr>
      </p:pic>
      <p:pic>
        <p:nvPicPr>
          <p:cNvPr descr="Capture d’écran 2013-03-27 à 17.23.28.png" id="6" name="Imag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3348" y="2843694"/>
            <a:ext cx="363436" cy="356706"/>
          </a:xfrm>
          <a:prstGeom prst="rect">
            <a:avLst/>
          </a:prstGeom>
        </p:spPr>
      </p:pic>
      <p:pic>
        <p:nvPicPr>
          <p:cNvPr descr="Capture d’écran 2013-03-27 à 17.23.58.png" id="7" name="Image 6"/>
          <p:cNvPicPr>
            <a:picLocks noChangeAspect="1"/>
          </p:cNvPicPr>
          <p:nvPr/>
        </p:nvPicPr>
        <p:blipFill rotWithShape="1">
          <a:blip r:embed="rId11">
            <a:extLst>
              <a:ext uri="{28A0092B-C50C-407E-A947-70E740481C1C}">
                <a14:useLocalDpi xmlns:a14="http://schemas.microsoft.com/office/drawing/2010/main" val="0"/>
              </a:ext>
            </a:extLst>
          </a:blip>
          <a:stretch/>
        </p:blipFill>
        <p:spPr>
          <a:xfrm>
            <a:off x="5752469" y="2412363"/>
            <a:ext cx="619731" cy="240985"/>
          </a:xfrm>
          <a:prstGeom prst="rect">
            <a:avLst/>
          </a:prstGeom>
        </p:spPr>
      </p:pic>
      <p:pic>
        <p:nvPicPr>
          <p:cNvPr descr="Capture d’écran 2013-04-13 à 18.29.38.png" id="34" name="Imag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60795" y="30992"/>
            <a:ext cx="824621" cy="800787"/>
          </a:xfrm>
          <a:prstGeom prst="rect">
            <a:avLst/>
          </a:prstGeom>
        </p:spPr>
      </p:pic>
      <p:sp>
        <p:nvSpPr>
          <p:cNvPr id="41" name="Rectangle à coins arrondis 40"/>
          <p:cNvSpPr/>
          <p:nvPr/>
        </p:nvSpPr>
        <p:spPr>
          <a:xfrm>
            <a:off x="2514600" y="4953000"/>
            <a:ext cx="2749041" cy="593864"/>
          </a:xfrm>
          <a:prstGeom prst="round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600">
                <a:solidFill>
                  <a:prstClr val="black"/>
                </a:solidFill>
                <a:latin typeface="Helvetica"/>
                <a:cs typeface="Helvetica"/>
              </a:rPr>
              <a:t>+ de 12 000 interventions</a:t>
            </a:r>
            <a:endParaRPr b="1" dirty="0" lang="fr-FR" sz="1600">
              <a:solidFill>
                <a:prstClr val="black"/>
              </a:solidFill>
              <a:latin typeface="Helvetica"/>
              <a:cs typeface="Helvetica"/>
            </a:endParaRPr>
          </a:p>
        </p:txBody>
      </p:sp>
      <p:pic>
        <p:nvPicPr>
          <p:cNvPr id="42" name="Picture 2"/>
          <p:cNvPicPr>
            <a:picLocks noChangeArrowheads="1" noChangeAspect="1"/>
          </p:cNvPicPr>
          <p:nvPr/>
        </p:nvPicPr>
        <p:blipFill>
          <a:blip cstate="email" r:embed="rId13">
            <a:extLst>
              <a:ext uri="{28A0092B-C50C-407E-A947-70E740481C1C}">
                <a14:useLocalDpi xmlns:a14="http://schemas.microsoft.com/office/drawing/2010/main" val="0"/>
              </a:ext>
            </a:extLst>
          </a:blip>
          <a:srcRect/>
          <a:stretch>
            <a:fillRect/>
          </a:stretch>
        </p:blipFill>
        <p:spPr bwMode="auto">
          <a:xfrm>
            <a:off x="5638800" y="4876800"/>
            <a:ext cx="1067336" cy="921575"/>
          </a:xfrm>
          <a:prstGeom prst="rect">
            <a:avLst/>
          </a:prstGeom>
          <a:noFill/>
          <a:ln w="9525">
            <a:noFill/>
            <a:miter lim="800000"/>
            <a:headEnd/>
            <a:tailEnd/>
          </a:ln>
        </p:spPr>
      </p:pic>
    </p:spTree>
    <p:extLst>
      <p:ext uri="{BB962C8B-B14F-4D97-AF65-F5344CB8AC3E}">
        <p14:creationId xmlns:p14="http://schemas.microsoft.com/office/powerpoint/2010/main" val="2883172673"/>
      </p:ext>
    </p:extLst>
  </p:cSld>
  <p:clrMapOvr>
    <a:masterClrMapping/>
  </p:clrMapOvr>
  <p:timing>
    <p:tnLst>
      <p:par>
        <p:cTn dur="indefinite" id="1" nodeType="tmRoot" restart="never"/>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5580112" cy="646331"/>
          </a:xfrm>
          <a:prstGeom prst="rect">
            <a:avLst/>
          </a:prstGeom>
          <a:noFill/>
        </p:spPr>
        <p:txBody>
          <a:bodyPr wrap="square" rtlCol="0">
            <a:spAutoFit/>
          </a:bodyPr>
          <a:lstStyle/>
          <a:p>
            <a:r>
              <a:rPr lang="fr-FR" sz="3600" b="1" spc="190" dirty="0">
                <a:solidFill>
                  <a:srgbClr val="000090"/>
                </a:solidFill>
                <a:effectLst>
                  <a:reflection stA="78000" endPos="69000" dist="12700" dir="5400000" sy="-100000" algn="bl" rotWithShape="0"/>
                </a:effectLst>
                <a:latin typeface="Impact"/>
                <a:cs typeface="Impact"/>
              </a:rPr>
              <a:t>ÉQUIPEMENT DE LA MAISON</a:t>
            </a: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32" name="Rectangle 31"/>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3" name="Ellipse 32"/>
          <p:cNvSpPr/>
          <p:nvPr/>
        </p:nvSpPr>
        <p:spPr>
          <a:xfrm>
            <a:off x="76200" y="608494"/>
            <a:ext cx="304800" cy="304800"/>
          </a:xfrm>
          <a:prstGeom prst="ellipse">
            <a:avLst/>
          </a:prstGeom>
          <a:solidFill>
            <a:srgbClr val="3366FF"/>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6" name="ZoneTexte 35"/>
          <p:cNvSpPr txBox="1"/>
          <p:nvPr/>
        </p:nvSpPr>
        <p:spPr>
          <a:xfrm>
            <a:off x="0" y="-99392"/>
            <a:ext cx="304800" cy="707886"/>
          </a:xfrm>
          <a:prstGeom prst="rect">
            <a:avLst/>
          </a:prstGeom>
          <a:noFill/>
        </p:spPr>
        <p:txBody>
          <a:bodyPr wrap="square" rtlCol="0">
            <a:spAutoFit/>
          </a:bodyPr>
          <a:lstStyle/>
          <a:p>
            <a:pPr algn="ctr"/>
            <a:r>
              <a:rPr lang="fr-FR" sz="4000" b="1" dirty="0">
                <a:solidFill>
                  <a:srgbClr val="000090"/>
                </a:solidFill>
                <a:latin typeface="Impact"/>
                <a:cs typeface="Impact"/>
              </a:rPr>
              <a:t>S</a:t>
            </a:r>
          </a:p>
        </p:txBody>
      </p:sp>
      <p:sp>
        <p:nvSpPr>
          <p:cNvPr id="37" name="ZoneTexte 36"/>
          <p:cNvSpPr txBox="1"/>
          <p:nvPr/>
        </p:nvSpPr>
        <p:spPr>
          <a:xfrm>
            <a:off x="304800" y="151294"/>
            <a:ext cx="1828800" cy="369332"/>
          </a:xfrm>
          <a:prstGeom prst="rect">
            <a:avLst/>
          </a:prstGeom>
          <a:noFill/>
        </p:spPr>
        <p:txBody>
          <a:bodyPr wrap="square" rtlCol="0">
            <a:spAutoFit/>
          </a:bodyPr>
          <a:lstStyle/>
          <a:p>
            <a:r>
              <a:rPr lang="fr-FR" b="1" spc="170" dirty="0">
                <a:solidFill>
                  <a:srgbClr val="000090"/>
                </a:solidFill>
                <a:latin typeface="Helvetica"/>
                <a:cs typeface="Helvetica"/>
              </a:rPr>
              <a:t>ervices</a:t>
            </a:r>
          </a:p>
        </p:txBody>
      </p:sp>
      <p:sp>
        <p:nvSpPr>
          <p:cNvPr id="38" name="Ellipse 37"/>
          <p:cNvSpPr/>
          <p:nvPr/>
        </p:nvSpPr>
        <p:spPr>
          <a:xfrm>
            <a:off x="14478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9" name="Ellipse 38"/>
          <p:cNvSpPr/>
          <p:nvPr/>
        </p:nvSpPr>
        <p:spPr>
          <a:xfrm>
            <a:off x="19812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5" name="Ellipse 44"/>
          <p:cNvSpPr/>
          <p:nvPr/>
        </p:nvSpPr>
        <p:spPr>
          <a:xfrm>
            <a:off x="25146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6" name="Ellipse 45"/>
          <p:cNvSpPr/>
          <p:nvPr/>
        </p:nvSpPr>
        <p:spPr>
          <a:xfrm>
            <a:off x="29718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prstClr val="white"/>
                </a:solidFill>
              </a:rPr>
              <a:t> </a:t>
            </a:r>
          </a:p>
        </p:txBody>
      </p:sp>
      <p:sp>
        <p:nvSpPr>
          <p:cNvPr id="47" name="ZoneTexte 46"/>
          <p:cNvSpPr txBox="1"/>
          <p:nvPr/>
        </p:nvSpPr>
        <p:spPr>
          <a:xfrm>
            <a:off x="13716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8" name="ZoneTexte 47"/>
          <p:cNvSpPr txBox="1"/>
          <p:nvPr/>
        </p:nvSpPr>
        <p:spPr>
          <a:xfrm>
            <a:off x="1905000" y="-1106"/>
            <a:ext cx="304800" cy="646331"/>
          </a:xfrm>
          <a:prstGeom prst="rect">
            <a:avLst/>
          </a:prstGeom>
          <a:noFill/>
        </p:spPr>
        <p:txBody>
          <a:bodyPr wrap="square" rtlCol="0">
            <a:spAutoFit/>
          </a:bodyPr>
          <a:lstStyle/>
          <a:p>
            <a:pPr algn="ctr"/>
            <a:r>
              <a:rPr lang="fr-FR" sz="3600" b="1" dirty="0">
                <a:solidFill>
                  <a:srgbClr val="F79646">
                    <a:lumMod val="75000"/>
                    <a:alpha val="40000"/>
                  </a:srgbClr>
                </a:solidFill>
                <a:latin typeface="Impact"/>
                <a:cs typeface="Impact"/>
              </a:rPr>
              <a:t>O</a:t>
            </a:r>
          </a:p>
        </p:txBody>
      </p:sp>
      <p:sp>
        <p:nvSpPr>
          <p:cNvPr id="49" name="ZoneTexte 48"/>
          <p:cNvSpPr txBox="1"/>
          <p:nvPr/>
        </p:nvSpPr>
        <p:spPr>
          <a:xfrm>
            <a:off x="24384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50" name="ZoneTexte 49"/>
          <p:cNvSpPr txBox="1"/>
          <p:nvPr/>
        </p:nvSpPr>
        <p:spPr>
          <a:xfrm>
            <a:off x="2895600" y="-1106"/>
            <a:ext cx="304800" cy="646331"/>
          </a:xfrm>
          <a:prstGeom prst="rect">
            <a:avLst/>
          </a:prstGeom>
          <a:noFill/>
        </p:spPr>
        <p:txBody>
          <a:bodyPr wrap="square" rtlCol="0">
            <a:spAutoFit/>
          </a:bodyPr>
          <a:lstStyle/>
          <a:p>
            <a:pPr algn="ctr"/>
            <a:r>
              <a:rPr lang="fr-FR" sz="3600" b="1" dirty="0">
                <a:solidFill>
                  <a:srgbClr val="008000">
                    <a:alpha val="40000"/>
                  </a:srgbClr>
                </a:solidFill>
                <a:latin typeface="Impact"/>
                <a:cs typeface="Impact"/>
              </a:rPr>
              <a:t>S</a:t>
            </a:r>
          </a:p>
        </p:txBody>
      </p:sp>
      <p:pic>
        <p:nvPicPr>
          <p:cNvPr id="29" name="Image 17" descr="Logo_Dauphine_NEW_Coul.jpg"/>
          <p:cNvPicPr>
            <a:picLocks noChangeAspect="1"/>
          </p:cNvPicPr>
          <p:nvPr/>
        </p:nvPicPr>
        <p:blipFill>
          <a:blip r:embed="rId4" cstate="print"/>
          <a:srcRect/>
          <a:stretch>
            <a:fillRect/>
          </a:stretch>
        </p:blipFill>
        <p:spPr bwMode="auto">
          <a:xfrm>
            <a:off x="7956221" y="6336968"/>
            <a:ext cx="1111579" cy="444832"/>
          </a:xfrm>
          <a:prstGeom prst="rect">
            <a:avLst/>
          </a:prstGeom>
          <a:noFill/>
          <a:ln w="9525">
            <a:noFill/>
            <a:miter lim="800000"/>
            <a:headEnd/>
            <a:tailEnd/>
          </a:ln>
        </p:spPr>
      </p:pic>
      <p:sp>
        <p:nvSpPr>
          <p:cNvPr id="31" name="ZoneTexte 11"/>
          <p:cNvSpPr txBox="1">
            <a:spLocks noChangeArrowheads="1"/>
          </p:cNvSpPr>
          <p:nvPr/>
        </p:nvSpPr>
        <p:spPr bwMode="auto">
          <a:xfrm>
            <a:off x="754284" y="6581775"/>
            <a:ext cx="6049963" cy="276225"/>
          </a:xfrm>
          <a:prstGeom prst="rect">
            <a:avLst/>
          </a:prstGeom>
          <a:noFill/>
          <a:ln w="9525">
            <a:noFill/>
            <a:miter lim="800000"/>
            <a:headEnd/>
            <a:tailEnd/>
          </a:ln>
        </p:spPr>
        <p:txBody>
          <a:bodyPr>
            <a:spAutoFit/>
          </a:bodyPr>
          <a:lstStyle/>
          <a:p>
            <a:pPr algn="ctr"/>
            <a:r>
              <a:rPr lang="fr-FR" sz="1200" b="1" dirty="0">
                <a:solidFill>
                  <a:srgbClr val="1F497D">
                    <a:lumMod val="75000"/>
                  </a:srgbClr>
                </a:solidFill>
                <a:cs typeface="Helvetica"/>
              </a:rPr>
              <a:t>Master Distribution &amp; Relation client © Université Paris-Dauphine, </a:t>
            </a:r>
            <a:r>
              <a:rPr lang="fr-FR" sz="1200" b="1" dirty="0" smtClean="0">
                <a:solidFill>
                  <a:srgbClr val="1F497D">
                    <a:lumMod val="75000"/>
                  </a:srgbClr>
                </a:solidFill>
                <a:cs typeface="Helvetica"/>
              </a:rPr>
              <a:t>2012-2013</a:t>
            </a:r>
            <a:endParaRPr lang="fr-FR" sz="1200" b="1" dirty="0">
              <a:solidFill>
                <a:srgbClr val="1F497D">
                  <a:lumMod val="75000"/>
                </a:srgbClr>
              </a:solidFill>
              <a:cs typeface="Helvetica"/>
            </a:endParaRPr>
          </a:p>
        </p:txBody>
      </p:sp>
      <p:pic>
        <p:nvPicPr>
          <p:cNvPr id="34"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496023"/>
            <a:ext cx="1381009" cy="288639"/>
          </a:xfrm>
          <a:prstGeom prst="rect">
            <a:avLst/>
          </a:prstGeom>
          <a:noFill/>
        </p:spPr>
      </p:pic>
      <p:sp>
        <p:nvSpPr>
          <p:cNvPr id="24" name="Espace réservé du contenu 2"/>
          <p:cNvSpPr>
            <a:spLocks noGrp="1"/>
          </p:cNvSpPr>
          <p:nvPr>
            <p:ph idx="1"/>
          </p:nvPr>
        </p:nvSpPr>
        <p:spPr>
          <a:xfrm>
            <a:off x="670739" y="1497632"/>
            <a:ext cx="8077511" cy="2676128"/>
          </a:xfrm>
        </p:spPr>
        <p:txBody>
          <a:bodyPr>
            <a:noAutofit/>
          </a:bodyPr>
          <a:lstStyle/>
          <a:p>
            <a:pPr marL="0" indent="0" algn="ctr">
              <a:buNone/>
            </a:pPr>
            <a:r>
              <a:rPr lang="fr-FR" sz="2800" dirty="0" smtClean="0"/>
              <a:t>Pour éviter les </a:t>
            </a:r>
            <a:r>
              <a:rPr lang="fr-FR" sz="2800" b="1" dirty="0" smtClean="0"/>
              <a:t>situations critiques, </a:t>
            </a:r>
            <a:r>
              <a:rPr lang="fr-FR" sz="2800" dirty="0" smtClean="0"/>
              <a:t>appelez</a:t>
            </a:r>
            <a:r>
              <a:rPr lang="fr-FR" sz="2800" b="1" dirty="0" smtClean="0"/>
              <a:t> :</a:t>
            </a:r>
          </a:p>
        </p:txBody>
      </p:sp>
      <p:pic>
        <p:nvPicPr>
          <p:cNvPr id="26" name="Image 25" descr="Capture d’écran 2013-04-13 à 15.03.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611" y="2729948"/>
            <a:ext cx="4826000" cy="2438400"/>
          </a:xfrm>
          <a:prstGeom prst="rect">
            <a:avLst/>
          </a:prstGeom>
        </p:spPr>
      </p:pic>
      <p:sp>
        <p:nvSpPr>
          <p:cNvPr id="27" name="Rectangle 26"/>
          <p:cNvSpPr/>
          <p:nvPr/>
        </p:nvSpPr>
        <p:spPr>
          <a:xfrm>
            <a:off x="6779212" y="2729948"/>
            <a:ext cx="562399" cy="5975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649605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0"/>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solidFill>
                <a:prstClr val="white"/>
              </a:solidFill>
            </a:endParaRPr>
          </a:p>
        </p:txBody>
      </p:sp>
      <p:sp>
        <p:nvSpPr>
          <p:cNvPr id="5" name="ZoneTexte 4"/>
          <p:cNvSpPr txBox="1"/>
          <p:nvPr/>
        </p:nvSpPr>
        <p:spPr>
          <a:xfrm flipH="1">
            <a:off x="0" y="4239161"/>
            <a:ext cx="9525000" cy="1323439"/>
          </a:xfrm>
          <a:prstGeom prst="rect">
            <a:avLst/>
          </a:prstGeom>
          <a:noFill/>
        </p:spPr>
        <p:txBody>
          <a:bodyPr wrap="square" rtlCol="0">
            <a:spAutoFit/>
          </a:bodyPr>
          <a:lstStyle/>
          <a:p>
            <a:r>
              <a:rPr lang="fr-FR" sz="8000" b="1" spc="190" dirty="0" smtClean="0">
                <a:solidFill>
                  <a:srgbClr val="C10000"/>
                </a:solidFill>
                <a:effectLst>
                  <a:reflection stA="78000" endPos="69000" dist="12700" dir="5400000" sy="-100000" algn="bl" rotWithShape="0"/>
                </a:effectLst>
                <a:latin typeface="Impact"/>
                <a:cs typeface="Impact"/>
              </a:rPr>
              <a:t>CONCEPTS DE VENTE</a:t>
            </a:r>
            <a:endParaRPr lang="fr-FR" sz="8000" b="1" spc="190" dirty="0">
              <a:solidFill>
                <a:srgbClr val="C10000"/>
              </a:solidFill>
              <a:effectLst>
                <a:reflection stA="78000" endPos="69000" dist="12700" dir="5400000" sy="-100000" algn="bl" rotWithShape="0"/>
              </a:effectLst>
              <a:latin typeface="Impact"/>
              <a:cs typeface="Impact"/>
            </a:endParaRPr>
          </a:p>
        </p:txBody>
      </p:sp>
      <p:sp>
        <p:nvSpPr>
          <p:cNvPr id="10"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BB0000"/>
                </a:solidFill>
              </a:rPr>
              <a:t>Master Distribution &amp; Relation client © Université Paris-Dauphine, </a:t>
            </a:r>
            <a:r>
              <a:rPr lang="fr-FR" sz="1200" b="1" dirty="0" smtClean="0">
                <a:solidFill>
                  <a:srgbClr val="BB0000"/>
                </a:solidFill>
              </a:rPr>
              <a:t>2012-2013</a:t>
            </a:r>
            <a:endParaRPr lang="fr-FR" sz="1200" dirty="0">
              <a:solidFill>
                <a:srgbClr val="BB0000"/>
              </a:solidFill>
            </a:endParaRPr>
          </a:p>
        </p:txBody>
      </p:sp>
      <p:sp>
        <p:nvSpPr>
          <p:cNvPr id="12" name="Ellipse 11"/>
          <p:cNvSpPr/>
          <p:nvPr/>
        </p:nvSpPr>
        <p:spPr>
          <a:xfrm>
            <a:off x="67056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Ellipse 12"/>
          <p:cNvSpPr/>
          <p:nvPr/>
        </p:nvSpPr>
        <p:spPr>
          <a:xfrm>
            <a:off x="7239000" y="609600"/>
            <a:ext cx="304800" cy="304800"/>
          </a:xfrm>
          <a:prstGeom prst="ellipse">
            <a:avLst/>
          </a:prstGeom>
          <a:solidFill>
            <a:srgbClr val="E70000"/>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E70000"/>
              </a:solidFill>
            </a:endParaRPr>
          </a:p>
        </p:txBody>
      </p:sp>
      <p:sp>
        <p:nvSpPr>
          <p:cNvPr id="14" name="Ellipse 13"/>
          <p:cNvSpPr/>
          <p:nvPr/>
        </p:nvSpPr>
        <p:spPr>
          <a:xfrm>
            <a:off x="7772400" y="609600"/>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5" name="Ellipse 14"/>
          <p:cNvSpPr/>
          <p:nvPr/>
        </p:nvSpPr>
        <p:spPr>
          <a:xfrm>
            <a:off x="83058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6" name="Ellipse 15"/>
          <p:cNvSpPr/>
          <p:nvPr/>
        </p:nvSpPr>
        <p:spPr>
          <a:xfrm>
            <a:off x="87630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7" name="ZoneTexte 16"/>
          <p:cNvSpPr txBox="1"/>
          <p:nvPr/>
        </p:nvSpPr>
        <p:spPr>
          <a:xfrm>
            <a:off x="66294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19" name="ZoneTexte 18"/>
          <p:cNvSpPr txBox="1"/>
          <p:nvPr/>
        </p:nvSpPr>
        <p:spPr>
          <a:xfrm>
            <a:off x="7696200" y="0"/>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20" name="ZoneTexte 19"/>
          <p:cNvSpPr txBox="1"/>
          <p:nvPr/>
        </p:nvSpPr>
        <p:spPr>
          <a:xfrm>
            <a:off x="8229600" y="0"/>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21" name="ZoneTexte 20"/>
          <p:cNvSpPr txBox="1"/>
          <p:nvPr/>
        </p:nvSpPr>
        <p:spPr>
          <a:xfrm>
            <a:off x="86868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22" name="ZoneTexte 21"/>
          <p:cNvSpPr txBox="1"/>
          <p:nvPr/>
        </p:nvSpPr>
        <p:spPr>
          <a:xfrm>
            <a:off x="7162800" y="0"/>
            <a:ext cx="304800" cy="1200329"/>
          </a:xfrm>
          <a:prstGeom prst="rect">
            <a:avLst/>
          </a:prstGeom>
          <a:noFill/>
        </p:spPr>
        <p:txBody>
          <a:bodyPr wrap="square" rtlCol="0">
            <a:spAutoFit/>
          </a:bodyPr>
          <a:lstStyle/>
          <a:p>
            <a:pPr algn="ctr"/>
            <a:r>
              <a:rPr lang="fr-FR" sz="3600" b="1" dirty="0">
                <a:solidFill>
                  <a:srgbClr val="E70000"/>
                </a:solidFill>
                <a:latin typeface="Impact"/>
                <a:cs typeface="Impact"/>
              </a:rPr>
              <a:t>C</a:t>
            </a:r>
          </a:p>
        </p:txBody>
      </p:sp>
      <p:pic>
        <p:nvPicPr>
          <p:cNvPr id="29" name="Picture 3" descr="D:\Cours\2011-2012 - M2 DRC\TIG - Infographie\Chartes généraux et logos\Logos SCOPS Master\logo scops.gif"/>
          <p:cNvPicPr>
            <a:picLocks noChangeAspect="1" noChangeArrowheads="1"/>
          </p:cNvPicPr>
          <p:nvPr/>
        </p:nvPicPr>
        <p:blipFill>
          <a:blip r:embed="rId2" cstate="print"/>
          <a:srcRect/>
          <a:stretch>
            <a:fillRect/>
          </a:stretch>
        </p:blipFill>
        <p:spPr bwMode="auto">
          <a:xfrm>
            <a:off x="179512" y="6527626"/>
            <a:ext cx="970757" cy="285750"/>
          </a:xfrm>
          <a:prstGeom prst="rect">
            <a:avLst/>
          </a:prstGeom>
          <a:noFill/>
          <a:ln w="9525">
            <a:noFill/>
            <a:miter lim="800000"/>
            <a:headEnd/>
            <a:tailEnd/>
          </a:ln>
        </p:spPr>
      </p:pic>
      <p:pic>
        <p:nvPicPr>
          <p:cNvPr id="24" name="Image 17" descr="Logo_Dauphine_NEW_Cou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1026" name="Picture 2" descr="G:\M2 Distribution &amp; relation clients\Logo FINAL MASTER DRC 2\Logo FINAL\LogoFINAL_Hv1.png"/>
          <p:cNvPicPr>
            <a:picLocks noChangeAspect="1" noChangeArrowheads="1"/>
          </p:cNvPicPr>
          <p:nvPr/>
        </p:nvPicPr>
        <p:blipFill>
          <a:blip r:embed="rId4" cstate="print"/>
          <a:srcRect/>
          <a:stretch>
            <a:fillRect/>
          </a:stretch>
        </p:blipFill>
        <p:spPr bwMode="auto">
          <a:xfrm>
            <a:off x="6372200" y="6505712"/>
            <a:ext cx="1472033" cy="30766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22086"/>
            <a:ext cx="9144000" cy="874931"/>
          </a:xfrm>
          <a:prstGeom prst="rect">
            <a:avLst/>
          </a:prstGeom>
          <a:gradFill flip="none" rotWithShape="1">
            <a:gsLst>
              <a:gs pos="100000">
                <a:srgbClr val="FF0000">
                  <a:alpha val="68000"/>
                </a:srgbClr>
              </a:gs>
              <a:gs pos="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srgbClr val="FF0000"/>
              </a:solidFill>
            </a:endParaRPr>
          </a:p>
        </p:txBody>
      </p:sp>
      <p:sp>
        <p:nvSpPr>
          <p:cNvPr id="23" name="ZoneTexte 22"/>
          <p:cNvSpPr txBox="1"/>
          <p:nvPr/>
        </p:nvSpPr>
        <p:spPr>
          <a:xfrm flipH="1">
            <a:off x="0" y="5754469"/>
            <a:ext cx="4191000" cy="646331"/>
          </a:xfrm>
          <a:prstGeom prst="rect">
            <a:avLst/>
          </a:prstGeom>
          <a:noFill/>
        </p:spPr>
        <p:txBody>
          <a:bodyPr rtlCol="0" wrap="square">
            <a:spAutoFit/>
          </a:bodyPr>
          <a:lstStyle/>
          <a:p>
            <a:r>
              <a:rPr b="1" dirty="0" lang="fr-FR" smtClean="0" spc="190" sz="3600">
                <a:solidFill>
                  <a:srgbClr val="C10000"/>
                </a:solidFill>
                <a:effectLst>
                  <a:reflection algn="bl" dir="5400000" dist="12700" endPos="69000" rotWithShape="0" stA="78000" sy="-100000"/>
                </a:effectLst>
                <a:latin typeface="Impact"/>
                <a:cs typeface="Impact"/>
              </a:rPr>
              <a:t>ALIMENTAIRE</a:t>
            </a:r>
            <a:endParaRPr b="1" dirty="0" lang="fr-FR" spc="190" sz="3600">
              <a:solidFill>
                <a:srgbClr val="C10000"/>
              </a:solidFill>
              <a:effectLst>
                <a:reflection algn="bl" dir="5400000" dist="12700" endPos="69000" rotWithShape="0" stA="78000" sy="-100000"/>
              </a:effectLst>
              <a:latin typeface="Impact"/>
              <a:cs typeface="Impact"/>
            </a:endParaRPr>
          </a:p>
        </p:txBody>
      </p:sp>
      <p:pic>
        <p:nvPicPr>
          <p:cNvPr descr="Logo_Dauphine_NEW_Coul.jpg" id="24" name="Image 17"/>
          <p:cNvPicPr>
            <a:picLocks noChangeAspect="1"/>
          </p:cNvPicPr>
          <p:nvPr/>
        </p:nvPicPr>
        <p:blipFill>
          <a:blip cstate="print" r:embed="rId3">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descr="D:\Cours\2011-2012 - M2 DRC\TIG - Infographie\Chartes généraux et logos\Logos SCOPS Master\logo scops.gif" id="25" name="Picture 3"/>
          <p:cNvPicPr>
            <a:picLocks noChangeArrowheads="1" noChangeAspect="1"/>
          </p:cNvPicPr>
          <p:nvPr/>
        </p:nvPicPr>
        <p:blipFill>
          <a:blip cstate="print" r:embed="rId4"/>
          <a:srcRect/>
          <a:stretch>
            <a:fillRect/>
          </a:stretch>
        </p:blipFill>
        <p:spPr bwMode="auto">
          <a:xfrm>
            <a:off x="7202487" y="-2590800"/>
            <a:ext cx="1941513" cy="571500"/>
          </a:xfrm>
          <a:prstGeom prst="rect">
            <a:avLst/>
          </a:prstGeom>
          <a:noFill/>
          <a:ln w="9525">
            <a:noFill/>
            <a:miter lim="800000"/>
            <a:headEnd/>
            <a:tailEnd/>
          </a:ln>
        </p:spPr>
      </p:pic>
      <p:sp>
        <p:nvSpPr>
          <p:cNvPr id="26" name="Ellipse 25"/>
          <p:cNvSpPr/>
          <p:nvPr/>
        </p:nvSpPr>
        <p:spPr>
          <a:xfrm>
            <a:off x="3124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35814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2" name="ZoneTexte 41"/>
          <p:cNvSpPr txBox="1"/>
          <p:nvPr/>
        </p:nvSpPr>
        <p:spPr>
          <a:xfrm>
            <a:off x="30480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3581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30" name="Ellipse 29"/>
          <p:cNvSpPr/>
          <p:nvPr/>
        </p:nvSpPr>
        <p:spPr>
          <a:xfrm>
            <a:off x="533400" y="609600"/>
            <a:ext cx="304800" cy="304800"/>
          </a:xfrm>
          <a:prstGeom prst="ellipse">
            <a:avLst/>
          </a:prstGeom>
          <a:solidFill>
            <a:srgbClr val="E70000"/>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srgbClr val="E70000"/>
              </a:solidFill>
            </a:endParaRPr>
          </a:p>
        </p:txBody>
      </p:sp>
      <p:sp>
        <p:nvSpPr>
          <p:cNvPr id="32" name="Ellipse 31"/>
          <p:cNvSpPr/>
          <p:nvPr/>
        </p:nvSpPr>
        <p:spPr>
          <a:xfrm>
            <a:off x="4038600" y="6096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3962400" y="0"/>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39" name="Ellipse 38"/>
          <p:cNvSpPr/>
          <p:nvPr/>
        </p:nvSpPr>
        <p:spPr>
          <a:xfrm>
            <a:off x="76200" y="6096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ZoneTexte 44"/>
          <p:cNvSpPr txBox="1"/>
          <p:nvPr/>
        </p:nvSpPr>
        <p:spPr>
          <a:xfrm>
            <a:off x="0" y="0"/>
            <a:ext cx="304800" cy="646331"/>
          </a:xfrm>
          <a:prstGeom prst="rect">
            <a:avLst/>
          </a:prstGeom>
          <a:noFill/>
        </p:spPr>
        <p:txBody>
          <a:bodyPr rtlCol="0" wrap="square">
            <a:spAutoFit/>
          </a:bodyPr>
          <a:lstStyle/>
          <a:p>
            <a:pPr algn="ctr"/>
            <a:r>
              <a:rPr b="1" dirty="0" lang="fr-FR" smtClean="0" sz="3600">
                <a:solidFill>
                  <a:srgbClr val="000090">
                    <a:alpha val="40000"/>
                  </a:srgbClr>
                </a:solidFill>
                <a:latin typeface="Impact"/>
                <a:cs typeface="Impact"/>
              </a:rPr>
              <a:t>S</a:t>
            </a:r>
            <a:endParaRPr b="1" dirty="0" lang="fr-FR" sz="3600">
              <a:solidFill>
                <a:srgbClr val="000090">
                  <a:alpha val="40000"/>
                </a:srgbClr>
              </a:solidFill>
              <a:latin typeface="Impact"/>
              <a:cs typeface="Impact"/>
            </a:endParaRPr>
          </a:p>
        </p:txBody>
      </p:sp>
      <p:sp>
        <p:nvSpPr>
          <p:cNvPr id="47" name="ZoneTexte 46"/>
          <p:cNvSpPr txBox="1"/>
          <p:nvPr/>
        </p:nvSpPr>
        <p:spPr>
          <a:xfrm>
            <a:off x="457200" y="0"/>
            <a:ext cx="304800" cy="1200329"/>
          </a:xfrm>
          <a:prstGeom prst="rect">
            <a:avLst/>
          </a:prstGeom>
          <a:noFill/>
        </p:spPr>
        <p:txBody>
          <a:bodyPr rtlCol="0" wrap="square">
            <a:spAutoFit/>
          </a:bodyPr>
          <a:lstStyle/>
          <a:p>
            <a:pPr algn="ctr"/>
            <a:r>
              <a:rPr b="1" dirty="0" lang="fr-FR" sz="3600">
                <a:solidFill>
                  <a:srgbClr val="E70000"/>
                </a:solidFill>
                <a:latin typeface="Impact"/>
                <a:cs typeface="Impact"/>
              </a:rPr>
              <a:t>C</a:t>
            </a:r>
          </a:p>
        </p:txBody>
      </p:sp>
      <p:sp>
        <p:nvSpPr>
          <p:cNvPr id="29" name="Espace réservé du contenu 2"/>
          <p:cNvSpPr txBox="1">
            <a:spLocks/>
          </p:cNvSpPr>
          <p:nvPr/>
        </p:nvSpPr>
        <p:spPr bwMode="auto">
          <a:xfrm>
            <a:off x="571500" y="1500188"/>
            <a:ext cx="8064500" cy="1947862"/>
          </a:xfrm>
          <a:prstGeom prst="rect">
            <a:avLst/>
          </a:prstGeom>
          <a:noFill/>
          <a:ln w="9525">
            <a:noFill/>
            <a:miter lim="800000"/>
            <a:headEnd/>
            <a:tailEnd/>
          </a:ln>
        </p:spPr>
        <p:txBody>
          <a:bodyPr>
            <a:normAutofit fontScale="92500" lnSpcReduction="20000"/>
          </a:bodyPr>
          <a:lstStyle/>
          <a:p>
            <a:pPr algn="ctr" defTabSz="914400" eaLnBrk="0" hangingPunct="0">
              <a:spcBef>
                <a:spcPct val="20000"/>
              </a:spcBef>
              <a:defRPr/>
            </a:pPr>
            <a:r>
              <a:rPr b="1" dirty="0" lang="fr-FR" sz="4400">
                <a:solidFill>
                  <a:srgbClr val="FF0000"/>
                </a:solidFill>
                <a:ea charset="0" typeface="ＭＳ Ｐゴシック"/>
                <a:cs charset="0" pitchFamily="34" typeface="Calibri"/>
              </a:rPr>
              <a:t>Envie de mieux consommer </a:t>
            </a:r>
          </a:p>
          <a:p>
            <a:pPr algn="ctr" defTabSz="914400" eaLnBrk="0" hangingPunct="0">
              <a:spcBef>
                <a:spcPct val="20000"/>
              </a:spcBef>
              <a:defRPr/>
            </a:pPr>
            <a:r>
              <a:rPr b="1" dirty="0" lang="fr-FR" sz="4400">
                <a:solidFill>
                  <a:srgbClr val="92D050"/>
                </a:solidFill>
                <a:ea charset="0" typeface="ＭＳ Ｐゴシック"/>
                <a:cs charset="0" pitchFamily="34" typeface="Calibri"/>
              </a:rPr>
              <a:t>ET </a:t>
            </a:r>
          </a:p>
          <a:p>
            <a:pPr algn="ctr" defTabSz="914400" eaLnBrk="0" hangingPunct="0">
              <a:spcBef>
                <a:spcPct val="20000"/>
              </a:spcBef>
              <a:defRPr/>
            </a:pPr>
            <a:r>
              <a:rPr b="1" dirty="0" lang="fr-FR" sz="4400">
                <a:solidFill>
                  <a:srgbClr val="FF0000"/>
                </a:solidFill>
                <a:ea charset="0" typeface="ＭＳ Ｐゴシック"/>
                <a:cs charset="0" pitchFamily="34" typeface="Calibri"/>
              </a:rPr>
              <a:t>moins cher?</a:t>
            </a:r>
          </a:p>
          <a:p>
            <a:pPr defTabSz="914400" eaLnBrk="0" hangingPunct="0">
              <a:spcBef>
                <a:spcPct val="20000"/>
              </a:spcBef>
              <a:defRPr/>
            </a:pPr>
            <a:endParaRPr dirty="0" lang="fr-FR" sz="1600">
              <a:solidFill>
                <a:srgbClr val="660066"/>
              </a:solidFill>
              <a:ea charset="0" typeface="ＭＳ Ｐゴシック"/>
              <a:cs charset="0" pitchFamily="34" typeface="Calibri"/>
            </a:endParaRPr>
          </a:p>
        </p:txBody>
      </p:sp>
      <p:pic>
        <p:nvPicPr>
          <p:cNvPr descr="F:\M2 Distribution &amp; relation clients\B4 Projets et accompagnement vers l'emploi\SCOPS\Recherches\images\zero_gachis_rrqfa.jpg" id="35" name="Picture 2"/>
          <p:cNvPicPr>
            <a:picLocks noChangeArrowheads="1" noChangeAspect="1"/>
          </p:cNvPicPr>
          <p:nvPr/>
        </p:nvPicPr>
        <p:blipFill>
          <a:blip cstate="print" r:embed="rId5"/>
          <a:stretch>
            <a:fillRect/>
          </a:stretch>
        </p:blipFill>
        <p:spPr bwMode="auto">
          <a:xfrm>
            <a:off x="3306763" y="3303588"/>
            <a:ext cx="2449512" cy="2233612"/>
          </a:xfrm>
          <a:prstGeom prst="rect">
            <a:avLst/>
          </a:prstGeom>
          <a:noFill/>
          <a:ln w="9525">
            <a:noFill/>
            <a:miter lim="800000"/>
            <a:headEnd/>
            <a:tailEnd/>
          </a:ln>
        </p:spPr>
      </p:pic>
      <p:sp>
        <p:nvSpPr>
          <p:cNvPr id="40" name="ZoneTexte 39"/>
          <p:cNvSpPr txBox="1"/>
          <p:nvPr/>
        </p:nvSpPr>
        <p:spPr>
          <a:xfrm>
            <a:off x="762000" y="152400"/>
            <a:ext cx="4267200" cy="369332"/>
          </a:xfrm>
          <a:prstGeom prst="rect">
            <a:avLst/>
          </a:prstGeom>
          <a:noFill/>
        </p:spPr>
        <p:txBody>
          <a:bodyPr rtlCol="0" wrap="square">
            <a:spAutoFit/>
          </a:bodyPr>
          <a:lstStyle/>
          <a:p>
            <a:r>
              <a:rPr b="1" dirty="0" err="1" lang="fr-FR" smtClean="0" spc="190">
                <a:solidFill>
                  <a:srgbClr val="E70000"/>
                </a:solidFill>
                <a:latin typeface="Helvetica"/>
                <a:cs typeface="Helvetica"/>
              </a:rPr>
              <a:t>oncepts</a:t>
            </a:r>
            <a:r>
              <a:rPr b="1" dirty="0" lang="fr-FR" smtClean="0" spc="190">
                <a:solidFill>
                  <a:srgbClr val="E70000"/>
                </a:solidFill>
                <a:latin typeface="Helvetica"/>
                <a:cs typeface="Helvetica"/>
              </a:rPr>
              <a:t> de vente</a:t>
            </a:r>
            <a:endParaRPr b="1" dirty="0" lang="fr-FR" spc="190">
              <a:solidFill>
                <a:srgbClr val="E70000"/>
              </a:solidFill>
              <a:latin typeface="Helvetica"/>
              <a:cs typeface="Helvetica"/>
            </a:endParaRPr>
          </a:p>
        </p:txBody>
      </p:sp>
      <p:sp>
        <p:nvSpPr>
          <p:cNvPr id="2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BB0000"/>
                </a:solidFill>
              </a:rPr>
              <a:t>Master Distribution &amp; Relation client © Université Paris-Dauphine, </a:t>
            </a:r>
            <a:r>
              <a:rPr b="1" dirty="0" lang="fr-FR" smtClean="0" sz="1200">
                <a:solidFill>
                  <a:srgbClr val="BB0000"/>
                </a:solidFill>
              </a:rPr>
              <a:t>2012-2013</a:t>
            </a:r>
            <a:endParaRPr dirty="0" lang="fr-FR" sz="1200">
              <a:solidFill>
                <a:srgbClr val="BB0000"/>
              </a:solidFill>
            </a:endParaRPr>
          </a:p>
        </p:txBody>
      </p:sp>
      <p:pic>
        <p:nvPicPr>
          <p:cNvPr descr="G:\M2 Distribution &amp; relation clients\Logo FINAL MASTER DRC 2\Logo FINAL\LogoFINAL_Hv1.png" id="33" name="Picture 2"/>
          <p:cNvPicPr>
            <a:picLocks noChangeArrowheads="1" noChangeAspect="1"/>
          </p:cNvPicPr>
          <p:nvPr/>
        </p:nvPicPr>
        <p:blipFill>
          <a:blip cstate="print" r:embed="rId6"/>
          <a:srcRect/>
          <a:stretch>
            <a:fillRect/>
          </a:stretch>
        </p:blipFill>
        <p:spPr bwMode="auto">
          <a:xfrm>
            <a:off x="6372200" y="6505712"/>
            <a:ext cx="1472033" cy="307664"/>
          </a:xfrm>
          <a:prstGeom prst="rect">
            <a:avLst/>
          </a:prstGeom>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3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22086"/>
            <a:ext cx="9144000" cy="874931"/>
          </a:xfrm>
          <a:prstGeom prst="rect">
            <a:avLst/>
          </a:prstGeom>
          <a:gradFill flip="none" rotWithShape="1">
            <a:gsLst>
              <a:gs pos="100000">
                <a:srgbClr val="FF0000">
                  <a:alpha val="68000"/>
                </a:srgbClr>
              </a:gs>
              <a:gs pos="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srgbClr val="FF0000"/>
              </a:solidFill>
            </a:endParaRPr>
          </a:p>
        </p:txBody>
      </p:sp>
      <p:sp>
        <p:nvSpPr>
          <p:cNvPr id="23" name="ZoneTexte 22"/>
          <p:cNvSpPr txBox="1"/>
          <p:nvPr/>
        </p:nvSpPr>
        <p:spPr>
          <a:xfrm flipH="1">
            <a:off x="0" y="5754469"/>
            <a:ext cx="4191000" cy="646331"/>
          </a:xfrm>
          <a:prstGeom prst="rect">
            <a:avLst/>
          </a:prstGeom>
          <a:noFill/>
        </p:spPr>
        <p:txBody>
          <a:bodyPr rtlCol="0" wrap="square">
            <a:spAutoFit/>
          </a:bodyPr>
          <a:lstStyle/>
          <a:p>
            <a:r>
              <a:rPr b="1" dirty="0" lang="fr-FR" smtClean="0" spc="190" sz="3600">
                <a:solidFill>
                  <a:srgbClr val="C10000"/>
                </a:solidFill>
                <a:effectLst>
                  <a:reflection algn="bl" dir="5400000" dist="12700" endPos="69000" rotWithShape="0" stA="78000" sy="-100000"/>
                </a:effectLst>
                <a:latin typeface="Impact"/>
                <a:cs typeface="Impact"/>
              </a:rPr>
              <a:t>ALIMENTAIRE</a:t>
            </a:r>
            <a:endParaRPr b="1" dirty="0" lang="fr-FR" spc="190" sz="3600">
              <a:solidFill>
                <a:srgbClr val="C10000"/>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26" name="Ellipse 25"/>
          <p:cNvSpPr/>
          <p:nvPr/>
        </p:nvSpPr>
        <p:spPr>
          <a:xfrm>
            <a:off x="3124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35814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2" name="ZoneTexte 41"/>
          <p:cNvSpPr txBox="1"/>
          <p:nvPr/>
        </p:nvSpPr>
        <p:spPr>
          <a:xfrm>
            <a:off x="30480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3581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66" name="Rectangle à coins arrondis 65"/>
          <p:cNvSpPr/>
          <p:nvPr/>
        </p:nvSpPr>
        <p:spPr>
          <a:xfrm>
            <a:off x="76200" y="1423173"/>
            <a:ext cx="1295400" cy="523220"/>
          </a:xfrm>
          <a:prstGeom prst="round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anchor="ctr" rtlCol="0"/>
          <a:lstStyle/>
          <a:p>
            <a:pPr algn="ctr"/>
            <a:r>
              <a:rPr b="1" dirty="0" lang="fr-FR" smtClean="0" sz="1400">
                <a:solidFill>
                  <a:prstClr val="white"/>
                </a:solidFill>
                <a:latin typeface="Helvetica"/>
                <a:cs typeface="Helvetica"/>
              </a:rPr>
              <a:t>Contexte</a:t>
            </a:r>
            <a:endParaRPr b="1" dirty="0" lang="fr-FR" sz="1400">
              <a:solidFill>
                <a:prstClr val="white"/>
              </a:solidFill>
              <a:latin typeface="Helvetica"/>
              <a:cs typeface="Helvetica"/>
            </a:endParaRPr>
          </a:p>
        </p:txBody>
      </p:sp>
      <p:sp>
        <p:nvSpPr>
          <p:cNvPr id="33" name="Espace réservé du contenu 2"/>
          <p:cNvSpPr>
            <a:spLocks noGrp="1"/>
          </p:cNvSpPr>
          <p:nvPr>
            <p:ph idx="1"/>
          </p:nvPr>
        </p:nvSpPr>
        <p:spPr>
          <a:xfrm>
            <a:off x="1676400" y="1412776"/>
            <a:ext cx="7010400" cy="4608512"/>
          </a:xfrm>
        </p:spPr>
        <p:txBody>
          <a:bodyPr>
            <a:normAutofit/>
          </a:bodyPr>
          <a:lstStyle/>
          <a:p>
            <a:pPr>
              <a:buClr>
                <a:srgbClr val="BB0000"/>
              </a:buClr>
              <a:buNone/>
            </a:pPr>
            <a:r>
              <a:rPr b="1" dirty="0" lang="fr-FR" smtClean="0" sz="2000">
                <a:solidFill>
                  <a:srgbClr val="FF0000"/>
                </a:solidFill>
              </a:rPr>
              <a:t>Vers une consommation responsable </a:t>
            </a:r>
          </a:p>
          <a:p>
            <a:pPr>
              <a:buClr>
                <a:srgbClr val="BB0000"/>
              </a:buClr>
              <a:buBlip>
                <a:blip r:embed="rId4"/>
              </a:buBlip>
            </a:pPr>
            <a:r>
              <a:rPr b="1" dirty="0" lang="fr-FR" smtClean="0"/>
              <a:t>88% des français </a:t>
            </a:r>
            <a:r>
              <a:rPr dirty="0" lang="fr-FR" smtClean="0"/>
              <a:t>sont prêts à moins gaspiller</a:t>
            </a:r>
          </a:p>
          <a:p>
            <a:pPr>
              <a:buClr>
                <a:srgbClr val="BB0000"/>
              </a:buClr>
              <a:buNone/>
            </a:pPr>
            <a:r>
              <a:rPr dirty="0" lang="fr-FR" smtClean="0"/>
              <a:t>			</a:t>
            </a:r>
          </a:p>
          <a:p>
            <a:pPr>
              <a:buClr>
                <a:srgbClr val="BB0000"/>
              </a:buClr>
              <a:buNone/>
            </a:pPr>
            <a:endParaRPr dirty="0" lang="fr-FR" smtClean="0"/>
          </a:p>
          <a:p>
            <a:pPr>
              <a:buClr>
                <a:srgbClr val="BB0000"/>
              </a:buClr>
              <a:buNone/>
            </a:pPr>
            <a:endParaRPr dirty="0" lang="fr-FR" smtClean="0"/>
          </a:p>
          <a:p>
            <a:pPr>
              <a:buClr>
                <a:srgbClr val="BB0000"/>
              </a:buClr>
              <a:buNone/>
            </a:pPr>
            <a:endParaRPr b="1" dirty="0" lang="fr-FR" smtClean="0" sz="2400">
              <a:solidFill>
                <a:srgbClr val="FF0000"/>
              </a:solidFill>
            </a:endParaRPr>
          </a:p>
          <a:p>
            <a:pPr>
              <a:buClr>
                <a:srgbClr val="BB0000"/>
              </a:buClr>
              <a:buNone/>
            </a:pPr>
            <a:endParaRPr b="1" dirty="0" lang="fr-FR" smtClean="0" sz="2400">
              <a:solidFill>
                <a:srgbClr val="FF0000"/>
              </a:solidFill>
            </a:endParaRPr>
          </a:p>
          <a:p>
            <a:pPr>
              <a:buClr>
                <a:srgbClr val="BB0000"/>
              </a:buClr>
              <a:buNone/>
            </a:pPr>
            <a:endParaRPr b="1" dirty="0" lang="fr-FR" smtClean="0" sz="2400">
              <a:solidFill>
                <a:srgbClr val="FF0000"/>
              </a:solidFill>
            </a:endParaRPr>
          </a:p>
          <a:p>
            <a:pPr>
              <a:buClr>
                <a:srgbClr val="BB0000"/>
              </a:buClr>
              <a:buNone/>
            </a:pPr>
            <a:endParaRPr b="1" dirty="0" lang="fr-FR" smtClean="0" sz="2000">
              <a:solidFill>
                <a:srgbClr val="FF0000"/>
              </a:solidFill>
            </a:endParaRPr>
          </a:p>
        </p:txBody>
      </p:sp>
      <p:sp>
        <p:nvSpPr>
          <p:cNvPr id="30" name="Ellipse 29"/>
          <p:cNvSpPr/>
          <p:nvPr/>
        </p:nvSpPr>
        <p:spPr>
          <a:xfrm>
            <a:off x="533400" y="609600"/>
            <a:ext cx="304800" cy="304800"/>
          </a:xfrm>
          <a:prstGeom prst="ellipse">
            <a:avLst/>
          </a:prstGeom>
          <a:solidFill>
            <a:srgbClr val="E70000"/>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srgbClr val="E70000"/>
              </a:solidFill>
            </a:endParaRPr>
          </a:p>
        </p:txBody>
      </p:sp>
      <p:sp>
        <p:nvSpPr>
          <p:cNvPr id="32" name="Ellipse 31"/>
          <p:cNvSpPr/>
          <p:nvPr/>
        </p:nvSpPr>
        <p:spPr>
          <a:xfrm>
            <a:off x="4038600" y="6096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3962400" y="0"/>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39" name="Ellipse 38"/>
          <p:cNvSpPr/>
          <p:nvPr/>
        </p:nvSpPr>
        <p:spPr>
          <a:xfrm>
            <a:off x="76200" y="6096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ZoneTexte 44"/>
          <p:cNvSpPr txBox="1"/>
          <p:nvPr/>
        </p:nvSpPr>
        <p:spPr>
          <a:xfrm>
            <a:off x="0" y="0"/>
            <a:ext cx="304800" cy="646331"/>
          </a:xfrm>
          <a:prstGeom prst="rect">
            <a:avLst/>
          </a:prstGeom>
          <a:noFill/>
        </p:spPr>
        <p:txBody>
          <a:bodyPr rtlCol="0" wrap="square">
            <a:spAutoFit/>
          </a:bodyPr>
          <a:lstStyle/>
          <a:p>
            <a:pPr algn="ctr"/>
            <a:r>
              <a:rPr b="1" dirty="0" lang="fr-FR" smtClean="0" sz="3600">
                <a:solidFill>
                  <a:srgbClr val="000090">
                    <a:alpha val="40000"/>
                  </a:srgbClr>
                </a:solidFill>
                <a:latin typeface="Impact"/>
                <a:cs typeface="Impact"/>
              </a:rPr>
              <a:t>S</a:t>
            </a:r>
            <a:endParaRPr b="1" dirty="0" lang="fr-FR" sz="3600">
              <a:solidFill>
                <a:srgbClr val="000090">
                  <a:alpha val="40000"/>
                </a:srgbClr>
              </a:solidFill>
              <a:latin typeface="Impact"/>
              <a:cs typeface="Impact"/>
            </a:endParaRPr>
          </a:p>
        </p:txBody>
      </p:sp>
      <p:sp>
        <p:nvSpPr>
          <p:cNvPr id="47" name="ZoneTexte 46"/>
          <p:cNvSpPr txBox="1"/>
          <p:nvPr/>
        </p:nvSpPr>
        <p:spPr>
          <a:xfrm>
            <a:off x="457200" y="0"/>
            <a:ext cx="304800" cy="1200329"/>
          </a:xfrm>
          <a:prstGeom prst="rect">
            <a:avLst/>
          </a:prstGeom>
          <a:noFill/>
        </p:spPr>
        <p:txBody>
          <a:bodyPr rtlCol="0" wrap="square">
            <a:spAutoFit/>
          </a:bodyPr>
          <a:lstStyle/>
          <a:p>
            <a:pPr algn="ctr"/>
            <a:r>
              <a:rPr b="1" dirty="0" lang="fr-FR" sz="3600">
                <a:solidFill>
                  <a:srgbClr val="E70000"/>
                </a:solidFill>
                <a:latin typeface="Impact"/>
                <a:cs typeface="Impact"/>
              </a:rPr>
              <a:t>C</a:t>
            </a:r>
          </a:p>
        </p:txBody>
      </p:sp>
      <p:pic>
        <p:nvPicPr>
          <p:cNvPr descr="http://2.bp.blogspot.com/-eHbHJmErSlU/UGk5re79NcI/AAAAAAAAD8w/jEkW8y2VDTk/s1600/image1.png" id="35" name="Picture 17"/>
          <p:cNvPicPr>
            <a:picLocks noChangeArrowheads="1" noChangeAspect="1"/>
          </p:cNvPicPr>
          <p:nvPr/>
        </p:nvPicPr>
        <p:blipFill>
          <a:blip cstate="print" r:embed="rId5"/>
          <a:stretch>
            <a:fillRect/>
          </a:stretch>
        </p:blipFill>
        <p:spPr bwMode="auto">
          <a:xfrm>
            <a:off x="7380313" y="928670"/>
            <a:ext cx="1113986" cy="1643074"/>
          </a:xfrm>
          <a:prstGeom prst="rect">
            <a:avLst/>
          </a:prstGeom>
          <a:noFill/>
          <a:ln w="9525">
            <a:noFill/>
            <a:miter lim="800000"/>
            <a:headEnd/>
            <a:tailEnd/>
          </a:ln>
        </p:spPr>
      </p:pic>
      <p:sp>
        <p:nvSpPr>
          <p:cNvPr id="49" name="ZoneTexte 48"/>
          <p:cNvSpPr txBox="1"/>
          <p:nvPr/>
        </p:nvSpPr>
        <p:spPr>
          <a:xfrm>
            <a:off x="762000" y="152400"/>
            <a:ext cx="4267200" cy="369332"/>
          </a:xfrm>
          <a:prstGeom prst="rect">
            <a:avLst/>
          </a:prstGeom>
          <a:noFill/>
        </p:spPr>
        <p:txBody>
          <a:bodyPr rtlCol="0" wrap="square">
            <a:spAutoFit/>
          </a:bodyPr>
          <a:lstStyle/>
          <a:p>
            <a:r>
              <a:rPr b="1" dirty="0" err="1" lang="fr-FR" smtClean="0" spc="190">
                <a:solidFill>
                  <a:srgbClr val="E70000"/>
                </a:solidFill>
                <a:latin typeface="Helvetica"/>
                <a:cs typeface="Helvetica"/>
              </a:rPr>
              <a:t>oncepts</a:t>
            </a:r>
            <a:r>
              <a:rPr b="1" dirty="0" lang="fr-FR" smtClean="0" spc="190">
                <a:solidFill>
                  <a:srgbClr val="E70000"/>
                </a:solidFill>
                <a:latin typeface="Helvetica"/>
                <a:cs typeface="Helvetica"/>
              </a:rPr>
              <a:t> de vente</a:t>
            </a:r>
            <a:endParaRPr b="1" dirty="0" lang="fr-FR" spc="190">
              <a:solidFill>
                <a:srgbClr val="E70000"/>
              </a:solidFill>
              <a:latin typeface="Helvetica"/>
              <a:cs typeface="Helvetica"/>
            </a:endParaRPr>
          </a:p>
        </p:txBody>
      </p:sp>
      <p:pic>
        <p:nvPicPr>
          <p:cNvPr descr="F:\M2 Distribution &amp; relation clients\B4 Projets et accompagnement vers l'emploi\SCOPS\Recherches\images\zero_gachis_rrqfa.jpg" id="51" name="Picture 2"/>
          <p:cNvPicPr>
            <a:picLocks noChangeArrowheads="1" noChangeAspect="1"/>
          </p:cNvPicPr>
          <p:nvPr/>
        </p:nvPicPr>
        <p:blipFill>
          <a:blip cstate="print" r:embed="rId6"/>
          <a:stretch>
            <a:fillRect/>
          </a:stretch>
        </p:blipFill>
        <p:spPr bwMode="auto">
          <a:xfrm>
            <a:off x="7596336" y="0"/>
            <a:ext cx="936104" cy="852936"/>
          </a:xfrm>
          <a:prstGeom prst="rect">
            <a:avLst/>
          </a:prstGeom>
          <a:noFill/>
          <a:ln w="9525">
            <a:noFill/>
            <a:miter lim="800000"/>
            <a:headEnd/>
            <a:tailEnd/>
          </a:ln>
        </p:spPr>
      </p:pic>
      <p:pic>
        <p:nvPicPr>
          <p:cNvPr descr="Logo_Dauphine_NEW_Coul.jpg" id="46" name="Image 17"/>
          <p:cNvPicPr>
            <a:picLocks noChangeAspect="1"/>
          </p:cNvPicPr>
          <p:nvPr/>
        </p:nvPicPr>
        <p:blipFill>
          <a:blip cstate="print" r:embed="rId7">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sp>
        <p:nvSpPr>
          <p:cNvPr id="50"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BB0000"/>
                </a:solidFill>
              </a:rPr>
              <a:t>Master Distribution &amp; Relation client © Université Paris-Dauphine, </a:t>
            </a:r>
            <a:r>
              <a:rPr b="1" dirty="0" lang="fr-FR" smtClean="0" sz="1200">
                <a:solidFill>
                  <a:srgbClr val="BB0000"/>
                </a:solidFill>
              </a:rPr>
              <a:t>2012-2013</a:t>
            </a:r>
            <a:endParaRPr dirty="0" lang="fr-FR" sz="1200">
              <a:solidFill>
                <a:srgbClr val="BB0000"/>
              </a:solidFill>
            </a:endParaRPr>
          </a:p>
        </p:txBody>
      </p:sp>
      <p:pic>
        <p:nvPicPr>
          <p:cNvPr descr="G:\M2 Distribution &amp; relation clients\Logo FINAL MASTER DRC 2\Logo FINAL\LogoFINAL_Hv1.png" id="52" name="Picture 2"/>
          <p:cNvPicPr>
            <a:picLocks noChangeArrowheads="1" noChangeAspect="1"/>
          </p:cNvPicPr>
          <p:nvPr/>
        </p:nvPicPr>
        <p:blipFill>
          <a:blip cstate="print" r:embed="rId8"/>
          <a:srcRect/>
          <a:stretch>
            <a:fillRect/>
          </a:stretch>
        </p:blipFill>
        <p:spPr bwMode="auto">
          <a:xfrm>
            <a:off x="6372200" y="6505712"/>
            <a:ext cx="1472033" cy="307664"/>
          </a:xfrm>
          <a:prstGeom prst="rect">
            <a:avLst/>
          </a:prstGeom>
          <a:noFill/>
        </p:spPr>
      </p:pic>
      <p:grpSp>
        <p:nvGrpSpPr>
          <p:cNvPr id="41" name="Grouper 40"/>
          <p:cNvGrpSpPr/>
          <p:nvPr/>
        </p:nvGrpSpPr>
        <p:grpSpPr>
          <a:xfrm>
            <a:off x="642910" y="3786190"/>
            <a:ext cx="7997686" cy="1714512"/>
            <a:chOff x="642910" y="3786190"/>
            <a:chExt cx="7997686" cy="1714512"/>
          </a:xfrm>
        </p:grpSpPr>
        <p:sp>
          <p:nvSpPr>
            <p:cNvPr id="37" name="Rectangle à coins arrondis 36"/>
            <p:cNvSpPr/>
            <p:nvPr/>
          </p:nvSpPr>
          <p:spPr>
            <a:xfrm>
              <a:off x="1480836" y="3786190"/>
              <a:ext cx="7091692" cy="1714512"/>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38" name="Flèche droite 37"/>
            <p:cNvSpPr/>
            <p:nvPr/>
          </p:nvSpPr>
          <p:spPr>
            <a:xfrm>
              <a:off x="642910" y="4502280"/>
              <a:ext cx="765918" cy="510787"/>
            </a:xfrm>
            <a:prstGeom prst="rightArrow">
              <a:avLst/>
            </a:prstGeom>
            <a:gradFill flip="none" rotWithShape="1">
              <a:gsLst>
                <a:gs pos="0">
                  <a:srgbClr val="FF0000"/>
                </a:gs>
                <a:gs pos="100000">
                  <a:schemeClr val="accent2">
                    <a:lumMod val="40000"/>
                    <a:lumOff val="60000"/>
                  </a:schemeClr>
                </a:gs>
              </a:gsLst>
              <a:lin ang="0" scaled="1"/>
              <a:tileRect/>
            </a:grad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lang="fr-FR">
                <a:solidFill>
                  <a:prstClr val="white"/>
                </a:solidFill>
              </a:endParaRPr>
            </a:p>
          </p:txBody>
        </p:sp>
        <p:sp>
          <p:nvSpPr>
            <p:cNvPr id="44" name="ZoneTexte 43"/>
            <p:cNvSpPr txBox="1"/>
            <p:nvPr/>
          </p:nvSpPr>
          <p:spPr>
            <a:xfrm>
              <a:off x="1655820" y="4240726"/>
              <a:ext cx="6984776" cy="904863"/>
            </a:xfrm>
            <a:prstGeom prst="rect">
              <a:avLst/>
            </a:prstGeom>
            <a:noFill/>
          </p:spPr>
          <p:txBody>
            <a:bodyPr rtlCol="0" wrap="square">
              <a:spAutoFit/>
            </a:bodyPr>
            <a:lstStyle/>
            <a:p>
              <a:pPr indent="-342900" marL="342900">
                <a:spcBef>
                  <a:spcPct val="20000"/>
                </a:spcBef>
                <a:buClr>
                  <a:srgbClr val="BB0000"/>
                </a:buClr>
                <a:buSzPct val="170000"/>
              </a:pPr>
              <a:r>
                <a:rPr b="1" dirty="0" lang="fr-FR" smtClean="0" sz="2400">
                  <a:solidFill>
                    <a:srgbClr val="FF0000"/>
                  </a:solidFill>
                  <a:latin typeface="Helvetica"/>
                </a:rPr>
                <a:t>ENJEU IMPORTANT</a:t>
              </a:r>
            </a:p>
            <a:p>
              <a:pPr indent="-342900" marL="342900">
                <a:spcBef>
                  <a:spcPct val="20000"/>
                </a:spcBef>
                <a:buClr>
                  <a:srgbClr val="BB0000"/>
                </a:buClr>
                <a:buSzPct val="170000"/>
              </a:pPr>
              <a:r>
                <a:rPr b="1" dirty="0" lang="fr-FR" smtClean="0" sz="2400">
                  <a:solidFill>
                    <a:srgbClr val="FF0000"/>
                  </a:solidFill>
                  <a:latin typeface="Helvetica"/>
                </a:rPr>
                <a:t>les produits à DLC courte</a:t>
              </a:r>
              <a:endParaRPr dirty="0" lang="fr-FR" smtClean="0">
                <a:solidFill>
                  <a:prstClr val="black"/>
                </a:solidFill>
                <a:latin charset="0" pitchFamily="34" typeface="Helvetica"/>
              </a:endParaRPr>
            </a:p>
          </p:txBody>
        </p:sp>
        <p:pic>
          <p:nvPicPr>
            <p:cNvPr descr="F:\M2 Distribution &amp; relation clients\B4 Projets et accompagnement vers l'emploi\SCOPS\image\honore1.jpg" id="3074" name="Picture 2"/>
            <p:cNvPicPr>
              <a:picLocks noChangeArrowheads="1" noChangeAspect="1"/>
            </p:cNvPicPr>
            <p:nvPr/>
          </p:nvPicPr>
          <p:blipFill>
            <a:blip cstate="print" r:embed="rId9"/>
            <a:srcRect/>
            <a:stretch>
              <a:fillRect/>
            </a:stretch>
          </p:blipFill>
          <p:spPr bwMode="auto">
            <a:xfrm>
              <a:off x="5857884" y="3810014"/>
              <a:ext cx="2495550" cy="1619250"/>
            </a:xfrm>
            <a:prstGeom prst="rect">
              <a:avLst/>
            </a:prstGeom>
            <a:noFill/>
          </p:spPr>
        </p:pic>
      </p:grpSp>
      <p:grpSp>
        <p:nvGrpSpPr>
          <p:cNvPr id="40" name="Grouper 39"/>
          <p:cNvGrpSpPr/>
          <p:nvPr/>
        </p:nvGrpSpPr>
        <p:grpSpPr>
          <a:xfrm>
            <a:off x="1777459" y="2285992"/>
            <a:ext cx="7009383" cy="1190623"/>
            <a:chOff x="1777459" y="2285992"/>
            <a:chExt cx="7009383" cy="1190623"/>
          </a:xfrm>
        </p:grpSpPr>
        <p:sp>
          <p:nvSpPr>
            <p:cNvPr id="31" name="ZoneTexte 30"/>
            <p:cNvSpPr txBox="1"/>
            <p:nvPr/>
          </p:nvSpPr>
          <p:spPr>
            <a:xfrm>
              <a:off x="3857620" y="2573454"/>
              <a:ext cx="4929222" cy="732508"/>
            </a:xfrm>
            <a:prstGeom prst="rect">
              <a:avLst/>
            </a:prstGeom>
            <a:noFill/>
          </p:spPr>
          <p:txBody>
            <a:bodyPr rtlCol="0" wrap="square">
              <a:spAutoFit/>
            </a:bodyPr>
            <a:lstStyle/>
            <a:p>
              <a:pPr indent="-342900" marL="342900">
                <a:spcBef>
                  <a:spcPct val="20000"/>
                </a:spcBef>
                <a:buClr>
                  <a:srgbClr val="BB0000"/>
                </a:buClr>
                <a:buSzPct val="170000"/>
              </a:pPr>
              <a:r>
                <a:rPr b="1" dirty="0" lang="fr-FR" smtClean="0" sz="2000">
                  <a:solidFill>
                    <a:srgbClr val="FF0000"/>
                  </a:solidFill>
                  <a:latin charset="0" pitchFamily="34" typeface="Helvetica"/>
                </a:rPr>
                <a:t>Le gaspillage alimentaire en France</a:t>
              </a:r>
              <a:endParaRPr dirty="0" lang="fr-FR" smtClean="0" sz="1600">
                <a:solidFill>
                  <a:prstClr val="black"/>
                </a:solidFill>
                <a:latin charset="0" pitchFamily="34" typeface="Helvetica"/>
              </a:endParaRPr>
            </a:p>
            <a:p>
              <a:pPr indent="-342900" marL="342900">
                <a:spcBef>
                  <a:spcPct val="20000"/>
                </a:spcBef>
                <a:buClr>
                  <a:srgbClr val="BB0000"/>
                </a:buClr>
                <a:buSzPct val="170000"/>
                <a:buFontTx/>
                <a:buBlip>
                  <a:blip r:embed="rId4"/>
                </a:buBlip>
              </a:pPr>
              <a:r>
                <a:rPr b="1" dirty="0" lang="fr-FR" smtClean="0">
                  <a:solidFill>
                    <a:prstClr val="black"/>
                  </a:solidFill>
                  <a:latin charset="0" pitchFamily="34" typeface="Helvetica"/>
                </a:rPr>
                <a:t>750 000 tonnes </a:t>
              </a:r>
              <a:r>
                <a:rPr dirty="0" lang="fr-FR" smtClean="0">
                  <a:solidFill>
                    <a:prstClr val="black"/>
                  </a:solidFill>
                  <a:latin charset="0" pitchFamily="34" typeface="Helvetica"/>
                </a:rPr>
                <a:t>de produits frais</a:t>
              </a:r>
              <a:endParaRPr b="1" dirty="0" lang="fr-FR" smtClean="0">
                <a:solidFill>
                  <a:prstClr val="black"/>
                </a:solidFill>
                <a:latin charset="0" pitchFamily="34" typeface="Helvetica"/>
              </a:endParaRPr>
            </a:p>
          </p:txBody>
        </p:sp>
        <p:pic>
          <p:nvPicPr>
            <p:cNvPr descr="F:\M2 Distribution &amp; relation clients\B4 Projets et accompagnement vers l'emploi\SCOPS\image\FRC_45_gaspi_ali.jpg" id="3075" name="Picture 3"/>
            <p:cNvPicPr>
              <a:picLocks noChangeArrowheads="1" noChangeAspect="1"/>
            </p:cNvPicPr>
            <p:nvPr/>
          </p:nvPicPr>
          <p:blipFill>
            <a:blip cstate="print" r:embed="rId10"/>
            <a:srcRect/>
            <a:stretch>
              <a:fillRect/>
            </a:stretch>
          </p:blipFill>
          <p:spPr bwMode="auto">
            <a:xfrm>
              <a:off x="1777459" y="2285992"/>
              <a:ext cx="1937285" cy="1190623"/>
            </a:xfrm>
            <a:prstGeom prst="rect">
              <a:avLst/>
            </a:prstGeom>
            <a:noFill/>
          </p:spPr>
        </p:pic>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40"/>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4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22086"/>
            <a:ext cx="9144000" cy="874931"/>
          </a:xfrm>
          <a:prstGeom prst="rect">
            <a:avLst/>
          </a:prstGeom>
          <a:gradFill flip="none" rotWithShape="1">
            <a:gsLst>
              <a:gs pos="100000">
                <a:srgbClr val="FF0000">
                  <a:alpha val="68000"/>
                </a:srgbClr>
              </a:gs>
              <a:gs pos="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srgbClr val="FF0000"/>
              </a:solidFill>
            </a:endParaRPr>
          </a:p>
        </p:txBody>
      </p:sp>
      <p:sp>
        <p:nvSpPr>
          <p:cNvPr id="23" name="ZoneTexte 22"/>
          <p:cNvSpPr txBox="1"/>
          <p:nvPr/>
        </p:nvSpPr>
        <p:spPr>
          <a:xfrm flipH="1">
            <a:off x="0" y="5754469"/>
            <a:ext cx="4191000" cy="646331"/>
          </a:xfrm>
          <a:prstGeom prst="rect">
            <a:avLst/>
          </a:prstGeom>
          <a:noFill/>
        </p:spPr>
        <p:txBody>
          <a:bodyPr rtlCol="0" wrap="square">
            <a:spAutoFit/>
          </a:bodyPr>
          <a:lstStyle/>
          <a:p>
            <a:r>
              <a:rPr b="1" dirty="0" lang="fr-FR" smtClean="0" spc="190" sz="3600">
                <a:solidFill>
                  <a:srgbClr val="C10000"/>
                </a:solidFill>
                <a:effectLst>
                  <a:reflection algn="bl" dir="5400000" dist="12700" endPos="69000" rotWithShape="0" stA="78000" sy="-100000"/>
                </a:effectLst>
                <a:latin typeface="Impact"/>
                <a:cs typeface="Impact"/>
              </a:rPr>
              <a:t>ALIMENTAIRE</a:t>
            </a:r>
            <a:endParaRPr b="1" dirty="0" lang="fr-FR" spc="190" sz="3600">
              <a:solidFill>
                <a:srgbClr val="C10000"/>
              </a:solidFill>
              <a:effectLst>
                <a:reflection algn="bl" dir="5400000" dist="12700" endPos="69000" rotWithShape="0" stA="78000" sy="-100000"/>
              </a:effectLst>
              <a:latin typeface="Impact"/>
              <a:cs typeface="Impact"/>
            </a:endParaRPr>
          </a:p>
        </p:txBody>
      </p:sp>
      <p:sp>
        <p:nvSpPr>
          <p:cNvPr id="26" name="Ellipse 25"/>
          <p:cNvSpPr/>
          <p:nvPr/>
        </p:nvSpPr>
        <p:spPr>
          <a:xfrm>
            <a:off x="3124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35814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2" name="ZoneTexte 41"/>
          <p:cNvSpPr txBox="1"/>
          <p:nvPr/>
        </p:nvSpPr>
        <p:spPr>
          <a:xfrm>
            <a:off x="30480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3581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37" name="Rectangle à coins arrondis 36"/>
          <p:cNvSpPr/>
          <p:nvPr/>
        </p:nvSpPr>
        <p:spPr>
          <a:xfrm>
            <a:off x="1643042" y="4857760"/>
            <a:ext cx="6840760" cy="648072"/>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30" name="Ellipse 29"/>
          <p:cNvSpPr/>
          <p:nvPr/>
        </p:nvSpPr>
        <p:spPr>
          <a:xfrm>
            <a:off x="533400" y="609600"/>
            <a:ext cx="304800" cy="304800"/>
          </a:xfrm>
          <a:prstGeom prst="ellipse">
            <a:avLst/>
          </a:prstGeom>
          <a:solidFill>
            <a:srgbClr val="E70000"/>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srgbClr val="E70000"/>
              </a:solidFill>
            </a:endParaRPr>
          </a:p>
        </p:txBody>
      </p:sp>
      <p:sp>
        <p:nvSpPr>
          <p:cNvPr id="32" name="Ellipse 31"/>
          <p:cNvSpPr/>
          <p:nvPr/>
        </p:nvSpPr>
        <p:spPr>
          <a:xfrm>
            <a:off x="4038600" y="6096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3962400" y="0"/>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39" name="Ellipse 38"/>
          <p:cNvSpPr/>
          <p:nvPr/>
        </p:nvSpPr>
        <p:spPr>
          <a:xfrm>
            <a:off x="76200" y="6096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ZoneTexte 44"/>
          <p:cNvSpPr txBox="1"/>
          <p:nvPr/>
        </p:nvSpPr>
        <p:spPr>
          <a:xfrm>
            <a:off x="0" y="0"/>
            <a:ext cx="304800" cy="646331"/>
          </a:xfrm>
          <a:prstGeom prst="rect">
            <a:avLst/>
          </a:prstGeom>
          <a:noFill/>
        </p:spPr>
        <p:txBody>
          <a:bodyPr rtlCol="0" wrap="square">
            <a:spAutoFit/>
          </a:bodyPr>
          <a:lstStyle/>
          <a:p>
            <a:pPr algn="ctr"/>
            <a:r>
              <a:rPr b="1" dirty="0" lang="fr-FR" smtClean="0" sz="3600">
                <a:solidFill>
                  <a:srgbClr val="000090">
                    <a:alpha val="40000"/>
                  </a:srgbClr>
                </a:solidFill>
                <a:latin typeface="Impact"/>
                <a:cs typeface="Impact"/>
              </a:rPr>
              <a:t>S</a:t>
            </a:r>
            <a:endParaRPr b="1" dirty="0" lang="fr-FR" sz="3600">
              <a:solidFill>
                <a:srgbClr val="000090">
                  <a:alpha val="40000"/>
                </a:srgbClr>
              </a:solidFill>
              <a:latin typeface="Impact"/>
              <a:cs typeface="Impact"/>
            </a:endParaRPr>
          </a:p>
        </p:txBody>
      </p:sp>
      <p:sp>
        <p:nvSpPr>
          <p:cNvPr id="47" name="ZoneTexte 46"/>
          <p:cNvSpPr txBox="1"/>
          <p:nvPr/>
        </p:nvSpPr>
        <p:spPr>
          <a:xfrm>
            <a:off x="457200" y="0"/>
            <a:ext cx="304800" cy="1200329"/>
          </a:xfrm>
          <a:prstGeom prst="rect">
            <a:avLst/>
          </a:prstGeom>
          <a:noFill/>
        </p:spPr>
        <p:txBody>
          <a:bodyPr rtlCol="0" wrap="square">
            <a:spAutoFit/>
          </a:bodyPr>
          <a:lstStyle/>
          <a:p>
            <a:pPr algn="ctr"/>
            <a:r>
              <a:rPr b="1" dirty="0" lang="fr-FR" sz="3600">
                <a:solidFill>
                  <a:srgbClr val="E70000"/>
                </a:solidFill>
                <a:latin typeface="Impact"/>
                <a:cs typeface="Impact"/>
              </a:rPr>
              <a:t>C</a:t>
            </a:r>
          </a:p>
        </p:txBody>
      </p:sp>
      <p:sp>
        <p:nvSpPr>
          <p:cNvPr id="44" name="ZoneTexte 43"/>
          <p:cNvSpPr txBox="1"/>
          <p:nvPr/>
        </p:nvSpPr>
        <p:spPr>
          <a:xfrm>
            <a:off x="1715050" y="4857760"/>
            <a:ext cx="6768752" cy="923330"/>
          </a:xfrm>
          <a:prstGeom prst="rect">
            <a:avLst/>
          </a:prstGeom>
          <a:noFill/>
        </p:spPr>
        <p:txBody>
          <a:bodyPr rtlCol="0" wrap="square">
            <a:spAutoFit/>
          </a:bodyPr>
          <a:lstStyle/>
          <a:p>
            <a:pPr algn="ctr" defTabSz="914400"/>
            <a:r>
              <a:rPr b="1" dirty="0" lang="fr-FR" smtClean="0">
                <a:solidFill>
                  <a:srgbClr val="FF0000"/>
                </a:solidFill>
                <a:latin charset="0" pitchFamily="34" typeface="Helvetica"/>
                <a:ea charset="0" typeface="ＭＳ Ｐゴシック"/>
                <a:cs charset="0" pitchFamily="34" typeface="Helvetica"/>
              </a:rPr>
              <a:t>Service d’informations sur les produits à DLC courte dans les magasins près de chez vous</a:t>
            </a:r>
          </a:p>
          <a:p>
            <a:pPr algn="ctr" defTabSz="914400"/>
            <a:endParaRPr dirty="0" lang="fr-FR">
              <a:solidFill>
                <a:srgbClr val="FF0000"/>
              </a:solidFill>
              <a:latin charset="0" pitchFamily="34" typeface="Helvetica"/>
              <a:cs charset="0" pitchFamily="34" typeface="Helvetica"/>
            </a:endParaRPr>
          </a:p>
        </p:txBody>
      </p:sp>
      <p:sp>
        <p:nvSpPr>
          <p:cNvPr id="57" name="TextBox 9"/>
          <p:cNvSpPr txBox="1"/>
          <p:nvPr/>
        </p:nvSpPr>
        <p:spPr>
          <a:xfrm>
            <a:off x="1828180" y="3160347"/>
            <a:ext cx="1951732" cy="338554"/>
          </a:xfrm>
          <a:prstGeom prst="rect">
            <a:avLst/>
          </a:prstGeom>
          <a:noFill/>
          <a:effectLst>
            <a:outerShdw blurRad="95250" dir="5400000" dist="114300" rotWithShape="0">
              <a:prstClr val="black">
                <a:alpha val="15000"/>
              </a:prstClr>
            </a:outerShdw>
          </a:effectLst>
        </p:spPr>
        <p:txBody>
          <a:bodyPr rtlCol="0" wrap="square">
            <a:spAutoFit/>
          </a:bodyPr>
          <a:lstStyle/>
          <a:p>
            <a:pPr algn="ctr" defTabSz="914400"/>
            <a:r>
              <a:rPr b="1" dirty="0" lang="fr-FR" smtClean="0" sz="1600">
                <a:solidFill>
                  <a:srgbClr val="428809"/>
                </a:solidFill>
                <a:latin typeface="Gill Sans"/>
                <a:cs typeface="Gill Sans"/>
              </a:rPr>
              <a:t>MAGASIN</a:t>
            </a:r>
            <a:endParaRPr b="1" dirty="0" lang="fr-FR" sz="1600">
              <a:solidFill>
                <a:srgbClr val="428809"/>
              </a:solidFill>
              <a:latin typeface="Gill Sans"/>
              <a:cs typeface="Gill Sans"/>
            </a:endParaRPr>
          </a:p>
        </p:txBody>
      </p:sp>
      <p:pic>
        <p:nvPicPr>
          <p:cNvPr descr="slide4_Shop.png" id="59" name="Picture 5"/>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971184" y="1485990"/>
            <a:ext cx="1664712" cy="1530341"/>
          </a:xfrm>
          <a:prstGeom prst="rect">
            <a:avLst/>
          </a:prstGeom>
        </p:spPr>
      </p:pic>
      <p:pic>
        <p:nvPicPr>
          <p:cNvPr descr="slide4_Consom.png" id="60" name="Picture 6"/>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5976327" y="1570994"/>
            <a:ext cx="1491116" cy="1445337"/>
          </a:xfrm>
          <a:prstGeom prst="rect">
            <a:avLst/>
          </a:prstGeom>
        </p:spPr>
      </p:pic>
      <p:sp>
        <p:nvSpPr>
          <p:cNvPr id="61" name="TextBox 10"/>
          <p:cNvSpPr txBox="1"/>
          <p:nvPr/>
        </p:nvSpPr>
        <p:spPr>
          <a:xfrm>
            <a:off x="5796136" y="3160347"/>
            <a:ext cx="2232248" cy="338554"/>
          </a:xfrm>
          <a:prstGeom prst="rect">
            <a:avLst/>
          </a:prstGeom>
          <a:noFill/>
          <a:effectLst>
            <a:outerShdw blurRad="95250" dir="5400000" dist="114300" rotWithShape="0">
              <a:prstClr val="black">
                <a:alpha val="15000"/>
              </a:prstClr>
            </a:outerShdw>
          </a:effectLst>
        </p:spPr>
        <p:txBody>
          <a:bodyPr rtlCol="0" wrap="square">
            <a:spAutoFit/>
          </a:bodyPr>
          <a:lstStyle/>
          <a:p>
            <a:pPr algn="ctr" defTabSz="914400"/>
            <a:r>
              <a:rPr b="1" dirty="0" lang="fr-FR" smtClean="0" sz="1600">
                <a:solidFill>
                  <a:srgbClr val="428809"/>
                </a:solidFill>
                <a:latin typeface="Gill Sans"/>
                <a:cs typeface="Gill Sans"/>
              </a:rPr>
              <a:t>CLIENT</a:t>
            </a:r>
            <a:endParaRPr b="1" dirty="0" lang="fr-FR" sz="1600">
              <a:solidFill>
                <a:srgbClr val="428809"/>
              </a:solidFill>
              <a:latin typeface="Gill Sans"/>
              <a:cs typeface="Gill Sans"/>
            </a:endParaRPr>
          </a:p>
        </p:txBody>
      </p:sp>
      <p:cxnSp>
        <p:nvCxnSpPr>
          <p:cNvPr id="62" name="Straight Connector 11"/>
          <p:cNvCxnSpPr/>
          <p:nvPr/>
        </p:nvCxnSpPr>
        <p:spPr>
          <a:xfrm flipV="1">
            <a:off x="4860032" y="1216132"/>
            <a:ext cx="0" cy="2664295"/>
          </a:xfrm>
          <a:prstGeom prst="line">
            <a:avLst/>
          </a:prstGeom>
          <a:ln>
            <a:solidFill>
              <a:srgbClr val="428809"/>
            </a:solidFill>
          </a:ln>
          <a:effectLst>
            <a:outerShdw blurRad="95250" dir="5400000" dist="1143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pic>
        <p:nvPicPr>
          <p:cNvPr descr="logo_transparent.png" id="63" name="Picture 12"/>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4214471" y="1000108"/>
            <a:ext cx="1368152" cy="1368152"/>
          </a:xfrm>
          <a:prstGeom prst="rect">
            <a:avLst/>
          </a:prstGeom>
          <a:effectLst>
            <a:outerShdw blurRad="95250" dir="5400000" dist="114300" rotWithShape="0">
              <a:prstClr val="black">
                <a:alpha val="15000"/>
              </a:prstClr>
            </a:outerShdw>
          </a:effectLst>
        </p:spPr>
      </p:pic>
      <p:pic>
        <p:nvPicPr>
          <p:cNvPr descr="slide4_flecheG.png" id="64" name="Picture 17"/>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rot="1193691">
            <a:off x="2226780" y="1265087"/>
            <a:ext cx="1156878" cy="1156878"/>
          </a:xfrm>
          <a:prstGeom prst="rect">
            <a:avLst/>
          </a:prstGeom>
          <a:effectLst>
            <a:outerShdw blurRad="95250" dir="5400000" dist="114300" rotWithShape="0">
              <a:prstClr val="black">
                <a:alpha val="15000"/>
              </a:prstClr>
            </a:outerShdw>
          </a:effectLst>
        </p:spPr>
      </p:pic>
      <p:pic>
        <p:nvPicPr>
          <p:cNvPr descr="slide4_flecheG.png" id="65" name="Picture 19"/>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rot="5004644">
            <a:off x="6447763" y="1349461"/>
            <a:ext cx="1171477" cy="1171477"/>
          </a:xfrm>
          <a:prstGeom prst="rect">
            <a:avLst/>
          </a:prstGeom>
          <a:effectLst>
            <a:outerShdw blurRad="95250" dir="5400000" dist="114300" rotWithShape="0">
              <a:prstClr val="black">
                <a:alpha val="15000"/>
              </a:prstClr>
            </a:outerShdw>
          </a:effectLst>
        </p:spPr>
      </p:pic>
      <p:pic>
        <p:nvPicPr>
          <p:cNvPr descr="slide4_flecheD.png" id="66" name="Picture 22"/>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rot="13703039">
            <a:off x="4000310" y="3526656"/>
            <a:ext cx="1429517" cy="1429517"/>
          </a:xfrm>
          <a:prstGeom prst="rect">
            <a:avLst/>
          </a:prstGeom>
          <a:effectLst>
            <a:outerShdw blurRad="95250" dir="5400000" dist="114300" rotWithShape="0">
              <a:prstClr val="black">
                <a:alpha val="15000"/>
              </a:prstClr>
            </a:outerShdw>
          </a:effectLst>
        </p:spPr>
      </p:pic>
      <p:sp>
        <p:nvSpPr>
          <p:cNvPr id="73" name="ZoneTexte 72"/>
          <p:cNvSpPr txBox="1"/>
          <p:nvPr/>
        </p:nvSpPr>
        <p:spPr>
          <a:xfrm>
            <a:off x="762000" y="152400"/>
            <a:ext cx="4267200" cy="369332"/>
          </a:xfrm>
          <a:prstGeom prst="rect">
            <a:avLst/>
          </a:prstGeom>
          <a:noFill/>
        </p:spPr>
        <p:txBody>
          <a:bodyPr rtlCol="0" wrap="square">
            <a:spAutoFit/>
          </a:bodyPr>
          <a:lstStyle/>
          <a:p>
            <a:r>
              <a:rPr b="1" dirty="0" err="1" lang="fr-FR" smtClean="0" spc="190">
                <a:solidFill>
                  <a:srgbClr val="E70000"/>
                </a:solidFill>
                <a:latin typeface="Helvetica"/>
                <a:cs typeface="Helvetica"/>
              </a:rPr>
              <a:t>oncepts</a:t>
            </a:r>
            <a:r>
              <a:rPr b="1" dirty="0" lang="fr-FR" smtClean="0" spc="190">
                <a:solidFill>
                  <a:srgbClr val="E70000"/>
                </a:solidFill>
                <a:latin typeface="Helvetica"/>
                <a:cs typeface="Helvetica"/>
              </a:rPr>
              <a:t> de vente</a:t>
            </a:r>
            <a:endParaRPr b="1" dirty="0" lang="fr-FR" spc="190">
              <a:solidFill>
                <a:srgbClr val="E70000"/>
              </a:solidFill>
              <a:latin typeface="Helvetica"/>
              <a:cs typeface="Helvetica"/>
            </a:endParaRPr>
          </a:p>
        </p:txBody>
      </p:sp>
      <p:pic>
        <p:nvPicPr>
          <p:cNvPr descr="F:\M2 Distribution &amp; relation clients\B4 Projets et accompagnement vers l'emploi\SCOPS\Recherches\images\zero_gachis_rrqfa.jpg" id="74" name="Picture 2"/>
          <p:cNvPicPr>
            <a:picLocks noChangeArrowheads="1" noChangeAspect="1"/>
          </p:cNvPicPr>
          <p:nvPr/>
        </p:nvPicPr>
        <p:blipFill>
          <a:blip cstate="print" r:embed="rId8"/>
          <a:stretch>
            <a:fillRect/>
          </a:stretch>
        </p:blipFill>
        <p:spPr bwMode="auto">
          <a:xfrm>
            <a:off x="7596336" y="0"/>
            <a:ext cx="936104" cy="852936"/>
          </a:xfrm>
          <a:prstGeom prst="rect">
            <a:avLst/>
          </a:prstGeom>
          <a:noFill/>
          <a:ln w="9525">
            <a:noFill/>
            <a:miter lim="800000"/>
            <a:headEnd/>
            <a:tailEnd/>
          </a:ln>
        </p:spPr>
      </p:pic>
      <p:pic>
        <p:nvPicPr>
          <p:cNvPr descr="Logo_Dauphine_NEW_Coul.jpg" id="35" name="Image 17"/>
          <p:cNvPicPr>
            <a:picLocks noChangeAspect="1"/>
          </p:cNvPicPr>
          <p:nvPr/>
        </p:nvPicPr>
        <p:blipFill>
          <a:blip cstate="print" r:embed="rId9">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sp>
        <p:nvSpPr>
          <p:cNvPr id="38"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BB0000"/>
                </a:solidFill>
              </a:rPr>
              <a:t>Master Distribution &amp; Relation client © Université Paris-Dauphine, </a:t>
            </a:r>
            <a:r>
              <a:rPr b="1" dirty="0" lang="fr-FR" smtClean="0" sz="1200">
                <a:solidFill>
                  <a:srgbClr val="BB0000"/>
                </a:solidFill>
              </a:rPr>
              <a:t>2012-2013</a:t>
            </a:r>
            <a:endParaRPr dirty="0" lang="fr-FR" sz="1200">
              <a:solidFill>
                <a:srgbClr val="BB0000"/>
              </a:solidFill>
            </a:endParaRPr>
          </a:p>
        </p:txBody>
      </p:sp>
      <p:pic>
        <p:nvPicPr>
          <p:cNvPr descr="G:\M2 Distribution &amp; relation clients\Logo FINAL MASTER DRC 2\Logo FINAL\LogoFINAL_Hv1.png" id="40" name="Picture 2"/>
          <p:cNvPicPr>
            <a:picLocks noChangeArrowheads="1" noChangeAspect="1"/>
          </p:cNvPicPr>
          <p:nvPr/>
        </p:nvPicPr>
        <p:blipFill>
          <a:blip cstate="print" r:embed="rId10"/>
          <a:srcRect/>
          <a:stretch>
            <a:fillRect/>
          </a:stretch>
        </p:blipFill>
        <p:spPr bwMode="auto">
          <a:xfrm>
            <a:off x="6372200" y="6505712"/>
            <a:ext cx="1472033" cy="307664"/>
          </a:xfrm>
          <a:prstGeom prst="rect">
            <a:avLst/>
          </a:prstGeom>
          <a:noFill/>
        </p:spPr>
      </p:pic>
      <p:sp>
        <p:nvSpPr>
          <p:cNvPr id="41" name="ZoneTexte 40"/>
          <p:cNvSpPr txBox="1"/>
          <p:nvPr/>
        </p:nvSpPr>
        <p:spPr>
          <a:xfrm>
            <a:off x="4071934" y="2357430"/>
            <a:ext cx="1500198" cy="584775"/>
          </a:xfrm>
          <a:prstGeom prst="rect">
            <a:avLst/>
          </a:prstGeom>
          <a:noFill/>
        </p:spPr>
        <p:txBody>
          <a:bodyPr rtlCol="0" wrap="square">
            <a:spAutoFit/>
          </a:bodyPr>
          <a:lstStyle/>
          <a:p>
            <a:pPr algn="ctr" defTabSz="914400"/>
            <a:r>
              <a:rPr b="1" dirty="0" lang="fr-FR" smtClean="0" sz="1600">
                <a:solidFill>
                  <a:srgbClr val="428809"/>
                </a:solidFill>
                <a:latin typeface="Gill Sans"/>
              </a:rPr>
              <a:t>SITE &amp; APPLI MOBILE</a:t>
            </a:r>
            <a:endParaRPr b="1" dirty="0" lang="fr-FR" sz="1600">
              <a:solidFill>
                <a:srgbClr val="428809"/>
              </a:solidFill>
              <a:latin typeface="Gill Sans"/>
            </a:endParaRPr>
          </a:p>
        </p:txBody>
      </p:sp>
      <p:sp>
        <p:nvSpPr>
          <p:cNvPr id="33" name="ZoneTexte 32"/>
          <p:cNvSpPr txBox="1"/>
          <p:nvPr/>
        </p:nvSpPr>
        <p:spPr>
          <a:xfrm>
            <a:off x="1763688" y="4149080"/>
            <a:ext cx="6408712" cy="461665"/>
          </a:xfrm>
          <a:prstGeom prst="rect">
            <a:avLst/>
          </a:prstGeom>
          <a:noFill/>
        </p:spPr>
        <p:txBody>
          <a:bodyPr rtlCol="0" wrap="square">
            <a:spAutoFit/>
          </a:bodyPr>
          <a:lstStyle/>
          <a:p>
            <a:pPr algn="ctr" defTabSz="914400"/>
            <a:r>
              <a:rPr b="1" dirty="0" lang="fr-FR" smtClean="0" sz="2400">
                <a:solidFill>
                  <a:srgbClr val="FF0000"/>
                </a:solidFill>
              </a:rPr>
              <a:t>MAIS</a:t>
            </a:r>
            <a:r>
              <a:rPr b="1" dirty="0" lang="fr-FR" smtClean="0" sz="2400">
                <a:solidFill>
                  <a:prstClr val="black"/>
                </a:solidFill>
              </a:rPr>
              <a:t> ces produits restent invendus !</a:t>
            </a:r>
            <a:endParaRPr b="1" dirty="0" lang="fr-FR" sz="2400">
              <a:solidFill>
                <a:prstClr val="black"/>
              </a:solidFill>
            </a:endParaRPr>
          </a:p>
        </p:txBody>
      </p:sp>
      <p:sp>
        <p:nvSpPr>
          <p:cNvPr id="48" name="Rectangle à coins arrondis 47"/>
          <p:cNvSpPr/>
          <p:nvPr/>
        </p:nvSpPr>
        <p:spPr>
          <a:xfrm>
            <a:off x="2411760" y="4077072"/>
            <a:ext cx="5017760" cy="648072"/>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46" name="Rectangle à coins arrondis 45"/>
          <p:cNvSpPr/>
          <p:nvPr/>
        </p:nvSpPr>
        <p:spPr>
          <a:xfrm>
            <a:off x="76200" y="1423173"/>
            <a:ext cx="1295400" cy="523220"/>
          </a:xfrm>
          <a:prstGeom prst="round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anchor="ctr" rtlCol="0"/>
          <a:lstStyle/>
          <a:p>
            <a:pPr algn="ctr"/>
            <a:r>
              <a:rPr b="1" dirty="0" lang="fr-FR" smtClean="0" sz="1400">
                <a:solidFill>
                  <a:prstClr val="white"/>
                </a:solidFill>
                <a:latin typeface="Helvetica"/>
                <a:cs typeface="Helvetica"/>
              </a:rPr>
              <a:t>Principe</a:t>
            </a:r>
            <a:endParaRPr b="1" dirty="0" lang="fr-FR" sz="1400">
              <a:solidFill>
                <a:prstClr val="white"/>
              </a:solidFill>
              <a:latin typeface="Helvetica"/>
              <a:cs typeface="Helvetica"/>
            </a:endParaRPr>
          </a:p>
        </p:txBody>
      </p:sp>
    </p:spTree>
  </p:cSld>
  <p:clrMapOvr>
    <a:masterClrMapping/>
  </p:clrMapOvr>
  <p:transition advClick="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xit" presetID="1" presetSubtype="0">
                                  <p:stCondLst>
                                    <p:cond delay="0"/>
                                  </p:stCondLst>
                                  <p:childTnLst>
                                    <p:set>
                                      <p:cBhvr>
                                        <p:cTn dur="1" fill="hold" id="6">
                                          <p:stCondLst>
                                            <p:cond delay="0"/>
                                          </p:stCondLst>
                                        </p:cTn>
                                        <p:tgtEl>
                                          <p:spTgt spid="48"/>
                                        </p:tgtEl>
                                        <p:attrNameLst>
                                          <p:attrName>style.visibility</p:attrName>
                                        </p:attrNameLst>
                                      </p:cBhvr>
                                      <p:to>
                                        <p:strVal val="hidden"/>
                                      </p:to>
                                    </p:set>
                                  </p:childTnLst>
                                </p:cTn>
                              </p:par>
                              <p:par>
                                <p:cTn fill="hold" grpId="0" id="7" nodeType="withEffect" presetClass="exit" presetID="1" presetSubtype="0">
                                  <p:stCondLst>
                                    <p:cond delay="0"/>
                                  </p:stCondLst>
                                  <p:childTnLst>
                                    <p:set>
                                      <p:cBhvr>
                                        <p:cTn dur="1" fill="hold" id="8">
                                          <p:stCondLst>
                                            <p:cond delay="0"/>
                                          </p:stCondLst>
                                        </p:cTn>
                                        <p:tgtEl>
                                          <p:spTgt spid="33"/>
                                        </p:tgtEl>
                                        <p:attrNameLst>
                                          <p:attrName>style.visibility</p:attrName>
                                        </p:attrNameLst>
                                      </p:cBhvr>
                                      <p:to>
                                        <p:strVal val="hidden"/>
                                      </p:to>
                                    </p:set>
                                  </p:childTnLst>
                                </p:cTn>
                              </p:par>
                            </p:childTnLst>
                          </p:cTn>
                        </p:par>
                      </p:childTnLst>
                    </p:cTn>
                  </p:par>
                  <p:par>
                    <p:cTn fill="hold" id="9">
                      <p:stCondLst>
                        <p:cond delay="indefinite"/>
                      </p:stCondLst>
                      <p:childTnLst>
                        <p:par>
                          <p:cTn fill="hold" id="10">
                            <p:stCondLst>
                              <p:cond delay="0"/>
                            </p:stCondLst>
                            <p:childTnLst>
                              <p:par>
                                <p:cTn accel="50000" decel="50000" fill="hold" grpId="0" id="11" nodeType="clickEffect" presetClass="path" presetID="0" presetSubtype="0">
                                  <p:stCondLst>
                                    <p:cond delay="0"/>
                                  </p:stCondLst>
                                  <p:childTnLst>
                                    <p:animMotion origin="layout" path="M 1.38889E-6 -2.59259E-6 L -0.07431 0.12246 " pathEditMode="relative" ptsTypes="AA" rAng="0">
                                      <p:cBhvr>
                                        <p:cTn dur="2000" fill="hold" id="12"/>
                                        <p:tgtEl>
                                          <p:spTgt spid="57"/>
                                        </p:tgtEl>
                                        <p:attrNameLst>
                                          <p:attrName>ppt_x</p:attrName>
                                          <p:attrName>ppt_y</p:attrName>
                                        </p:attrNameLst>
                                      </p:cBhvr>
                                      <p:rCtr x="-3700" y="6100"/>
                                    </p:animMotion>
                                  </p:childTnLst>
                                </p:cTn>
                              </p:par>
                              <p:par>
                                <p:cTn accel="50000" decel="50000" fill="hold" id="13" nodeType="withEffect" presetClass="path" presetID="0" presetSubtype="0">
                                  <p:stCondLst>
                                    <p:cond delay="0"/>
                                  </p:stCondLst>
                                  <p:childTnLst>
                                    <p:animMotion origin="layout" path="M 2.77778E-6 3.33333E-6 L -0.07431 0.13264 " pathEditMode="relative" ptsTypes="AA" rAng="0">
                                      <p:cBhvr>
                                        <p:cTn dur="2000" fill="hold" id="14"/>
                                        <p:tgtEl>
                                          <p:spTgt spid="59"/>
                                        </p:tgtEl>
                                        <p:attrNameLst>
                                          <p:attrName>ppt_x</p:attrName>
                                          <p:attrName>ppt_y</p:attrName>
                                        </p:attrNameLst>
                                      </p:cBhvr>
                                      <p:rCtr x="-3700" y="6600"/>
                                    </p:animMotion>
                                  </p:childTnLst>
                                </p:cTn>
                              </p:par>
                              <p:par>
                                <p:cTn accel="50000" decel="50000" fill="hold" id="15" nodeType="withEffect" presetClass="path" presetID="0" presetSubtype="0">
                                  <p:stCondLst>
                                    <p:cond delay="0"/>
                                  </p:stCondLst>
                                  <p:childTnLst>
                                    <p:animMotion origin="layout" path="M 5.55556E-7 0.04232 L 0.03924 0.10522 " pathEditMode="relative" ptsTypes="AA" rAng="0">
                                      <p:cBhvr>
                                        <p:cTn dur="2000" fill="hold" id="16"/>
                                        <p:tgtEl>
                                          <p:spTgt spid="60"/>
                                        </p:tgtEl>
                                        <p:attrNameLst>
                                          <p:attrName>ppt_x</p:attrName>
                                          <p:attrName>ppt_y</p:attrName>
                                        </p:attrNameLst>
                                      </p:cBhvr>
                                      <p:rCtr x="2000" y="3100"/>
                                    </p:animMotion>
                                  </p:childTnLst>
                                </p:cTn>
                              </p:par>
                              <p:par>
                                <p:cTn accel="50000" decel="50000" fill="hold" grpId="0" id="17" nodeType="withEffect" presetClass="path" presetID="0" presetSubtype="0">
                                  <p:stCondLst>
                                    <p:cond delay="0"/>
                                  </p:stCondLst>
                                  <p:childTnLst>
                                    <p:animMotion origin="layout" path="M -1.38889E-6 -4.07407E-6 L 0.06684 0.11204 " pathEditMode="relative" ptsTypes="AA" rAng="0">
                                      <p:cBhvr>
                                        <p:cTn dur="2000" fill="hold" id="18"/>
                                        <p:tgtEl>
                                          <p:spTgt spid="61"/>
                                        </p:tgtEl>
                                        <p:attrNameLst>
                                          <p:attrName>ppt_x</p:attrName>
                                          <p:attrName>ppt_y</p:attrName>
                                        </p:attrNameLst>
                                      </p:cBhvr>
                                      <p:rCtr x="3300" y="5600"/>
                                    </p:animMotion>
                                  </p:childTnLst>
                                </p:cTn>
                              </p:par>
                              <p:par>
                                <p:cTn fill="hold" id="19" nodeType="withEffect" presetClass="exit" presetID="16" presetSubtype="26">
                                  <p:stCondLst>
                                    <p:cond delay="0"/>
                                  </p:stCondLst>
                                  <p:childTnLst>
                                    <p:animEffect filter="barn(inHorizontal)" transition="out">
                                      <p:cBhvr>
                                        <p:cTn dur="300" id="20"/>
                                        <p:tgtEl>
                                          <p:spTgt spid="62"/>
                                        </p:tgtEl>
                                      </p:cBhvr>
                                    </p:animEffect>
                                    <p:set>
                                      <p:cBhvr>
                                        <p:cTn dur="1" fill="hold" id="21">
                                          <p:stCondLst>
                                            <p:cond delay="299"/>
                                          </p:stCondLst>
                                        </p:cTn>
                                        <p:tgtEl>
                                          <p:spTgt spid="62"/>
                                        </p:tgtEl>
                                        <p:attrNameLst>
                                          <p:attrName>style.visibility</p:attrName>
                                        </p:attrNameLst>
                                      </p:cBhvr>
                                      <p:to>
                                        <p:strVal val="hidden"/>
                                      </p:to>
                                    </p:set>
                                  </p:childTnLst>
                                </p:cTn>
                              </p:par>
                            </p:childTnLst>
                          </p:cTn>
                        </p:par>
                        <p:par>
                          <p:cTn fill="hold" id="22">
                            <p:stCondLst>
                              <p:cond delay="2000"/>
                            </p:stCondLst>
                            <p:childTnLst>
                              <p:par>
                                <p:cTn fill="hold" id="23" nodeType="afterEffect" presetClass="entr" presetID="47" presetSubtype="0">
                                  <p:stCondLst>
                                    <p:cond delay="0"/>
                                  </p:stCondLst>
                                  <p:childTnLst>
                                    <p:set>
                                      <p:cBhvr>
                                        <p:cTn dur="1" fill="hold" id="24">
                                          <p:stCondLst>
                                            <p:cond delay="0"/>
                                          </p:stCondLst>
                                        </p:cTn>
                                        <p:tgtEl>
                                          <p:spTgt spid="63"/>
                                        </p:tgtEl>
                                        <p:attrNameLst>
                                          <p:attrName>style.visibility</p:attrName>
                                        </p:attrNameLst>
                                      </p:cBhvr>
                                      <p:to>
                                        <p:strVal val="visible"/>
                                      </p:to>
                                    </p:set>
                                    <p:animEffect filter="fade" transition="in">
                                      <p:cBhvr>
                                        <p:cTn dur="200" id="25"/>
                                        <p:tgtEl>
                                          <p:spTgt spid="63"/>
                                        </p:tgtEl>
                                      </p:cBhvr>
                                    </p:animEffect>
                                    <p:anim calcmode="lin" valueType="num">
                                      <p:cBhvr>
                                        <p:cTn dur="200" fill="hold" id="26"/>
                                        <p:tgtEl>
                                          <p:spTgt spid="63"/>
                                        </p:tgtEl>
                                        <p:attrNameLst>
                                          <p:attrName>ppt_x</p:attrName>
                                        </p:attrNameLst>
                                      </p:cBhvr>
                                      <p:tavLst>
                                        <p:tav tm="0">
                                          <p:val>
                                            <p:strVal val="#ppt_x"/>
                                          </p:val>
                                        </p:tav>
                                        <p:tav tm="100000">
                                          <p:val>
                                            <p:strVal val="#ppt_x"/>
                                          </p:val>
                                        </p:tav>
                                      </p:tavLst>
                                    </p:anim>
                                    <p:anim calcmode="lin" valueType="num">
                                      <p:cBhvr>
                                        <p:cTn dur="200" fill="hold" id="27"/>
                                        <p:tgtEl>
                                          <p:spTgt spid="63"/>
                                        </p:tgtEl>
                                        <p:attrNameLst>
                                          <p:attrName>ppt_y</p:attrName>
                                        </p:attrNameLst>
                                      </p:cBhvr>
                                      <p:tavLst>
                                        <p:tav tm="0">
                                          <p:val>
                                            <p:strVal val="#ppt_y-.1"/>
                                          </p:val>
                                        </p:tav>
                                        <p:tav tm="100000">
                                          <p:val>
                                            <p:strVal val="#ppt_y"/>
                                          </p:val>
                                        </p:tav>
                                      </p:tavLst>
                                    </p:anim>
                                  </p:childTnLst>
                                </p:cTn>
                              </p:par>
                              <p:par>
                                <p:cTn fill="hold" grpId="0" id="28" nodeType="withEffect" presetClass="entr" presetID="1" presetSubtype="0">
                                  <p:stCondLst>
                                    <p:cond delay="0"/>
                                  </p:stCondLst>
                                  <p:childTnLst>
                                    <p:set>
                                      <p:cBhvr>
                                        <p:cTn dur="1" fill="hold" id="29">
                                          <p:stCondLst>
                                            <p:cond delay="0"/>
                                          </p:stCondLst>
                                        </p:cTn>
                                        <p:tgtEl>
                                          <p:spTgt spid="41"/>
                                        </p:tgtEl>
                                        <p:attrNameLst>
                                          <p:attrName>style.visibility</p:attrName>
                                        </p:attrNameLst>
                                      </p:cBhvr>
                                      <p:to>
                                        <p:strVal val="visible"/>
                                      </p:to>
                                    </p:set>
                                  </p:childTnLst>
                                </p:cTn>
                              </p:par>
                              <p:par>
                                <p:cTn fill="hold" id="30" nodeType="withEffect" presetClass="entr" presetID="1" presetSubtype="0">
                                  <p:stCondLst>
                                    <p:cond delay="0"/>
                                  </p:stCondLst>
                                  <p:childTnLst>
                                    <p:set>
                                      <p:cBhvr>
                                        <p:cTn dur="1" fill="hold" id="31">
                                          <p:stCondLst>
                                            <p:cond delay="0"/>
                                          </p:stCondLst>
                                        </p:cTn>
                                        <p:tgtEl>
                                          <p:spTgt spid="64"/>
                                        </p:tgtEl>
                                        <p:attrNameLst>
                                          <p:attrName>style.visibility</p:attrName>
                                        </p:attrNameLst>
                                      </p:cBhvr>
                                      <p:to>
                                        <p:strVal val="visible"/>
                                      </p:to>
                                    </p:set>
                                  </p:childTnLst>
                                </p:cTn>
                              </p:par>
                              <p:par>
                                <p:cTn fill="hold" id="32" nodeType="withEffect" presetClass="entr" presetID="1" presetSubtype="0">
                                  <p:stCondLst>
                                    <p:cond delay="0"/>
                                  </p:stCondLst>
                                  <p:childTnLst>
                                    <p:set>
                                      <p:cBhvr>
                                        <p:cTn dur="1" fill="hold" id="33">
                                          <p:stCondLst>
                                            <p:cond delay="0"/>
                                          </p:stCondLst>
                                        </p:cTn>
                                        <p:tgtEl>
                                          <p:spTgt spid="65"/>
                                        </p:tgtEl>
                                        <p:attrNameLst>
                                          <p:attrName>style.visibility</p:attrName>
                                        </p:attrNameLst>
                                      </p:cBhvr>
                                      <p:to>
                                        <p:strVal val="visible"/>
                                      </p:to>
                                    </p:set>
                                  </p:childTnLst>
                                </p:cTn>
                              </p:par>
                              <p:par>
                                <p:cTn fill="hold" id="34" nodeType="withEffect" presetClass="entr" presetID="1" presetSubtype="0">
                                  <p:stCondLst>
                                    <p:cond delay="0"/>
                                  </p:stCondLst>
                                  <p:childTnLst>
                                    <p:set>
                                      <p:cBhvr>
                                        <p:cTn dur="1" fill="hold" id="35">
                                          <p:stCondLst>
                                            <p:cond delay="0"/>
                                          </p:stCondLst>
                                        </p:cTn>
                                        <p:tgtEl>
                                          <p:spTgt spid="66"/>
                                        </p:tgtEl>
                                        <p:attrNameLst>
                                          <p:attrName>style.visibility</p:attrName>
                                        </p:attrNameLst>
                                      </p:cBhvr>
                                      <p:to>
                                        <p:strVal val="visible"/>
                                      </p:to>
                                    </p:set>
                                  </p:childTnLst>
                                </p:cTn>
                              </p:par>
                              <p:par>
                                <p:cTn fill="hold" grpId="0" id="36" nodeType="withEffect" presetClass="entr" presetID="1" presetSubtype="0">
                                  <p:stCondLst>
                                    <p:cond delay="0"/>
                                  </p:stCondLst>
                                  <p:childTnLst>
                                    <p:set>
                                      <p:cBhvr>
                                        <p:cTn dur="1" fill="hold" id="37">
                                          <p:stCondLst>
                                            <p:cond delay="0"/>
                                          </p:stCondLst>
                                        </p:cTn>
                                        <p:tgtEl>
                                          <p:spTgt spid="44"/>
                                        </p:tgtEl>
                                        <p:attrNameLst>
                                          <p:attrName>style.visibility</p:attrName>
                                        </p:attrNameLst>
                                      </p:cBhvr>
                                      <p:to>
                                        <p:strVal val="visible"/>
                                      </p:to>
                                    </p:set>
                                  </p:childTnLst>
                                </p:cTn>
                              </p:par>
                              <p:par>
                                <p:cTn fill="hold" grpId="0" id="38" nodeType="withEffect" presetClass="entr" presetID="1" presetSubtype="0">
                                  <p:stCondLst>
                                    <p:cond delay="0"/>
                                  </p:stCondLst>
                                  <p:childTnLst>
                                    <p:set>
                                      <p:cBhvr>
                                        <p:cTn dur="1" fill="hold" id="39">
                                          <p:stCondLst>
                                            <p:cond delay="0"/>
                                          </p:stCondLst>
                                        </p:cTn>
                                        <p:tgtEl>
                                          <p:spTgt spid="3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7"/>
      <p:bldP grpId="0" spid="44"/>
      <p:bldP grpId="0" spid="57"/>
      <p:bldP grpId="0" spid="61"/>
      <p:bldP grpId="0" spid="41"/>
      <p:bldP grpId="0" spid="33"/>
      <p:bldP animBg="1" grpId="0" spid="48"/>
    </p:bld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050" name="Picture 2"/>
          <p:cNvPicPr>
            <a:picLocks noChangeArrowheads="1" noChangeAspect="1"/>
          </p:cNvPicPr>
          <p:nvPr/>
        </p:nvPicPr>
        <p:blipFill>
          <a:blip cstate="print" r:embed="rId3"/>
          <a:srcRect b="11" r="22"/>
          <a:stretch>
            <a:fillRect/>
          </a:stretch>
        </p:blipFill>
        <p:spPr bwMode="auto">
          <a:xfrm>
            <a:off x="2311196" y="2125106"/>
            <a:ext cx="4699204" cy="3161282"/>
          </a:xfrm>
          <a:prstGeom prst="rect">
            <a:avLst/>
          </a:prstGeom>
          <a:noFill/>
          <a:ln w="9525">
            <a:noFill/>
            <a:miter lim="800000"/>
            <a:headEnd/>
            <a:tailEnd/>
          </a:ln>
        </p:spPr>
      </p:pic>
      <p:sp>
        <p:nvSpPr>
          <p:cNvPr id="22" name="Rectangle 21"/>
          <p:cNvSpPr/>
          <p:nvPr/>
        </p:nvSpPr>
        <p:spPr>
          <a:xfrm>
            <a:off x="0" y="6095999"/>
            <a:ext cx="9144000" cy="762001"/>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22086"/>
            <a:ext cx="9144000" cy="874931"/>
          </a:xfrm>
          <a:prstGeom prst="rect">
            <a:avLst/>
          </a:prstGeom>
          <a:gradFill flip="none" rotWithShape="1">
            <a:gsLst>
              <a:gs pos="100000">
                <a:srgbClr val="FF0000">
                  <a:alpha val="68000"/>
                </a:srgbClr>
              </a:gs>
              <a:gs pos="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srgbClr val="FF0000"/>
              </a:solidFill>
            </a:endParaRPr>
          </a:p>
        </p:txBody>
      </p:sp>
      <p:sp>
        <p:nvSpPr>
          <p:cNvPr id="23" name="ZoneTexte 22"/>
          <p:cNvSpPr txBox="1"/>
          <p:nvPr/>
        </p:nvSpPr>
        <p:spPr>
          <a:xfrm flipH="1">
            <a:off x="0" y="5754469"/>
            <a:ext cx="4191000" cy="646331"/>
          </a:xfrm>
          <a:prstGeom prst="rect">
            <a:avLst/>
          </a:prstGeom>
          <a:noFill/>
        </p:spPr>
        <p:txBody>
          <a:bodyPr rtlCol="0" wrap="square">
            <a:spAutoFit/>
          </a:bodyPr>
          <a:lstStyle/>
          <a:p>
            <a:r>
              <a:rPr b="1" dirty="0" lang="fr-FR" smtClean="0" spc="190" sz="3600">
                <a:solidFill>
                  <a:srgbClr val="C10000"/>
                </a:solidFill>
                <a:effectLst>
                  <a:reflection algn="bl" dir="5400000" dist="12700" endPos="69000" rotWithShape="0" stA="78000" sy="-100000"/>
                </a:effectLst>
                <a:latin typeface="Impact"/>
                <a:cs typeface="Impact"/>
              </a:rPr>
              <a:t>ALIMENTAIRE</a:t>
            </a:r>
            <a:endParaRPr b="1" dirty="0" lang="fr-FR" spc="190" sz="3600">
              <a:solidFill>
                <a:srgbClr val="C10000"/>
              </a:solidFill>
              <a:effectLst>
                <a:reflection algn="bl" dir="5400000" dist="12700" endPos="69000" rotWithShape="0" stA="78000" sy="-100000"/>
              </a:effectLst>
              <a:latin typeface="Impact"/>
              <a:cs typeface="Impact"/>
            </a:endParaRPr>
          </a:p>
        </p:txBody>
      </p:sp>
      <p:sp>
        <p:nvSpPr>
          <p:cNvPr id="26" name="Ellipse 25"/>
          <p:cNvSpPr/>
          <p:nvPr/>
        </p:nvSpPr>
        <p:spPr>
          <a:xfrm>
            <a:off x="3124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35814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2" name="ZoneTexte 41"/>
          <p:cNvSpPr txBox="1"/>
          <p:nvPr/>
        </p:nvSpPr>
        <p:spPr>
          <a:xfrm>
            <a:off x="30480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3581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30" name="Ellipse 29"/>
          <p:cNvSpPr/>
          <p:nvPr/>
        </p:nvSpPr>
        <p:spPr>
          <a:xfrm>
            <a:off x="533400" y="609600"/>
            <a:ext cx="304800" cy="304800"/>
          </a:xfrm>
          <a:prstGeom prst="ellipse">
            <a:avLst/>
          </a:prstGeom>
          <a:solidFill>
            <a:srgbClr val="E70000"/>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srgbClr val="E70000"/>
              </a:solidFill>
            </a:endParaRPr>
          </a:p>
        </p:txBody>
      </p:sp>
      <p:sp>
        <p:nvSpPr>
          <p:cNvPr id="32" name="Ellipse 31"/>
          <p:cNvSpPr/>
          <p:nvPr/>
        </p:nvSpPr>
        <p:spPr>
          <a:xfrm>
            <a:off x="4038600" y="6096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3962400" y="0"/>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39" name="Ellipse 38"/>
          <p:cNvSpPr/>
          <p:nvPr/>
        </p:nvSpPr>
        <p:spPr>
          <a:xfrm>
            <a:off x="76200" y="6096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ZoneTexte 44"/>
          <p:cNvSpPr txBox="1"/>
          <p:nvPr/>
        </p:nvSpPr>
        <p:spPr>
          <a:xfrm>
            <a:off x="0" y="0"/>
            <a:ext cx="304800" cy="646331"/>
          </a:xfrm>
          <a:prstGeom prst="rect">
            <a:avLst/>
          </a:prstGeom>
          <a:noFill/>
        </p:spPr>
        <p:txBody>
          <a:bodyPr rtlCol="0" wrap="square">
            <a:spAutoFit/>
          </a:bodyPr>
          <a:lstStyle/>
          <a:p>
            <a:pPr algn="ctr"/>
            <a:r>
              <a:rPr b="1" dirty="0" lang="fr-FR" smtClean="0" sz="3600">
                <a:solidFill>
                  <a:srgbClr val="000090">
                    <a:alpha val="40000"/>
                  </a:srgbClr>
                </a:solidFill>
                <a:latin typeface="Impact"/>
                <a:cs typeface="Impact"/>
              </a:rPr>
              <a:t>S</a:t>
            </a:r>
            <a:endParaRPr b="1" dirty="0" lang="fr-FR" sz="3600">
              <a:solidFill>
                <a:srgbClr val="000090">
                  <a:alpha val="40000"/>
                </a:srgbClr>
              </a:solidFill>
              <a:latin typeface="Impact"/>
              <a:cs typeface="Impact"/>
            </a:endParaRPr>
          </a:p>
        </p:txBody>
      </p:sp>
      <p:sp>
        <p:nvSpPr>
          <p:cNvPr id="47" name="ZoneTexte 46"/>
          <p:cNvSpPr txBox="1"/>
          <p:nvPr/>
        </p:nvSpPr>
        <p:spPr>
          <a:xfrm>
            <a:off x="457200" y="0"/>
            <a:ext cx="304800" cy="1200329"/>
          </a:xfrm>
          <a:prstGeom prst="rect">
            <a:avLst/>
          </a:prstGeom>
          <a:noFill/>
        </p:spPr>
        <p:txBody>
          <a:bodyPr rtlCol="0" wrap="square">
            <a:spAutoFit/>
          </a:bodyPr>
          <a:lstStyle/>
          <a:p>
            <a:pPr algn="ctr"/>
            <a:r>
              <a:rPr b="1" dirty="0" lang="fr-FR" sz="3600">
                <a:solidFill>
                  <a:srgbClr val="E70000"/>
                </a:solidFill>
                <a:latin typeface="Impact"/>
                <a:cs typeface="Impact"/>
              </a:rPr>
              <a:t>C</a:t>
            </a:r>
          </a:p>
        </p:txBody>
      </p:sp>
      <p:sp>
        <p:nvSpPr>
          <p:cNvPr id="41" name="Espace réservé du contenu 2"/>
          <p:cNvSpPr txBox="1">
            <a:spLocks/>
          </p:cNvSpPr>
          <p:nvPr/>
        </p:nvSpPr>
        <p:spPr>
          <a:xfrm>
            <a:off x="3643306" y="2000240"/>
            <a:ext cx="1824030" cy="731480"/>
          </a:xfrm>
          <a:prstGeom prst="rect">
            <a:avLst/>
          </a:prstGeom>
        </p:spPr>
        <p:txBody>
          <a:bodyPr bIns="45720" lIns="91440" rIns="91440" rtlCol="0" tIns="45720" vert="horz">
            <a:normAutofit/>
          </a:bodyPr>
          <a:lstStyle/>
          <a:p>
            <a:pPr indent="-342900" marL="342900">
              <a:spcBef>
                <a:spcPct val="20000"/>
              </a:spcBef>
              <a:buClr>
                <a:srgbClr val="BB0000"/>
              </a:buClr>
              <a:buSzPct val="170000"/>
              <a:defRPr/>
            </a:pPr>
            <a:r>
              <a:rPr b="1" dirty="0" lang="fr-FR" smtClean="0">
                <a:solidFill>
                  <a:prstClr val="black"/>
                </a:solidFill>
                <a:latin charset="0" pitchFamily="34" typeface="Helvetica"/>
              </a:rPr>
              <a:t>Se connecter</a:t>
            </a:r>
          </a:p>
        </p:txBody>
      </p:sp>
      <p:sp>
        <p:nvSpPr>
          <p:cNvPr id="48" name="ZoneTexte 47"/>
          <p:cNvSpPr txBox="1"/>
          <p:nvPr/>
        </p:nvSpPr>
        <p:spPr>
          <a:xfrm>
            <a:off x="762000" y="152400"/>
            <a:ext cx="4267200" cy="369332"/>
          </a:xfrm>
          <a:prstGeom prst="rect">
            <a:avLst/>
          </a:prstGeom>
          <a:noFill/>
        </p:spPr>
        <p:txBody>
          <a:bodyPr rtlCol="0" wrap="square">
            <a:spAutoFit/>
          </a:bodyPr>
          <a:lstStyle/>
          <a:p>
            <a:r>
              <a:rPr b="1" dirty="0" err="1" lang="fr-FR" smtClean="0" spc="190">
                <a:solidFill>
                  <a:srgbClr val="E70000"/>
                </a:solidFill>
                <a:latin typeface="Helvetica"/>
                <a:cs typeface="Helvetica"/>
              </a:rPr>
              <a:t>oncepts</a:t>
            </a:r>
            <a:r>
              <a:rPr b="1" dirty="0" lang="fr-FR" smtClean="0" spc="190">
                <a:solidFill>
                  <a:srgbClr val="E70000"/>
                </a:solidFill>
                <a:latin typeface="Helvetica"/>
                <a:cs typeface="Helvetica"/>
              </a:rPr>
              <a:t> de vente</a:t>
            </a:r>
            <a:endParaRPr b="1" dirty="0" lang="fr-FR" spc="190">
              <a:solidFill>
                <a:srgbClr val="E70000"/>
              </a:solidFill>
              <a:latin typeface="Helvetica"/>
              <a:cs typeface="Helvetica"/>
            </a:endParaRPr>
          </a:p>
        </p:txBody>
      </p:sp>
      <p:pic>
        <p:nvPicPr>
          <p:cNvPr descr="F:\M2 Distribution &amp; relation clients\B4 Projets et accompagnement vers l'emploi\SCOPS\Recherches\images\zero_gachis_rrqfa.jpg" id="49" name="Picture 2"/>
          <p:cNvPicPr>
            <a:picLocks noChangeArrowheads="1" noChangeAspect="1"/>
          </p:cNvPicPr>
          <p:nvPr/>
        </p:nvPicPr>
        <p:blipFill>
          <a:blip cstate="print" r:embed="rId4"/>
          <a:stretch>
            <a:fillRect/>
          </a:stretch>
        </p:blipFill>
        <p:spPr bwMode="auto">
          <a:xfrm>
            <a:off x="7596336" y="0"/>
            <a:ext cx="936104" cy="852936"/>
          </a:xfrm>
          <a:prstGeom prst="rect">
            <a:avLst/>
          </a:prstGeom>
          <a:noFill/>
          <a:ln w="9525">
            <a:noFill/>
            <a:miter lim="800000"/>
            <a:headEnd/>
            <a:tailEnd/>
          </a:ln>
        </p:spPr>
      </p:pic>
      <p:pic>
        <p:nvPicPr>
          <p:cNvPr descr="Logo_Dauphine_NEW_Coul.jpg" id="25" name="Image 17"/>
          <p:cNvPicPr>
            <a:picLocks noChangeAspect="1"/>
          </p:cNvPicPr>
          <p:nvPr/>
        </p:nvPicPr>
        <p:blipFill>
          <a:blip cstate="print" r:embed="rId5">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sp>
        <p:nvSpPr>
          <p:cNvPr id="2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BB0000"/>
                </a:solidFill>
              </a:rPr>
              <a:t>Master Distribution &amp; Relation client © Université Paris-Dauphine, </a:t>
            </a:r>
            <a:r>
              <a:rPr b="1" dirty="0" lang="fr-FR" smtClean="0" sz="1200">
                <a:solidFill>
                  <a:srgbClr val="BB0000"/>
                </a:solidFill>
              </a:rPr>
              <a:t>2012-2013</a:t>
            </a:r>
            <a:endParaRPr dirty="0" lang="fr-FR" sz="1200">
              <a:solidFill>
                <a:srgbClr val="BB0000"/>
              </a:solidFill>
            </a:endParaRPr>
          </a:p>
        </p:txBody>
      </p:sp>
      <p:pic>
        <p:nvPicPr>
          <p:cNvPr descr="G:\M2 Distribution &amp; relation clients\Logo FINAL MASTER DRC 2\Logo FINAL\LogoFINAL_Hv1.png" id="29" name="Picture 2"/>
          <p:cNvPicPr>
            <a:picLocks noChangeArrowheads="1" noChangeAspect="1"/>
          </p:cNvPicPr>
          <p:nvPr/>
        </p:nvPicPr>
        <p:blipFill>
          <a:blip cstate="print" r:embed="rId6"/>
          <a:srcRect/>
          <a:stretch>
            <a:fillRect/>
          </a:stretch>
        </p:blipFill>
        <p:spPr bwMode="auto">
          <a:xfrm>
            <a:off x="6372200" y="6505712"/>
            <a:ext cx="1472033" cy="307664"/>
          </a:xfrm>
          <a:prstGeom prst="rect">
            <a:avLst/>
          </a:prstGeom>
          <a:noFill/>
        </p:spPr>
      </p:pic>
      <p:sp>
        <p:nvSpPr>
          <p:cNvPr id="35" name="Espace réservé du contenu 2"/>
          <p:cNvSpPr txBox="1">
            <a:spLocks/>
          </p:cNvSpPr>
          <p:nvPr/>
        </p:nvSpPr>
        <p:spPr>
          <a:xfrm>
            <a:off x="6357950" y="3626214"/>
            <a:ext cx="1966906" cy="731480"/>
          </a:xfrm>
          <a:prstGeom prst="rect">
            <a:avLst/>
          </a:prstGeom>
        </p:spPr>
        <p:txBody>
          <a:bodyPr bIns="45720" lIns="91440" rIns="91440" rtlCol="0" tIns="45720" vert="horz">
            <a:noAutofit/>
          </a:bodyPr>
          <a:lstStyle/>
          <a:p>
            <a:pPr indent="-342900" marL="342900">
              <a:spcBef>
                <a:spcPct val="20000"/>
              </a:spcBef>
              <a:buClr>
                <a:srgbClr val="BB0000"/>
              </a:buClr>
              <a:buSzPct val="170000"/>
              <a:defRPr/>
            </a:pPr>
            <a:r>
              <a:rPr b="1" dirty="0" lang="fr-FR" smtClean="0">
                <a:solidFill>
                  <a:prstClr val="black"/>
                </a:solidFill>
                <a:latin charset="0" pitchFamily="34" typeface="Helvetica"/>
              </a:rPr>
              <a:t>Se </a:t>
            </a:r>
            <a:r>
              <a:rPr b="1" dirty="0" err="1" lang="fr-FR" smtClean="0">
                <a:solidFill>
                  <a:prstClr val="black"/>
                </a:solidFill>
                <a:latin charset="0" pitchFamily="34" typeface="Helvetica"/>
              </a:rPr>
              <a:t>géolocaliser</a:t>
            </a:r>
            <a:endParaRPr b="1" dirty="0" lang="fr-FR" smtClean="0">
              <a:solidFill>
                <a:prstClr val="black"/>
              </a:solidFill>
              <a:latin charset="0" pitchFamily="34" typeface="Helvetica"/>
            </a:endParaRPr>
          </a:p>
        </p:txBody>
      </p:sp>
      <p:sp>
        <p:nvSpPr>
          <p:cNvPr id="51" name="ZoneTexte 50"/>
          <p:cNvSpPr txBox="1"/>
          <p:nvPr/>
        </p:nvSpPr>
        <p:spPr>
          <a:xfrm>
            <a:off x="785786" y="3626214"/>
            <a:ext cx="1857388" cy="646331"/>
          </a:xfrm>
          <a:prstGeom prst="rect">
            <a:avLst/>
          </a:prstGeom>
          <a:noFill/>
        </p:spPr>
        <p:txBody>
          <a:bodyPr rtlCol="0" wrap="square">
            <a:spAutoFit/>
          </a:bodyPr>
          <a:lstStyle/>
          <a:p>
            <a:pPr algn="ctr" defTabSz="914400"/>
            <a:r>
              <a:rPr b="1" dirty="0" lang="fr-FR" smtClean="0">
                <a:solidFill>
                  <a:prstClr val="black"/>
                </a:solidFill>
                <a:latin typeface="Helvetica"/>
              </a:rPr>
              <a:t>Acheter les produits</a:t>
            </a:r>
            <a:endParaRPr b="1" dirty="0" lang="fr-FR">
              <a:solidFill>
                <a:prstClr val="black"/>
              </a:solidFill>
              <a:latin typeface="Helvetica"/>
            </a:endParaRPr>
          </a:p>
        </p:txBody>
      </p:sp>
      <p:sp>
        <p:nvSpPr>
          <p:cNvPr id="52" name="ZoneTexte 51"/>
          <p:cNvSpPr txBox="1"/>
          <p:nvPr/>
        </p:nvSpPr>
        <p:spPr>
          <a:xfrm>
            <a:off x="3357554" y="5354437"/>
            <a:ext cx="2062178" cy="646331"/>
          </a:xfrm>
          <a:prstGeom prst="rect">
            <a:avLst/>
          </a:prstGeom>
          <a:noFill/>
        </p:spPr>
        <p:txBody>
          <a:bodyPr rtlCol="0" wrap="square">
            <a:spAutoFit/>
          </a:bodyPr>
          <a:lstStyle/>
          <a:p>
            <a:pPr algn="ctr" defTabSz="914400"/>
            <a:r>
              <a:rPr b="1" dirty="0" lang="fr-FR" smtClean="0">
                <a:solidFill>
                  <a:prstClr val="black"/>
                </a:solidFill>
                <a:latin typeface="Helvetica"/>
              </a:rPr>
              <a:t>Consulter la liste des promotions</a:t>
            </a:r>
            <a:endParaRPr b="1" dirty="0" lang="fr-FR">
              <a:solidFill>
                <a:prstClr val="black"/>
              </a:solidFill>
              <a:latin typeface="Helvetica"/>
            </a:endParaRPr>
          </a:p>
        </p:txBody>
      </p:sp>
      <p:sp>
        <p:nvSpPr>
          <p:cNvPr id="53" name="Ellipse 52"/>
          <p:cNvSpPr/>
          <p:nvPr/>
        </p:nvSpPr>
        <p:spPr>
          <a:xfrm>
            <a:off x="4214810" y="1500174"/>
            <a:ext cx="522178" cy="510974"/>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914400"/>
            <a:r>
              <a:rPr b="1" dirty="0" lang="fr-FR" smtClean="0" sz="2000">
                <a:solidFill>
                  <a:prstClr val="black"/>
                </a:solidFill>
                <a:latin typeface="Helvetica"/>
                <a:cs typeface="Helvetica"/>
              </a:rPr>
              <a:t>1</a:t>
            </a:r>
            <a:endParaRPr b="1" dirty="0" lang="fr-FR" sz="2000">
              <a:solidFill>
                <a:prstClr val="black"/>
              </a:solidFill>
              <a:latin typeface="Helvetica"/>
              <a:cs typeface="Helvetica"/>
            </a:endParaRPr>
          </a:p>
        </p:txBody>
      </p:sp>
      <p:sp>
        <p:nvSpPr>
          <p:cNvPr id="54" name="Ellipse 53"/>
          <p:cNvSpPr/>
          <p:nvPr/>
        </p:nvSpPr>
        <p:spPr>
          <a:xfrm>
            <a:off x="4214810" y="4775414"/>
            <a:ext cx="522178" cy="510974"/>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914400"/>
            <a:r>
              <a:rPr b="1" dirty="0" lang="fr-FR" smtClean="0" sz="2000">
                <a:solidFill>
                  <a:prstClr val="black"/>
                </a:solidFill>
                <a:latin typeface="Helvetica"/>
                <a:cs typeface="Helvetica"/>
              </a:rPr>
              <a:t>3</a:t>
            </a:r>
            <a:endParaRPr b="1" dirty="0" lang="fr-FR" sz="2000">
              <a:solidFill>
                <a:prstClr val="black"/>
              </a:solidFill>
              <a:latin typeface="Helvetica"/>
              <a:cs typeface="Helvetica"/>
            </a:endParaRPr>
          </a:p>
        </p:txBody>
      </p:sp>
      <p:sp>
        <p:nvSpPr>
          <p:cNvPr id="55" name="Ellipse 54"/>
          <p:cNvSpPr/>
          <p:nvPr/>
        </p:nvSpPr>
        <p:spPr>
          <a:xfrm>
            <a:off x="7143768" y="3071810"/>
            <a:ext cx="522178" cy="510974"/>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914400"/>
            <a:r>
              <a:rPr b="1" dirty="0" lang="fr-FR" smtClean="0" sz="2000">
                <a:solidFill>
                  <a:prstClr val="black"/>
                </a:solidFill>
                <a:latin typeface="Helvetica"/>
                <a:cs typeface="Helvetica"/>
              </a:rPr>
              <a:t>2</a:t>
            </a:r>
            <a:endParaRPr b="1" dirty="0" lang="fr-FR" sz="2000">
              <a:solidFill>
                <a:prstClr val="black"/>
              </a:solidFill>
              <a:latin typeface="Helvetica"/>
              <a:cs typeface="Helvetica"/>
            </a:endParaRPr>
          </a:p>
        </p:txBody>
      </p:sp>
      <p:sp>
        <p:nvSpPr>
          <p:cNvPr id="56" name="Ellipse 55"/>
          <p:cNvSpPr/>
          <p:nvPr/>
        </p:nvSpPr>
        <p:spPr>
          <a:xfrm>
            <a:off x="1406616" y="3071810"/>
            <a:ext cx="522178" cy="510974"/>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914400"/>
            <a:r>
              <a:rPr b="1" dirty="0" lang="fr-FR" smtClean="0" sz="2000">
                <a:solidFill>
                  <a:prstClr val="black"/>
                </a:solidFill>
                <a:latin typeface="Helvetica"/>
                <a:cs typeface="Helvetica"/>
              </a:rPr>
              <a:t>4</a:t>
            </a:r>
            <a:endParaRPr b="1" dirty="0" lang="fr-FR" sz="2000">
              <a:solidFill>
                <a:prstClr val="black"/>
              </a:solidFill>
              <a:latin typeface="Helvetica"/>
              <a:cs typeface="Helvetica"/>
            </a:endParaRPr>
          </a:p>
        </p:txBody>
      </p:sp>
      <p:sp>
        <p:nvSpPr>
          <p:cNvPr id="57" name="Flèche courbée vers le bas 56"/>
          <p:cNvSpPr/>
          <p:nvPr/>
        </p:nvSpPr>
        <p:spPr>
          <a:xfrm rot="1666472">
            <a:off x="5799948" y="1887520"/>
            <a:ext cx="1785950" cy="499506"/>
          </a:xfrm>
          <a:prstGeom prst="curvedDownArrow">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400"/>
            <a:endParaRPr lang="fr-FR">
              <a:solidFill>
                <a:prstClr val="black"/>
              </a:solidFill>
            </a:endParaRPr>
          </a:p>
        </p:txBody>
      </p:sp>
      <p:sp>
        <p:nvSpPr>
          <p:cNvPr id="59" name="Flèche courbée vers le bas 58"/>
          <p:cNvSpPr/>
          <p:nvPr/>
        </p:nvSpPr>
        <p:spPr>
          <a:xfrm rot="8744843">
            <a:off x="5726036" y="4755814"/>
            <a:ext cx="1785950" cy="499506"/>
          </a:xfrm>
          <a:prstGeom prst="curvedDownArrow">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400"/>
            <a:endParaRPr lang="fr-FR">
              <a:solidFill>
                <a:prstClr val="black"/>
              </a:solidFill>
            </a:endParaRPr>
          </a:p>
        </p:txBody>
      </p:sp>
      <p:sp>
        <p:nvSpPr>
          <p:cNvPr id="60" name="Flèche courbée vers le bas 59"/>
          <p:cNvSpPr/>
          <p:nvPr/>
        </p:nvSpPr>
        <p:spPr>
          <a:xfrm rot="13095911">
            <a:off x="1394470" y="4857057"/>
            <a:ext cx="1785950" cy="499506"/>
          </a:xfrm>
          <a:prstGeom prst="curvedDownArrow">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400"/>
            <a:endParaRPr lang="fr-FR">
              <a:solidFill>
                <a:prstClr val="black"/>
              </a:solidFill>
            </a:endParaRPr>
          </a:p>
        </p:txBody>
      </p:sp>
      <p:sp>
        <p:nvSpPr>
          <p:cNvPr id="61" name="Flèche courbée vers le bas 60"/>
          <p:cNvSpPr/>
          <p:nvPr/>
        </p:nvSpPr>
        <p:spPr>
          <a:xfrm rot="19789049">
            <a:off x="1718983" y="1843826"/>
            <a:ext cx="1785950" cy="499506"/>
          </a:xfrm>
          <a:prstGeom prst="curvedDownArrow">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914400"/>
            <a:endParaRPr lang="fr-FR">
              <a:solidFill>
                <a:prstClr val="black"/>
              </a:solidFill>
            </a:endParaRPr>
          </a:p>
        </p:txBody>
      </p:sp>
      <p:sp>
        <p:nvSpPr>
          <p:cNvPr id="37" name="Titre 1"/>
          <p:cNvSpPr>
            <a:spLocks noGrp="1"/>
          </p:cNvSpPr>
          <p:nvPr>
            <p:ph type="title"/>
          </p:nvPr>
        </p:nvSpPr>
        <p:spPr>
          <a:xfrm>
            <a:off x="662880" y="870637"/>
            <a:ext cx="8229600" cy="772413"/>
          </a:xfrm>
        </p:spPr>
        <p:txBody>
          <a:bodyPr/>
          <a:lstStyle/>
          <a:p>
            <a:r>
              <a:rPr b="1" dirty="0" lang="fr-FR" smtClean="0">
                <a:solidFill>
                  <a:srgbClr val="FF0000"/>
                </a:solidFill>
              </a:rPr>
              <a:t>Pour le client: comment ça marche?</a:t>
            </a:r>
            <a:endParaRPr b="1" dirty="0" lang="fr-FR">
              <a:solidFill>
                <a:srgbClr val="FF0000"/>
              </a:solidFill>
            </a:endParaRPr>
          </a:p>
        </p:txBody>
      </p:sp>
      <p:sp>
        <p:nvSpPr>
          <p:cNvPr id="38" name="Rectangle à coins arrondis 37"/>
          <p:cNvSpPr/>
          <p:nvPr/>
        </p:nvSpPr>
        <p:spPr>
          <a:xfrm>
            <a:off x="76200" y="1423173"/>
            <a:ext cx="1295400" cy="523220"/>
          </a:xfrm>
          <a:prstGeom prst="round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anchor="ctr" rtlCol="0"/>
          <a:lstStyle/>
          <a:p>
            <a:pPr algn="ctr"/>
            <a:r>
              <a:rPr b="1" dirty="0" lang="fr-FR" smtClean="0" sz="1400">
                <a:solidFill>
                  <a:prstClr val="white"/>
                </a:solidFill>
                <a:latin typeface="Helvetica"/>
                <a:cs typeface="Helvetica"/>
              </a:rPr>
              <a:t>Principe</a:t>
            </a:r>
            <a:endParaRPr b="1" dirty="0" lang="fr-FR" sz="1400">
              <a:solidFill>
                <a:prstClr val="white"/>
              </a:solidFill>
              <a:latin typeface="Helvetica"/>
              <a:cs typeface="Helvetica"/>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35"/>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59"/>
                                        </p:tgtEl>
                                        <p:attrNameLst>
                                          <p:attrName>style.visibility</p:attrName>
                                        </p:attrNameLst>
                                      </p:cBhvr>
                                      <p:to>
                                        <p:strVal val="visible"/>
                                      </p:to>
                                    </p:set>
                                  </p:childTnLst>
                                </p:cTn>
                              </p:par>
                              <p:par>
                                <p:cTn fill="hold" grpId="0" id="9" nodeType="withEffect" presetClass="entr" presetID="1" presetSubtype="0">
                                  <p:stCondLst>
                                    <p:cond delay="0"/>
                                  </p:stCondLst>
                                  <p:childTnLst>
                                    <p:set>
                                      <p:cBhvr>
                                        <p:cTn dur="1" fill="hold" id="10">
                                          <p:stCondLst>
                                            <p:cond delay="0"/>
                                          </p:stCondLst>
                                        </p:cTn>
                                        <p:tgtEl>
                                          <p:spTgt spid="60"/>
                                        </p:tgtEl>
                                        <p:attrNameLst>
                                          <p:attrName>style.visibility</p:attrName>
                                        </p:attrNameLst>
                                      </p:cBhvr>
                                      <p:to>
                                        <p:strVal val="visible"/>
                                      </p:to>
                                    </p:set>
                                  </p:childTnLst>
                                </p:cTn>
                              </p:par>
                              <p:par>
                                <p:cTn fill="hold" grpId="0" id="11" nodeType="withEffect" presetClass="entr" presetID="1" presetSubtype="0">
                                  <p:stCondLst>
                                    <p:cond delay="0"/>
                                  </p:stCondLst>
                                  <p:childTnLst>
                                    <p:set>
                                      <p:cBhvr>
                                        <p:cTn dur="1" fill="hold" id="12">
                                          <p:stCondLst>
                                            <p:cond delay="0"/>
                                          </p:stCondLst>
                                        </p:cTn>
                                        <p:tgtEl>
                                          <p:spTgt spid="61"/>
                                        </p:tgtEl>
                                        <p:attrNameLst>
                                          <p:attrName>style.visibility</p:attrName>
                                        </p:attrNameLst>
                                      </p:cBhvr>
                                      <p:to>
                                        <p:strVal val="visible"/>
                                      </p:to>
                                    </p:set>
                                  </p:childTnLst>
                                </p:cTn>
                              </p:par>
                              <p:par>
                                <p:cTn fill="hold" grpId="0" id="13" nodeType="withEffect" presetClass="entr" presetID="1" presetSubtype="0">
                                  <p:stCondLst>
                                    <p:cond delay="0"/>
                                  </p:stCondLst>
                                  <p:childTnLst>
                                    <p:set>
                                      <p:cBhvr>
                                        <p:cTn dur="1" fill="hold" id="14">
                                          <p:stCondLst>
                                            <p:cond delay="0"/>
                                          </p:stCondLst>
                                        </p:cTn>
                                        <p:tgtEl>
                                          <p:spTgt spid="41"/>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52"/>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51"/>
                                        </p:tgtEl>
                                        <p:attrNameLst>
                                          <p:attrName>style.visibility</p:attrName>
                                        </p:attrNameLst>
                                      </p:cBhvr>
                                      <p:to>
                                        <p:strVal val="visible"/>
                                      </p:to>
                                    </p:set>
                                  </p:childTnLst>
                                </p:cTn>
                              </p:par>
                              <p:par>
                                <p:cTn fill="hold" grpId="0" id="19" nodeType="withEffect" presetClass="entr" presetID="1" presetSubtype="0">
                                  <p:stCondLst>
                                    <p:cond delay="0"/>
                                  </p:stCondLst>
                                  <p:childTnLst>
                                    <p:set>
                                      <p:cBhvr>
                                        <p:cTn dur="1" fill="hold" id="20">
                                          <p:stCondLst>
                                            <p:cond delay="0"/>
                                          </p:stCondLst>
                                        </p:cTn>
                                        <p:tgtEl>
                                          <p:spTgt spid="53"/>
                                        </p:tgtEl>
                                        <p:attrNameLst>
                                          <p:attrName>style.visibility</p:attrName>
                                        </p:attrNameLst>
                                      </p:cBhvr>
                                      <p:to>
                                        <p:strVal val="visible"/>
                                      </p:to>
                                    </p:set>
                                  </p:childTnLst>
                                </p:cTn>
                              </p:par>
                              <p:par>
                                <p:cTn fill="hold" grpId="0" id="21" nodeType="withEffect" presetClass="entr" presetID="1" presetSubtype="0">
                                  <p:stCondLst>
                                    <p:cond delay="0"/>
                                  </p:stCondLst>
                                  <p:childTnLst>
                                    <p:set>
                                      <p:cBhvr>
                                        <p:cTn dur="1" fill="hold" id="22">
                                          <p:stCondLst>
                                            <p:cond delay="0"/>
                                          </p:stCondLst>
                                        </p:cTn>
                                        <p:tgtEl>
                                          <p:spTgt spid="57"/>
                                        </p:tgtEl>
                                        <p:attrNameLst>
                                          <p:attrName>style.visibility</p:attrName>
                                        </p:attrNameLst>
                                      </p:cBhvr>
                                      <p:to>
                                        <p:strVal val="visible"/>
                                      </p:to>
                                    </p:set>
                                  </p:childTnLst>
                                </p:cTn>
                              </p:par>
                              <p:par>
                                <p:cTn fill="hold" grpId="0" id="23" nodeType="withEffect" presetClass="entr" presetID="1" presetSubtype="0">
                                  <p:stCondLst>
                                    <p:cond delay="0"/>
                                  </p:stCondLst>
                                  <p:childTnLst>
                                    <p:set>
                                      <p:cBhvr>
                                        <p:cTn dur="1" fill="hold" id="24">
                                          <p:stCondLst>
                                            <p:cond delay="0"/>
                                          </p:stCondLst>
                                        </p:cTn>
                                        <p:tgtEl>
                                          <p:spTgt spid="55"/>
                                        </p:tgtEl>
                                        <p:attrNameLst>
                                          <p:attrName>style.visibility</p:attrName>
                                        </p:attrNameLst>
                                      </p:cBhvr>
                                      <p:to>
                                        <p:strVal val="visible"/>
                                      </p:to>
                                    </p:set>
                                  </p:childTnLst>
                                </p:cTn>
                              </p:par>
                              <p:par>
                                <p:cTn fill="hold" grpId="0" id="25" nodeType="withEffect" presetClass="entr" presetID="1" presetSubtype="0">
                                  <p:stCondLst>
                                    <p:cond delay="0"/>
                                  </p:stCondLst>
                                  <p:childTnLst>
                                    <p:set>
                                      <p:cBhvr>
                                        <p:cTn dur="1" fill="hold" id="26">
                                          <p:stCondLst>
                                            <p:cond delay="0"/>
                                          </p:stCondLst>
                                        </p:cTn>
                                        <p:tgtEl>
                                          <p:spTgt spid="56"/>
                                        </p:tgtEl>
                                        <p:attrNameLst>
                                          <p:attrName>style.visibility</p:attrName>
                                        </p:attrNameLst>
                                      </p:cBhvr>
                                      <p:to>
                                        <p:strVal val="visible"/>
                                      </p:to>
                                    </p:set>
                                  </p:childTnLst>
                                </p:cTn>
                              </p:par>
                              <p:par>
                                <p:cTn fill="hold" grpId="0" id="27" nodeType="withEffect" presetClass="entr" presetID="1" presetSubtype="0">
                                  <p:stCondLst>
                                    <p:cond delay="0"/>
                                  </p:stCondLst>
                                  <p:childTnLst>
                                    <p:set>
                                      <p:cBhvr>
                                        <p:cTn dur="1" fill="hold" id="28">
                                          <p:stCondLst>
                                            <p:cond delay="0"/>
                                          </p:stCondLst>
                                        </p:cTn>
                                        <p:tgtEl>
                                          <p:spTgt spid="54"/>
                                        </p:tgtEl>
                                        <p:attrNameLst>
                                          <p:attrName>style.visibility</p:attrName>
                                        </p:attrNameLst>
                                      </p:cBhvr>
                                      <p:to>
                                        <p:strVal val="visible"/>
                                      </p:to>
                                    </p:set>
                                  </p:childTnLst>
                                </p:cTn>
                              </p:par>
                              <p:par>
                                <p:cTn fill="hold" grpId="0" id="29" nodeType="withEffect" presetClass="entr" presetID="1" presetSubtype="0">
                                  <p:stCondLst>
                                    <p:cond delay="0"/>
                                  </p:stCondLst>
                                  <p:childTnLst>
                                    <p:set>
                                      <p:cBhvr>
                                        <p:cTn dur="1" fill="hold" id="30">
                                          <p:stCondLst>
                                            <p:cond delay="0"/>
                                          </p:stCondLst>
                                        </p:cTn>
                                        <p:tgtEl>
                                          <p:spTgt spid="3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35"/>
      <p:bldP grpId="0" spid="51"/>
      <p:bldP grpId="0" spid="52"/>
      <p:bldP animBg="1" grpId="0" spid="53"/>
      <p:bldP animBg="1" grpId="0" spid="54"/>
      <p:bldP animBg="1" grpId="0" spid="55"/>
      <p:bldP animBg="1" grpId="0" spid="56"/>
      <p:bldP animBg="1" grpId="0" spid="57"/>
      <p:bldP animBg="1" grpId="0" spid="59"/>
      <p:bldP animBg="1" grpId="0" spid="60"/>
      <p:bldP animBg="1" grpId="0" spid="61"/>
      <p:bldP grpId="0" spid="37"/>
    </p:bld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22086"/>
            <a:ext cx="9144000" cy="874931"/>
          </a:xfrm>
          <a:prstGeom prst="rect">
            <a:avLst/>
          </a:prstGeom>
          <a:gradFill flip="none" rotWithShape="1">
            <a:gsLst>
              <a:gs pos="100000">
                <a:srgbClr val="FF0000">
                  <a:alpha val="68000"/>
                </a:srgbClr>
              </a:gs>
              <a:gs pos="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srgbClr val="FF0000"/>
              </a:solidFill>
            </a:endParaRPr>
          </a:p>
        </p:txBody>
      </p:sp>
      <p:sp>
        <p:nvSpPr>
          <p:cNvPr id="23" name="ZoneTexte 22"/>
          <p:cNvSpPr txBox="1"/>
          <p:nvPr/>
        </p:nvSpPr>
        <p:spPr>
          <a:xfrm flipH="1">
            <a:off x="0" y="5754469"/>
            <a:ext cx="4191000" cy="646331"/>
          </a:xfrm>
          <a:prstGeom prst="rect">
            <a:avLst/>
          </a:prstGeom>
          <a:noFill/>
        </p:spPr>
        <p:txBody>
          <a:bodyPr rtlCol="0" wrap="square">
            <a:spAutoFit/>
          </a:bodyPr>
          <a:lstStyle/>
          <a:p>
            <a:r>
              <a:rPr b="1" dirty="0" lang="fr-FR" smtClean="0" spc="190" sz="3600">
                <a:solidFill>
                  <a:srgbClr val="C10000"/>
                </a:solidFill>
                <a:effectLst>
                  <a:reflection algn="bl" dir="5400000" dist="12700" endPos="69000" rotWithShape="0" stA="78000" sy="-100000"/>
                </a:effectLst>
                <a:latin typeface="Impact"/>
                <a:cs typeface="Impact"/>
              </a:rPr>
              <a:t>ALIMENTAIRE</a:t>
            </a:r>
            <a:endParaRPr b="1" dirty="0" lang="fr-FR" spc="190" sz="3600">
              <a:solidFill>
                <a:srgbClr val="C10000"/>
              </a:solidFill>
              <a:effectLst>
                <a:reflection algn="bl" dir="5400000" dist="12700" endPos="69000" rotWithShape="0" stA="78000" sy="-100000"/>
              </a:effectLst>
              <a:latin typeface="Impact"/>
              <a:cs typeface="Impact"/>
            </a:endParaRPr>
          </a:p>
        </p:txBody>
      </p:sp>
      <p:sp>
        <p:nvSpPr>
          <p:cNvPr id="26" name="Ellipse 25"/>
          <p:cNvSpPr/>
          <p:nvPr/>
        </p:nvSpPr>
        <p:spPr>
          <a:xfrm>
            <a:off x="3124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35814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2" name="ZoneTexte 41"/>
          <p:cNvSpPr txBox="1"/>
          <p:nvPr/>
        </p:nvSpPr>
        <p:spPr>
          <a:xfrm>
            <a:off x="30480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3581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33" name="Espace réservé du contenu 2"/>
          <p:cNvSpPr>
            <a:spLocks noGrp="1"/>
          </p:cNvSpPr>
          <p:nvPr>
            <p:ph idx="1"/>
          </p:nvPr>
        </p:nvSpPr>
        <p:spPr>
          <a:xfrm>
            <a:off x="1500166" y="1772816"/>
            <a:ext cx="7010400" cy="1152128"/>
          </a:xfrm>
        </p:spPr>
        <p:txBody>
          <a:bodyPr/>
          <a:lstStyle/>
          <a:p>
            <a:pPr>
              <a:buClr>
                <a:srgbClr val="BB0000"/>
              </a:buClr>
              <a:buBlip>
                <a:blip r:embed="rId3"/>
              </a:buBlip>
            </a:pPr>
            <a:r>
              <a:rPr b="1" dirty="0" lang="fr-FR" smtClean="0">
                <a:solidFill>
                  <a:srgbClr val="FF0000"/>
                </a:solidFill>
              </a:rPr>
              <a:t>1)</a:t>
            </a:r>
            <a:r>
              <a:rPr b="1" dirty="0" lang="fr-FR" smtClean="0"/>
              <a:t> Mise en ligne automatique des produits à DLC courte</a:t>
            </a:r>
          </a:p>
        </p:txBody>
      </p:sp>
      <p:sp>
        <p:nvSpPr>
          <p:cNvPr id="30" name="Ellipse 29"/>
          <p:cNvSpPr/>
          <p:nvPr/>
        </p:nvSpPr>
        <p:spPr>
          <a:xfrm>
            <a:off x="533400" y="609600"/>
            <a:ext cx="304800" cy="304800"/>
          </a:xfrm>
          <a:prstGeom prst="ellipse">
            <a:avLst/>
          </a:prstGeom>
          <a:solidFill>
            <a:srgbClr val="E70000"/>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srgbClr val="E70000"/>
              </a:solidFill>
            </a:endParaRPr>
          </a:p>
        </p:txBody>
      </p:sp>
      <p:sp>
        <p:nvSpPr>
          <p:cNvPr id="32" name="Ellipse 31"/>
          <p:cNvSpPr/>
          <p:nvPr/>
        </p:nvSpPr>
        <p:spPr>
          <a:xfrm>
            <a:off x="4038600" y="6096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3962400" y="0"/>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39" name="Ellipse 38"/>
          <p:cNvSpPr/>
          <p:nvPr/>
        </p:nvSpPr>
        <p:spPr>
          <a:xfrm>
            <a:off x="76200" y="6096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ZoneTexte 44"/>
          <p:cNvSpPr txBox="1"/>
          <p:nvPr/>
        </p:nvSpPr>
        <p:spPr>
          <a:xfrm>
            <a:off x="0" y="0"/>
            <a:ext cx="304800" cy="646331"/>
          </a:xfrm>
          <a:prstGeom prst="rect">
            <a:avLst/>
          </a:prstGeom>
          <a:noFill/>
        </p:spPr>
        <p:txBody>
          <a:bodyPr rtlCol="0" wrap="square">
            <a:spAutoFit/>
          </a:bodyPr>
          <a:lstStyle/>
          <a:p>
            <a:pPr algn="ctr"/>
            <a:r>
              <a:rPr b="1" dirty="0" lang="fr-FR" smtClean="0" sz="3600">
                <a:solidFill>
                  <a:srgbClr val="000090">
                    <a:alpha val="40000"/>
                  </a:srgbClr>
                </a:solidFill>
                <a:latin typeface="Impact"/>
                <a:cs typeface="Impact"/>
              </a:rPr>
              <a:t>S</a:t>
            </a:r>
            <a:endParaRPr b="1" dirty="0" lang="fr-FR" sz="3600">
              <a:solidFill>
                <a:srgbClr val="000090">
                  <a:alpha val="40000"/>
                </a:srgbClr>
              </a:solidFill>
              <a:latin typeface="Impact"/>
              <a:cs typeface="Impact"/>
            </a:endParaRPr>
          </a:p>
        </p:txBody>
      </p:sp>
      <p:sp>
        <p:nvSpPr>
          <p:cNvPr id="47" name="ZoneTexte 46"/>
          <p:cNvSpPr txBox="1"/>
          <p:nvPr/>
        </p:nvSpPr>
        <p:spPr>
          <a:xfrm>
            <a:off x="457200" y="0"/>
            <a:ext cx="304800" cy="1200329"/>
          </a:xfrm>
          <a:prstGeom prst="rect">
            <a:avLst/>
          </a:prstGeom>
          <a:noFill/>
        </p:spPr>
        <p:txBody>
          <a:bodyPr rtlCol="0" wrap="square">
            <a:spAutoFit/>
          </a:bodyPr>
          <a:lstStyle/>
          <a:p>
            <a:pPr algn="ctr"/>
            <a:r>
              <a:rPr b="1" dirty="0" lang="fr-FR" sz="3600">
                <a:solidFill>
                  <a:srgbClr val="E70000"/>
                </a:solidFill>
                <a:latin typeface="Impact"/>
                <a:cs typeface="Impact"/>
              </a:rPr>
              <a:t>C</a:t>
            </a:r>
          </a:p>
        </p:txBody>
      </p:sp>
      <p:sp>
        <p:nvSpPr>
          <p:cNvPr id="35" name="Titre 1"/>
          <p:cNvSpPr>
            <a:spLocks noGrp="1"/>
          </p:cNvSpPr>
          <p:nvPr>
            <p:ph type="title"/>
          </p:nvPr>
        </p:nvSpPr>
        <p:spPr>
          <a:xfrm>
            <a:off x="457200" y="857232"/>
            <a:ext cx="8229600" cy="772413"/>
          </a:xfrm>
        </p:spPr>
        <p:txBody>
          <a:bodyPr/>
          <a:lstStyle/>
          <a:p>
            <a:r>
              <a:rPr b="1" dirty="0" lang="fr-FR" smtClean="0">
                <a:solidFill>
                  <a:srgbClr val="FF0000"/>
                </a:solidFill>
              </a:rPr>
              <a:t>Pour le distributeur: comment ça marche?</a:t>
            </a:r>
            <a:endParaRPr b="1" dirty="0" lang="fr-FR">
              <a:solidFill>
                <a:srgbClr val="FF0000"/>
              </a:solidFill>
            </a:endParaRPr>
          </a:p>
        </p:txBody>
      </p:sp>
      <p:sp>
        <p:nvSpPr>
          <p:cNvPr id="40" name="Espace réservé du contenu 2"/>
          <p:cNvSpPr txBox="1">
            <a:spLocks/>
          </p:cNvSpPr>
          <p:nvPr/>
        </p:nvSpPr>
        <p:spPr>
          <a:xfrm>
            <a:off x="1523180" y="2143116"/>
            <a:ext cx="7010400" cy="1061338"/>
          </a:xfrm>
          <a:prstGeom prst="rect">
            <a:avLst/>
          </a:prstGeom>
        </p:spPr>
        <p:txBody>
          <a:bodyPr bIns="45720" lIns="91440" rIns="91440" rtlCol="0" tIns="45720" vert="horz">
            <a:normAutofit/>
          </a:bodyPr>
          <a:lstStyle/>
          <a:p>
            <a:pPr indent="-342900" marL="342900">
              <a:spcBef>
                <a:spcPct val="20000"/>
              </a:spcBef>
              <a:buClr>
                <a:srgbClr val="BB0000"/>
              </a:buClr>
              <a:buSzPct val="170000"/>
              <a:buFontTx/>
              <a:buBlip>
                <a:blip r:embed="rId3"/>
              </a:buBlip>
              <a:defRPr/>
            </a:pPr>
            <a:r>
              <a:rPr b="1" dirty="0" lang="fr-FR" smtClean="0" sz="1600">
                <a:solidFill>
                  <a:srgbClr val="FF0000"/>
                </a:solidFill>
                <a:latin charset="0" pitchFamily="34" typeface="Helvetica"/>
              </a:rPr>
              <a:t>2) </a:t>
            </a:r>
            <a:r>
              <a:rPr b="1" dirty="0" lang="fr-FR" smtClean="0" sz="1600">
                <a:solidFill>
                  <a:prstClr val="black"/>
                </a:solidFill>
                <a:latin charset="0" pitchFamily="34" typeface="Helvetica"/>
              </a:rPr>
              <a:t>Visibilité des produits en magasin</a:t>
            </a:r>
          </a:p>
        </p:txBody>
      </p:sp>
      <p:sp>
        <p:nvSpPr>
          <p:cNvPr id="48" name="ZoneTexte 47"/>
          <p:cNvSpPr txBox="1"/>
          <p:nvPr/>
        </p:nvSpPr>
        <p:spPr>
          <a:xfrm>
            <a:off x="762000" y="152400"/>
            <a:ext cx="4267200" cy="369332"/>
          </a:xfrm>
          <a:prstGeom prst="rect">
            <a:avLst/>
          </a:prstGeom>
          <a:noFill/>
        </p:spPr>
        <p:txBody>
          <a:bodyPr rtlCol="0" wrap="square">
            <a:spAutoFit/>
          </a:bodyPr>
          <a:lstStyle/>
          <a:p>
            <a:r>
              <a:rPr b="1" dirty="0" err="1" lang="fr-FR" smtClean="0" spc="190">
                <a:solidFill>
                  <a:srgbClr val="E70000"/>
                </a:solidFill>
                <a:latin typeface="Helvetica"/>
                <a:cs typeface="Helvetica"/>
              </a:rPr>
              <a:t>oncepts</a:t>
            </a:r>
            <a:r>
              <a:rPr b="1" dirty="0" lang="fr-FR" smtClean="0" spc="190">
                <a:solidFill>
                  <a:srgbClr val="E70000"/>
                </a:solidFill>
                <a:latin typeface="Helvetica"/>
                <a:cs typeface="Helvetica"/>
              </a:rPr>
              <a:t> de vente</a:t>
            </a:r>
            <a:endParaRPr b="1" dirty="0" lang="fr-FR" spc="190">
              <a:solidFill>
                <a:srgbClr val="E70000"/>
              </a:solidFill>
              <a:latin typeface="Helvetica"/>
              <a:cs typeface="Helvetica"/>
            </a:endParaRPr>
          </a:p>
        </p:txBody>
      </p:sp>
      <p:pic>
        <p:nvPicPr>
          <p:cNvPr descr="F:\M2 Distribution &amp; relation clients\B4 Projets et accompagnement vers l'emploi\SCOPS\Recherches\images\zero_gachis_rrqfa.jpg" id="49" name="Picture 2"/>
          <p:cNvPicPr>
            <a:picLocks noChangeArrowheads="1" noChangeAspect="1"/>
          </p:cNvPicPr>
          <p:nvPr/>
        </p:nvPicPr>
        <p:blipFill>
          <a:blip cstate="print" r:embed="rId4"/>
          <a:stretch>
            <a:fillRect/>
          </a:stretch>
        </p:blipFill>
        <p:spPr bwMode="auto">
          <a:xfrm>
            <a:off x="7596336" y="0"/>
            <a:ext cx="936104" cy="852936"/>
          </a:xfrm>
          <a:prstGeom prst="rect">
            <a:avLst/>
          </a:prstGeom>
          <a:noFill/>
          <a:ln w="9525">
            <a:noFill/>
            <a:miter lim="800000"/>
            <a:headEnd/>
            <a:tailEnd/>
          </a:ln>
        </p:spPr>
      </p:pic>
      <p:pic>
        <p:nvPicPr>
          <p:cNvPr descr="Logo_Dauphine_NEW_Coul.jpg" id="37" name="Image 17"/>
          <p:cNvPicPr>
            <a:picLocks noChangeAspect="1"/>
          </p:cNvPicPr>
          <p:nvPr/>
        </p:nvPicPr>
        <p:blipFill>
          <a:blip cstate="print" r:embed="rId5">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sp>
        <p:nvSpPr>
          <p:cNvPr id="38"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BB0000"/>
                </a:solidFill>
              </a:rPr>
              <a:t>Master Distribution &amp; Relation client © Université Paris-Dauphine, </a:t>
            </a:r>
            <a:r>
              <a:rPr b="1" dirty="0" lang="fr-FR" smtClean="0" sz="1200">
                <a:solidFill>
                  <a:srgbClr val="BB0000"/>
                </a:solidFill>
              </a:rPr>
              <a:t>2012-2013</a:t>
            </a:r>
            <a:endParaRPr dirty="0" lang="fr-FR" sz="1200">
              <a:solidFill>
                <a:srgbClr val="BB0000"/>
              </a:solidFill>
            </a:endParaRPr>
          </a:p>
        </p:txBody>
      </p:sp>
      <p:pic>
        <p:nvPicPr>
          <p:cNvPr descr="G:\M2 Distribution &amp; relation clients\Logo FINAL MASTER DRC 2\Logo FINAL\LogoFINAL_Hv1.png" id="46" name="Picture 2"/>
          <p:cNvPicPr>
            <a:picLocks noChangeArrowheads="1" noChangeAspect="1"/>
          </p:cNvPicPr>
          <p:nvPr/>
        </p:nvPicPr>
        <p:blipFill>
          <a:blip cstate="print" r:embed="rId6"/>
          <a:srcRect/>
          <a:stretch>
            <a:fillRect/>
          </a:stretch>
        </p:blipFill>
        <p:spPr bwMode="auto">
          <a:xfrm>
            <a:off x="6372200" y="6505712"/>
            <a:ext cx="1472033" cy="307664"/>
          </a:xfrm>
          <a:prstGeom prst="rect">
            <a:avLst/>
          </a:prstGeom>
          <a:noFill/>
        </p:spPr>
      </p:pic>
      <p:pic>
        <p:nvPicPr>
          <p:cNvPr descr="G:\M2 Distribution &amp; relation clients\B4 Projets et accompagnement vers l'emploi\SCOPS\dossier écrit\photo visuel ZG\PLV_ZeroGachis_4.jpg" id="31" name="Image 30"/>
          <p:cNvPicPr/>
          <p:nvPr/>
        </p:nvPicPr>
        <p:blipFill>
          <a:blip cstate="print" r:embed="rId7"/>
          <a:stretch>
            <a:fillRect/>
          </a:stretch>
        </p:blipFill>
        <p:spPr bwMode="auto">
          <a:xfrm>
            <a:off x="5857884" y="2143116"/>
            <a:ext cx="2921661" cy="3857652"/>
          </a:xfrm>
          <a:prstGeom prst="rect">
            <a:avLst/>
          </a:prstGeom>
          <a:noFill/>
          <a:ln w="9525">
            <a:noFill/>
            <a:miter lim="800000"/>
            <a:headEnd/>
            <a:tailEnd/>
          </a:ln>
        </p:spPr>
      </p:pic>
      <p:pic>
        <p:nvPicPr>
          <p:cNvPr descr="G:\M2 Distribution &amp; relation clients\B4 Projets et accompagnement vers l'emploi\SCOPS\dossier écrit\photo visuel ZG\PLV_ZeroGachis_3.jpg" id="50" name="Image 49"/>
          <p:cNvPicPr/>
          <p:nvPr/>
        </p:nvPicPr>
        <p:blipFill>
          <a:blip cstate="print" r:embed="rId8"/>
          <a:srcRect/>
          <a:stretch>
            <a:fillRect/>
          </a:stretch>
        </p:blipFill>
        <p:spPr bwMode="auto">
          <a:xfrm>
            <a:off x="1002575" y="2571744"/>
            <a:ext cx="4569557" cy="3214710"/>
          </a:xfrm>
          <a:prstGeom prst="rect">
            <a:avLst/>
          </a:prstGeom>
          <a:noFill/>
          <a:ln w="9525">
            <a:noFill/>
            <a:miter lim="800000"/>
            <a:headEnd/>
            <a:tailEnd/>
          </a:ln>
        </p:spPr>
      </p:pic>
      <p:sp>
        <p:nvSpPr>
          <p:cNvPr id="27" name="Rectangle à coins arrondis 26"/>
          <p:cNvSpPr/>
          <p:nvPr/>
        </p:nvSpPr>
        <p:spPr>
          <a:xfrm>
            <a:off x="76200" y="1423173"/>
            <a:ext cx="1295400" cy="523220"/>
          </a:xfrm>
          <a:prstGeom prst="round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anchor="ctr" rtlCol="0"/>
          <a:lstStyle/>
          <a:p>
            <a:pPr algn="ctr"/>
            <a:r>
              <a:rPr b="1" dirty="0" lang="fr-FR" smtClean="0" sz="1400">
                <a:solidFill>
                  <a:prstClr val="white"/>
                </a:solidFill>
                <a:latin typeface="Helvetica"/>
                <a:cs typeface="Helvetica"/>
              </a:rPr>
              <a:t>Principe</a:t>
            </a:r>
            <a:endParaRPr b="1" dirty="0" lang="fr-FR" sz="1400">
              <a:solidFill>
                <a:prstClr val="white"/>
              </a:solidFill>
              <a:latin typeface="Helvetica"/>
              <a:cs typeface="Helvetica"/>
            </a:endParaRPr>
          </a:p>
        </p:txBody>
      </p:sp>
    </p:spTree>
  </p:cSld>
  <p:clrMapOvr>
    <a:masterClrMapping/>
  </p:clrMapOvr>
  <p:timing>
    <p:tnLst>
      <p:par>
        <p:cTn dur="indefinite" id="1" nodeType="tmRoot" restart="never"/>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F:\M2 Distribution &amp; relation clients\B4 Projets et accompagnement vers l'emploi\SCOPS\image\10943246-economiser-de-l-39-argent.jpg" id="2051" name="Picture 3"/>
          <p:cNvPicPr>
            <a:picLocks noChangeArrowheads="1" noChangeAspect="1"/>
          </p:cNvPicPr>
          <p:nvPr/>
        </p:nvPicPr>
        <p:blipFill>
          <a:blip cstate="print" r:embed="rId3"/>
          <a:srcRect b="441"/>
          <a:stretch>
            <a:fillRect/>
          </a:stretch>
        </p:blipFill>
        <p:spPr bwMode="auto">
          <a:xfrm>
            <a:off x="4999678" y="2071678"/>
            <a:ext cx="1435100" cy="1428760"/>
          </a:xfrm>
          <a:prstGeom prst="rect">
            <a:avLst/>
          </a:prstGeom>
          <a:noFill/>
        </p:spPr>
      </p:pic>
      <p:pic>
        <p:nvPicPr>
          <p:cNvPr descr="F:\M2 Distribution &amp; relation clients\B4 Projets et accompagnement vers l'emploi\SCOPS\image\rapport-conso-resp-296x300.jpg" id="2050" name="Picture 2"/>
          <p:cNvPicPr>
            <a:picLocks noChangeArrowheads="1" noChangeAspect="1"/>
          </p:cNvPicPr>
          <p:nvPr/>
        </p:nvPicPr>
        <p:blipFill>
          <a:blip cstate="print" r:embed="rId4"/>
          <a:srcRect/>
          <a:stretch>
            <a:fillRect/>
          </a:stretch>
        </p:blipFill>
        <p:spPr bwMode="auto">
          <a:xfrm>
            <a:off x="1571604" y="2214554"/>
            <a:ext cx="1339225" cy="1357322"/>
          </a:xfrm>
          <a:prstGeom prst="rect">
            <a:avLst/>
          </a:prstGeom>
          <a:noFill/>
        </p:spPr>
      </p:pic>
      <p:pic>
        <p:nvPicPr>
          <p:cNvPr id="52" name="Picture 2"/>
          <p:cNvPicPr>
            <a:picLocks noChangeArrowheads="1" noChangeAspect="1"/>
          </p:cNvPicPr>
          <p:nvPr/>
        </p:nvPicPr>
        <p:blipFill>
          <a:blip cstate="print" r:embed="rId5"/>
          <a:srcRect b="179"/>
          <a:stretch>
            <a:fillRect/>
          </a:stretch>
        </p:blipFill>
        <p:spPr bwMode="auto">
          <a:xfrm rot="21115037">
            <a:off x="3490316" y="4082280"/>
            <a:ext cx="1654592" cy="1113089"/>
          </a:xfrm>
          <a:prstGeom prst="rect">
            <a:avLst/>
          </a:prstGeom>
          <a:noFill/>
          <a:ln w="9525">
            <a:noFill/>
            <a:miter lim="800000"/>
            <a:headEnd/>
            <a:tailEnd/>
          </a:ln>
        </p:spPr>
      </p:pic>
      <p:sp>
        <p:nvSpPr>
          <p:cNvPr id="22" name="Rectangle 21"/>
          <p:cNvSpPr/>
          <p:nvPr/>
        </p:nvSpPr>
        <p:spPr>
          <a:xfrm>
            <a:off x="0" y="6095999"/>
            <a:ext cx="9144000" cy="762001"/>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22086"/>
            <a:ext cx="9144000" cy="874931"/>
          </a:xfrm>
          <a:prstGeom prst="rect">
            <a:avLst/>
          </a:prstGeom>
          <a:gradFill flip="none" rotWithShape="1">
            <a:gsLst>
              <a:gs pos="100000">
                <a:srgbClr val="FF0000">
                  <a:alpha val="68000"/>
                </a:srgbClr>
              </a:gs>
              <a:gs pos="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srgbClr val="FF0000"/>
              </a:solidFill>
            </a:endParaRPr>
          </a:p>
        </p:txBody>
      </p:sp>
      <p:sp>
        <p:nvSpPr>
          <p:cNvPr id="23" name="ZoneTexte 22"/>
          <p:cNvSpPr txBox="1"/>
          <p:nvPr/>
        </p:nvSpPr>
        <p:spPr>
          <a:xfrm flipH="1">
            <a:off x="0" y="5754469"/>
            <a:ext cx="4191000" cy="646331"/>
          </a:xfrm>
          <a:prstGeom prst="rect">
            <a:avLst/>
          </a:prstGeom>
          <a:noFill/>
        </p:spPr>
        <p:txBody>
          <a:bodyPr rtlCol="0" wrap="square">
            <a:spAutoFit/>
          </a:bodyPr>
          <a:lstStyle/>
          <a:p>
            <a:r>
              <a:rPr b="1" dirty="0" lang="fr-FR" smtClean="0" spc="190" sz="3600">
                <a:solidFill>
                  <a:srgbClr val="C10000"/>
                </a:solidFill>
                <a:effectLst>
                  <a:reflection algn="bl" dir="5400000" dist="12700" endPos="69000" rotWithShape="0" stA="78000" sy="-100000"/>
                </a:effectLst>
                <a:latin typeface="Impact"/>
                <a:cs typeface="Impact"/>
              </a:rPr>
              <a:t>ALIMENTAIRE</a:t>
            </a:r>
            <a:endParaRPr b="1" dirty="0" lang="fr-FR" spc="190" sz="3600">
              <a:solidFill>
                <a:srgbClr val="C10000"/>
              </a:solidFill>
              <a:effectLst>
                <a:reflection algn="bl" dir="5400000" dist="12700" endPos="69000" rotWithShape="0" stA="78000" sy="-100000"/>
              </a:effectLst>
              <a:latin typeface="Impact"/>
              <a:cs typeface="Impact"/>
            </a:endParaRPr>
          </a:p>
        </p:txBody>
      </p:sp>
      <p:sp>
        <p:nvSpPr>
          <p:cNvPr id="20" name="ZoneTexte 19"/>
          <p:cNvSpPr txBox="1"/>
          <p:nvPr/>
        </p:nvSpPr>
        <p:spPr>
          <a:xfrm>
            <a:off x="762000" y="152400"/>
            <a:ext cx="4267200" cy="369332"/>
          </a:xfrm>
          <a:prstGeom prst="rect">
            <a:avLst/>
          </a:prstGeom>
          <a:noFill/>
        </p:spPr>
        <p:txBody>
          <a:bodyPr rtlCol="0" wrap="square">
            <a:spAutoFit/>
          </a:bodyPr>
          <a:lstStyle/>
          <a:p>
            <a:r>
              <a:rPr b="1" dirty="0" err="1" lang="fr-FR" smtClean="0" spc="190">
                <a:solidFill>
                  <a:srgbClr val="E70000"/>
                </a:solidFill>
                <a:latin typeface="Helvetica"/>
                <a:cs typeface="Helvetica"/>
              </a:rPr>
              <a:t>oncepts</a:t>
            </a:r>
            <a:r>
              <a:rPr b="1" dirty="0" lang="fr-FR" smtClean="0" spc="190">
                <a:solidFill>
                  <a:srgbClr val="E70000"/>
                </a:solidFill>
                <a:latin typeface="Helvetica"/>
                <a:cs typeface="Helvetica"/>
              </a:rPr>
              <a:t> de vente</a:t>
            </a:r>
            <a:endParaRPr b="1" dirty="0" lang="fr-FR" spc="190">
              <a:solidFill>
                <a:srgbClr val="E70000"/>
              </a:solidFill>
              <a:latin typeface="Helvetica"/>
              <a:cs typeface="Helvetica"/>
            </a:endParaRPr>
          </a:p>
        </p:txBody>
      </p:sp>
      <p:sp>
        <p:nvSpPr>
          <p:cNvPr id="26" name="Ellipse 25"/>
          <p:cNvSpPr/>
          <p:nvPr/>
        </p:nvSpPr>
        <p:spPr>
          <a:xfrm>
            <a:off x="3124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35814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2" name="ZoneTexte 41"/>
          <p:cNvSpPr txBox="1"/>
          <p:nvPr/>
        </p:nvSpPr>
        <p:spPr>
          <a:xfrm>
            <a:off x="30480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3581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30" name="Ellipse 29"/>
          <p:cNvSpPr/>
          <p:nvPr/>
        </p:nvSpPr>
        <p:spPr>
          <a:xfrm>
            <a:off x="533400" y="609600"/>
            <a:ext cx="304800" cy="304800"/>
          </a:xfrm>
          <a:prstGeom prst="ellipse">
            <a:avLst/>
          </a:prstGeom>
          <a:solidFill>
            <a:srgbClr val="E70000"/>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srgbClr val="E70000"/>
              </a:solidFill>
            </a:endParaRPr>
          </a:p>
        </p:txBody>
      </p:sp>
      <p:sp>
        <p:nvSpPr>
          <p:cNvPr id="32" name="Ellipse 31"/>
          <p:cNvSpPr/>
          <p:nvPr/>
        </p:nvSpPr>
        <p:spPr>
          <a:xfrm>
            <a:off x="4038600" y="6096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3962400" y="0"/>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39" name="Ellipse 38"/>
          <p:cNvSpPr/>
          <p:nvPr/>
        </p:nvSpPr>
        <p:spPr>
          <a:xfrm>
            <a:off x="76200" y="6096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ZoneTexte 44"/>
          <p:cNvSpPr txBox="1"/>
          <p:nvPr/>
        </p:nvSpPr>
        <p:spPr>
          <a:xfrm>
            <a:off x="0" y="0"/>
            <a:ext cx="304800" cy="646331"/>
          </a:xfrm>
          <a:prstGeom prst="rect">
            <a:avLst/>
          </a:prstGeom>
          <a:noFill/>
        </p:spPr>
        <p:txBody>
          <a:bodyPr rtlCol="0" wrap="square">
            <a:spAutoFit/>
          </a:bodyPr>
          <a:lstStyle/>
          <a:p>
            <a:pPr algn="ctr"/>
            <a:r>
              <a:rPr b="1" dirty="0" lang="fr-FR" smtClean="0" sz="3600">
                <a:solidFill>
                  <a:srgbClr val="000090">
                    <a:alpha val="40000"/>
                  </a:srgbClr>
                </a:solidFill>
                <a:latin typeface="Impact"/>
                <a:cs typeface="Impact"/>
              </a:rPr>
              <a:t>S</a:t>
            </a:r>
            <a:endParaRPr b="1" dirty="0" lang="fr-FR" sz="3600">
              <a:solidFill>
                <a:srgbClr val="000090">
                  <a:alpha val="40000"/>
                </a:srgbClr>
              </a:solidFill>
              <a:latin typeface="Impact"/>
              <a:cs typeface="Impact"/>
            </a:endParaRPr>
          </a:p>
        </p:txBody>
      </p:sp>
      <p:sp>
        <p:nvSpPr>
          <p:cNvPr id="46" name="Titre 1"/>
          <p:cNvSpPr>
            <a:spLocks noGrp="1"/>
          </p:cNvSpPr>
          <p:nvPr>
            <p:ph type="title"/>
          </p:nvPr>
        </p:nvSpPr>
        <p:spPr>
          <a:xfrm>
            <a:off x="457200" y="1000403"/>
            <a:ext cx="8229600" cy="772413"/>
          </a:xfrm>
        </p:spPr>
        <p:txBody>
          <a:bodyPr/>
          <a:lstStyle/>
          <a:p>
            <a:r>
              <a:rPr b="1" dirty="0" lang="fr-FR" smtClean="0">
                <a:solidFill>
                  <a:srgbClr val="FF0000"/>
                </a:solidFill>
              </a:rPr>
              <a:t>Les bénéfices: pour le client</a:t>
            </a:r>
            <a:endParaRPr b="1" dirty="0" lang="fr-FR">
              <a:solidFill>
                <a:srgbClr val="FF0000"/>
              </a:solidFill>
            </a:endParaRPr>
          </a:p>
        </p:txBody>
      </p:sp>
      <p:sp>
        <p:nvSpPr>
          <p:cNvPr id="47" name="ZoneTexte 46"/>
          <p:cNvSpPr txBox="1"/>
          <p:nvPr/>
        </p:nvSpPr>
        <p:spPr>
          <a:xfrm>
            <a:off x="457200" y="0"/>
            <a:ext cx="304800" cy="1200329"/>
          </a:xfrm>
          <a:prstGeom prst="rect">
            <a:avLst/>
          </a:prstGeom>
          <a:noFill/>
        </p:spPr>
        <p:txBody>
          <a:bodyPr rtlCol="0" wrap="square">
            <a:spAutoFit/>
          </a:bodyPr>
          <a:lstStyle/>
          <a:p>
            <a:pPr algn="ctr"/>
            <a:r>
              <a:rPr b="1" dirty="0" lang="fr-FR" sz="3600">
                <a:solidFill>
                  <a:srgbClr val="E70000"/>
                </a:solidFill>
                <a:latin typeface="Impact"/>
                <a:cs typeface="Impact"/>
              </a:rPr>
              <a:t>C</a:t>
            </a:r>
          </a:p>
        </p:txBody>
      </p:sp>
      <p:pic>
        <p:nvPicPr>
          <p:cNvPr descr="F:\M2 Distribution &amp; relation clients\B4 Projets et accompagnement vers l'emploi\SCOPS\Recherches\images\zero_gachis_rrqfa.jpg" id="48" name="Picture 2"/>
          <p:cNvPicPr>
            <a:picLocks noChangeArrowheads="1" noChangeAspect="1"/>
          </p:cNvPicPr>
          <p:nvPr/>
        </p:nvPicPr>
        <p:blipFill>
          <a:blip cstate="print" r:embed="rId6"/>
          <a:stretch>
            <a:fillRect/>
          </a:stretch>
        </p:blipFill>
        <p:spPr bwMode="auto">
          <a:xfrm>
            <a:off x="7596336" y="0"/>
            <a:ext cx="936104" cy="852936"/>
          </a:xfrm>
          <a:prstGeom prst="rect">
            <a:avLst/>
          </a:prstGeom>
          <a:noFill/>
          <a:ln w="9525">
            <a:noFill/>
            <a:miter lim="800000"/>
            <a:headEnd/>
            <a:tailEnd/>
          </a:ln>
        </p:spPr>
      </p:pic>
      <p:pic>
        <p:nvPicPr>
          <p:cNvPr descr="Logo_Dauphine_NEW_Coul.jpg" id="37" name="Image 17"/>
          <p:cNvPicPr>
            <a:picLocks noChangeAspect="1"/>
          </p:cNvPicPr>
          <p:nvPr/>
        </p:nvPicPr>
        <p:blipFill>
          <a:blip cstate="print" r:embed="rId7">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sp>
        <p:nvSpPr>
          <p:cNvPr id="38"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BB0000"/>
                </a:solidFill>
              </a:rPr>
              <a:t>Master Distribution &amp; Relation client © Université Paris-Dauphine, </a:t>
            </a:r>
            <a:r>
              <a:rPr b="1" dirty="0" lang="fr-FR" smtClean="0" sz="1200">
                <a:solidFill>
                  <a:srgbClr val="BB0000"/>
                </a:solidFill>
              </a:rPr>
              <a:t>2012-2013</a:t>
            </a:r>
            <a:endParaRPr dirty="0" lang="fr-FR" sz="1200">
              <a:solidFill>
                <a:srgbClr val="BB0000"/>
              </a:solidFill>
            </a:endParaRPr>
          </a:p>
        </p:txBody>
      </p:sp>
      <p:pic>
        <p:nvPicPr>
          <p:cNvPr descr="G:\M2 Distribution &amp; relation clients\Logo FINAL MASTER DRC 2\Logo FINAL\LogoFINAL_Hv1.png" id="49" name="Picture 2"/>
          <p:cNvPicPr>
            <a:picLocks noChangeArrowheads="1" noChangeAspect="1"/>
          </p:cNvPicPr>
          <p:nvPr/>
        </p:nvPicPr>
        <p:blipFill>
          <a:blip cstate="print" r:embed="rId8"/>
          <a:srcRect/>
          <a:stretch>
            <a:fillRect/>
          </a:stretch>
        </p:blipFill>
        <p:spPr bwMode="auto">
          <a:xfrm>
            <a:off x="6372200" y="6505712"/>
            <a:ext cx="1472033" cy="307664"/>
          </a:xfrm>
          <a:prstGeom prst="rect">
            <a:avLst/>
          </a:prstGeom>
          <a:noFill/>
        </p:spPr>
      </p:pic>
      <p:sp>
        <p:nvSpPr>
          <p:cNvPr id="27" name="ZoneTexte 26"/>
          <p:cNvSpPr txBox="1"/>
          <p:nvPr/>
        </p:nvSpPr>
        <p:spPr>
          <a:xfrm>
            <a:off x="2643174" y="2376170"/>
            <a:ext cx="2286016" cy="769441"/>
          </a:xfrm>
          <a:prstGeom prst="rect">
            <a:avLst/>
          </a:prstGeom>
          <a:noFill/>
        </p:spPr>
        <p:txBody>
          <a:bodyPr rtlCol="0" wrap="square">
            <a:spAutoFit/>
          </a:bodyPr>
          <a:lstStyle/>
          <a:p>
            <a:pPr algn="ctr" defTabSz="914400"/>
            <a:r>
              <a:rPr b="1" dirty="0" lang="fr-FR" smtClean="0" sz="2200">
                <a:solidFill>
                  <a:prstClr val="black"/>
                </a:solidFill>
                <a:latin typeface="Helvetica"/>
              </a:rPr>
              <a:t>Consommation responsable</a:t>
            </a:r>
            <a:endParaRPr b="1" dirty="0" lang="fr-FR" sz="2200">
              <a:solidFill>
                <a:prstClr val="black"/>
              </a:solidFill>
              <a:latin typeface="Helvetica"/>
            </a:endParaRPr>
          </a:p>
        </p:txBody>
      </p:sp>
      <p:sp>
        <p:nvSpPr>
          <p:cNvPr id="28" name="Rectangle à coins arrondis 27"/>
          <p:cNvSpPr/>
          <p:nvPr/>
        </p:nvSpPr>
        <p:spPr>
          <a:xfrm>
            <a:off x="1714480" y="2071678"/>
            <a:ext cx="3143272" cy="1500198"/>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31" name="ZoneTexte 30"/>
          <p:cNvSpPr txBox="1"/>
          <p:nvPr/>
        </p:nvSpPr>
        <p:spPr>
          <a:xfrm>
            <a:off x="6143636" y="2376170"/>
            <a:ext cx="2071702" cy="769441"/>
          </a:xfrm>
          <a:prstGeom prst="rect">
            <a:avLst/>
          </a:prstGeom>
          <a:noFill/>
        </p:spPr>
        <p:txBody>
          <a:bodyPr rtlCol="0" wrap="square">
            <a:spAutoFit/>
          </a:bodyPr>
          <a:lstStyle/>
          <a:p>
            <a:pPr algn="ctr" defTabSz="914400"/>
            <a:r>
              <a:rPr b="1" dirty="0" lang="fr-FR" smtClean="0" sz="2200">
                <a:solidFill>
                  <a:prstClr val="black"/>
                </a:solidFill>
                <a:latin typeface="Helvetica"/>
              </a:rPr>
              <a:t>Economie </a:t>
            </a:r>
          </a:p>
          <a:p>
            <a:pPr algn="ctr" defTabSz="914400"/>
            <a:r>
              <a:rPr b="1" dirty="0" lang="fr-FR" smtClean="0" sz="2200">
                <a:solidFill>
                  <a:prstClr val="black"/>
                </a:solidFill>
                <a:latin typeface="Helvetica"/>
              </a:rPr>
              <a:t>d’argent</a:t>
            </a:r>
            <a:endParaRPr b="1" dirty="0" lang="fr-FR" sz="2200">
              <a:solidFill>
                <a:prstClr val="black"/>
              </a:solidFill>
              <a:latin typeface="Helvetica"/>
            </a:endParaRPr>
          </a:p>
        </p:txBody>
      </p:sp>
      <p:sp>
        <p:nvSpPr>
          <p:cNvPr id="33" name="Rectangle à coins arrondis 32"/>
          <p:cNvSpPr/>
          <p:nvPr/>
        </p:nvSpPr>
        <p:spPr>
          <a:xfrm>
            <a:off x="5072066" y="2071678"/>
            <a:ext cx="3071834" cy="1500198"/>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50" name="ZoneTexte 49"/>
          <p:cNvSpPr txBox="1"/>
          <p:nvPr/>
        </p:nvSpPr>
        <p:spPr>
          <a:xfrm>
            <a:off x="4492623" y="4106954"/>
            <a:ext cx="2151078" cy="1107996"/>
          </a:xfrm>
          <a:prstGeom prst="rect">
            <a:avLst/>
          </a:prstGeom>
          <a:noFill/>
        </p:spPr>
        <p:txBody>
          <a:bodyPr rtlCol="0" wrap="square">
            <a:spAutoFit/>
          </a:bodyPr>
          <a:lstStyle/>
          <a:p>
            <a:pPr algn="ctr" defTabSz="914400"/>
            <a:r>
              <a:rPr b="1" dirty="0" lang="fr-FR" smtClean="0" sz="2200">
                <a:solidFill>
                  <a:prstClr val="black"/>
                </a:solidFill>
                <a:latin typeface="Helvetica"/>
              </a:rPr>
              <a:t>Communauté de </a:t>
            </a:r>
          </a:p>
          <a:p>
            <a:pPr algn="ctr" defTabSz="914400"/>
            <a:r>
              <a:rPr b="1" dirty="0" lang="fr-FR" smtClean="0" sz="2200">
                <a:solidFill>
                  <a:prstClr val="black"/>
                </a:solidFill>
                <a:latin typeface="Helvetica"/>
              </a:rPr>
              <a:t>Zéro Gâcheurs</a:t>
            </a:r>
            <a:endParaRPr b="1" dirty="0" lang="fr-FR" sz="2200">
              <a:solidFill>
                <a:prstClr val="black"/>
              </a:solidFill>
              <a:latin typeface="Helvetica"/>
            </a:endParaRPr>
          </a:p>
        </p:txBody>
      </p:sp>
      <p:sp>
        <p:nvSpPr>
          <p:cNvPr id="51" name="Rectangle à coins arrondis 50"/>
          <p:cNvSpPr/>
          <p:nvPr/>
        </p:nvSpPr>
        <p:spPr>
          <a:xfrm>
            <a:off x="3492490" y="3929066"/>
            <a:ext cx="3151211" cy="1571636"/>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35" name="Rectangle à coins arrondis 34"/>
          <p:cNvSpPr/>
          <p:nvPr/>
        </p:nvSpPr>
        <p:spPr>
          <a:xfrm>
            <a:off x="76200" y="1423173"/>
            <a:ext cx="1295400" cy="523220"/>
          </a:xfrm>
          <a:prstGeom prst="round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anchor="ctr" rtlCol="0"/>
          <a:lstStyle/>
          <a:p>
            <a:pPr algn="ctr"/>
            <a:r>
              <a:rPr b="1" dirty="0" lang="fr-FR" smtClean="0" sz="1400">
                <a:solidFill>
                  <a:prstClr val="white"/>
                </a:solidFill>
                <a:latin typeface="Helvetica"/>
                <a:cs typeface="Helvetica"/>
              </a:rPr>
              <a:t>Bénéfices Client</a:t>
            </a:r>
            <a:endParaRPr b="1" dirty="0" lang="fr-FR" sz="1400">
              <a:solidFill>
                <a:prstClr val="white"/>
              </a:solidFill>
              <a:latin typeface="Helvetica"/>
              <a:cs typeface="Helvetica"/>
            </a:endParaRPr>
          </a:p>
        </p:txBody>
      </p:sp>
    </p:spTree>
  </p:cSld>
  <p:clrMapOvr>
    <a:masterClrMapping/>
  </p:clrMapOvr>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8" name="Titre 5"/>
          <p:cNvSpPr txBox="1">
            <a:spLocks/>
          </p:cNvSpPr>
          <p:nvPr/>
        </p:nvSpPr>
        <p:spPr bwMode="auto">
          <a:xfrm>
            <a:off x="457200" y="1249362"/>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all" spc="0" normalizeH="0" baseline="0" noProof="0" dirty="0" smtClean="0">
                <a:ln>
                  <a:noFill/>
                </a:ln>
                <a:solidFill>
                  <a:srgbClr val="000090"/>
                </a:solidFill>
                <a:effectLst/>
                <a:uLnTx/>
                <a:uFillTx/>
                <a:latin typeface="Helvetica"/>
                <a:ea typeface="Tahoma" pitchFamily="34" charset="0"/>
                <a:cs typeface="Helvetica"/>
              </a:rPr>
              <a:t>Présentation du Master </a:t>
            </a:r>
            <a:br>
              <a:rPr kumimoji="0" lang="fr-FR" sz="3200" b="1" i="0" u="none" strike="noStrike" kern="1200" cap="all" spc="0" normalizeH="0" baseline="0" noProof="0" dirty="0" smtClean="0">
                <a:ln>
                  <a:noFill/>
                </a:ln>
                <a:solidFill>
                  <a:srgbClr val="000090"/>
                </a:solidFill>
                <a:effectLst/>
                <a:uLnTx/>
                <a:uFillTx/>
                <a:latin typeface="Helvetica"/>
                <a:ea typeface="Tahoma" pitchFamily="34" charset="0"/>
                <a:cs typeface="Helvetica"/>
              </a:rPr>
            </a:br>
            <a:r>
              <a:rPr kumimoji="0" lang="fr-FR" sz="3200" b="1" i="0" u="none" strike="noStrike" kern="1200" cap="all" spc="0" normalizeH="0" baseline="0" noProof="0" dirty="0" smtClean="0">
                <a:ln>
                  <a:noFill/>
                </a:ln>
                <a:solidFill>
                  <a:srgbClr val="000090"/>
                </a:solidFill>
                <a:effectLst/>
                <a:uLnTx/>
                <a:uFillTx/>
                <a:latin typeface="Helvetica"/>
                <a:ea typeface="Tahoma" pitchFamily="34" charset="0"/>
                <a:cs typeface="Helvetica"/>
              </a:rPr>
              <a:t>et de l’Observatoire</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39" name="Rectangle 3"/>
          <p:cNvSpPr txBox="1">
            <a:spLocks noChangeArrowheads="1"/>
          </p:cNvSpPr>
          <p:nvPr/>
        </p:nvSpPr>
        <p:spPr bwMode="auto">
          <a:xfrm>
            <a:off x="539750" y="2438400"/>
            <a:ext cx="8143875" cy="3744913"/>
          </a:xfrm>
          <a:prstGeom prst="rect">
            <a:avLst/>
          </a:prstGeom>
          <a:noFill/>
          <a:ln w="9525">
            <a:noFill/>
            <a:miter lim="800000"/>
            <a:headEnd/>
            <a:tailEnd/>
          </a:ln>
        </p:spPr>
        <p:txBody>
          <a:bodyPr/>
          <a:lstStyle/>
          <a:p>
            <a:pPr marL="342900" indent="-342900" algn="ctr">
              <a:lnSpc>
                <a:spcPct val="115000"/>
              </a:lnSpc>
              <a:spcBef>
                <a:spcPct val="20000"/>
              </a:spcBef>
              <a:buFont typeface="Wingdings" pitchFamily="2" charset="2"/>
              <a:buNone/>
            </a:pPr>
            <a:r>
              <a:rPr lang="fr-FR" sz="3600" b="1" dirty="0">
                <a:latin typeface="Helvetica"/>
                <a:cs typeface="Helvetica"/>
              </a:rPr>
              <a:t>Valérie </a:t>
            </a:r>
            <a:r>
              <a:rPr lang="fr-FR" sz="3600" b="1" dirty="0" err="1">
                <a:latin typeface="Helvetica"/>
                <a:cs typeface="Helvetica"/>
              </a:rPr>
              <a:t>Renaudin</a:t>
            </a:r>
            <a:r>
              <a:rPr lang="fr-FR" sz="3600" b="1" dirty="0">
                <a:latin typeface="Helvetica"/>
                <a:cs typeface="Helvetica"/>
              </a:rPr>
              <a:t> </a:t>
            </a:r>
            <a:br>
              <a:rPr lang="fr-FR" sz="3600" b="1" dirty="0">
                <a:latin typeface="Helvetica"/>
                <a:cs typeface="Helvetica"/>
              </a:rPr>
            </a:br>
            <a:r>
              <a:rPr lang="fr-FR" sz="2000" b="1" dirty="0">
                <a:latin typeface="Helvetica"/>
                <a:cs typeface="Helvetica"/>
              </a:rPr>
              <a:t>&amp;</a:t>
            </a:r>
          </a:p>
          <a:p>
            <a:pPr marL="342900" indent="-342900" algn="ctr">
              <a:lnSpc>
                <a:spcPct val="115000"/>
              </a:lnSpc>
              <a:spcBef>
                <a:spcPct val="20000"/>
              </a:spcBef>
              <a:buFont typeface="Wingdings" pitchFamily="2" charset="2"/>
              <a:buNone/>
            </a:pPr>
            <a:r>
              <a:rPr lang="fr-FR" sz="3600" b="1" dirty="0">
                <a:latin typeface="Helvetica"/>
                <a:cs typeface="Helvetica"/>
              </a:rPr>
              <a:t>Denis </a:t>
            </a:r>
            <a:r>
              <a:rPr lang="fr-FR" sz="3600" b="1" dirty="0" err="1">
                <a:latin typeface="Helvetica"/>
                <a:cs typeface="Helvetica"/>
              </a:rPr>
              <a:t>Bied</a:t>
            </a:r>
            <a:r>
              <a:rPr lang="fr-FR" sz="3600" b="1" dirty="0">
                <a:latin typeface="Helvetica"/>
                <a:cs typeface="Helvetica"/>
              </a:rPr>
              <a:t>-Charreton </a:t>
            </a:r>
          </a:p>
          <a:p>
            <a:pPr marL="342900" indent="-342900" algn="ctr">
              <a:lnSpc>
                <a:spcPct val="115000"/>
              </a:lnSpc>
              <a:spcBef>
                <a:spcPct val="20000"/>
              </a:spcBef>
              <a:buFont typeface="Wingdings" pitchFamily="2" charset="2"/>
              <a:buNone/>
            </a:pPr>
            <a:endParaRPr lang="fr-FR" sz="2000" dirty="0">
              <a:latin typeface="Helvetica"/>
              <a:cs typeface="Helvetica"/>
            </a:endParaRPr>
          </a:p>
          <a:p>
            <a:pPr marL="342900" indent="-342900" algn="ctr">
              <a:lnSpc>
                <a:spcPct val="115000"/>
              </a:lnSpc>
              <a:spcBef>
                <a:spcPct val="20000"/>
              </a:spcBef>
              <a:buFont typeface="Wingdings" pitchFamily="2" charset="2"/>
              <a:buNone/>
            </a:pPr>
            <a:r>
              <a:rPr lang="fr-FR" sz="2000" i="1" dirty="0">
                <a:latin typeface="Helvetica"/>
                <a:cs typeface="Helvetica"/>
              </a:rPr>
              <a:t>Responsables du Master Distribution et Relation client</a:t>
            </a:r>
          </a:p>
          <a:p>
            <a:pPr marL="342900" indent="-342900" algn="ctr">
              <a:lnSpc>
                <a:spcPct val="115000"/>
              </a:lnSpc>
              <a:spcBef>
                <a:spcPct val="20000"/>
              </a:spcBef>
              <a:buFont typeface="Wingdings" pitchFamily="2" charset="2"/>
              <a:buNone/>
            </a:pPr>
            <a:r>
              <a:rPr lang="fr-FR" sz="2000" i="1" dirty="0">
                <a:latin typeface="Helvetica"/>
                <a:cs typeface="Helvetica"/>
              </a:rPr>
              <a:t>Université Paris - Dauphine</a:t>
            </a:r>
          </a:p>
        </p:txBody>
      </p:sp>
    </p:spTree>
  </p:cSld>
  <p:clrMapOvr>
    <a:masterClrMapping/>
  </p:clrMapOvr>
  <p:timing>
    <p:tnLst>
      <p:par>
        <p:cTn id="1" dur="indefinite" restart="never" nodeType="tmRoot"/>
      </p:par>
    </p:tn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F:\M2 Distribution &amp; relation clients\B4 Projets et accompagnement vers l'emploi\SCOPS\image\7616476-une-foule-de-diverse-grande-de-medias-sociaux-colore-baton-figure-personnes.jpg" id="1026" name="Picture 2"/>
          <p:cNvPicPr>
            <a:picLocks noChangeArrowheads="1" noChangeAspect="1"/>
          </p:cNvPicPr>
          <p:nvPr/>
        </p:nvPicPr>
        <p:blipFill>
          <a:blip cstate="print" r:embed="rId3"/>
          <a:srcRect/>
          <a:stretch>
            <a:fillRect/>
          </a:stretch>
        </p:blipFill>
        <p:spPr bwMode="auto">
          <a:xfrm>
            <a:off x="1950923" y="4214818"/>
            <a:ext cx="1192317" cy="1192317"/>
          </a:xfrm>
          <a:prstGeom prst="rect">
            <a:avLst/>
          </a:prstGeom>
          <a:noFill/>
        </p:spPr>
      </p:pic>
      <p:pic>
        <p:nvPicPr>
          <p:cNvPr descr="F:\M2 Distribution &amp; relation clients\B4 Projets et accompagnement vers l'emploi\SCOPS\image\ecologie2.jpg" id="1030" name="Picture 6"/>
          <p:cNvPicPr>
            <a:picLocks noChangeArrowheads="1" noChangeAspect="1"/>
          </p:cNvPicPr>
          <p:nvPr/>
        </p:nvPicPr>
        <p:blipFill>
          <a:blip cstate="print" r:embed="rId4"/>
          <a:srcRect r="229"/>
          <a:stretch>
            <a:fillRect/>
          </a:stretch>
        </p:blipFill>
        <p:spPr bwMode="auto">
          <a:xfrm>
            <a:off x="7111100" y="4143380"/>
            <a:ext cx="1041060" cy="1428760"/>
          </a:xfrm>
          <a:prstGeom prst="rect">
            <a:avLst/>
          </a:prstGeom>
          <a:noFill/>
        </p:spPr>
      </p:pic>
      <p:sp>
        <p:nvSpPr>
          <p:cNvPr id="22" name="Rectangle 21"/>
          <p:cNvSpPr/>
          <p:nvPr/>
        </p:nvSpPr>
        <p:spPr>
          <a:xfrm>
            <a:off x="0" y="6095999"/>
            <a:ext cx="9144000" cy="762001"/>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22086"/>
            <a:ext cx="9144000" cy="874931"/>
          </a:xfrm>
          <a:prstGeom prst="rect">
            <a:avLst/>
          </a:prstGeom>
          <a:gradFill flip="none" rotWithShape="1">
            <a:gsLst>
              <a:gs pos="100000">
                <a:srgbClr val="FF0000">
                  <a:alpha val="68000"/>
                </a:srgbClr>
              </a:gs>
              <a:gs pos="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srgbClr val="FF0000"/>
              </a:solidFill>
            </a:endParaRPr>
          </a:p>
        </p:txBody>
      </p:sp>
      <p:sp>
        <p:nvSpPr>
          <p:cNvPr id="23" name="ZoneTexte 22"/>
          <p:cNvSpPr txBox="1"/>
          <p:nvPr/>
        </p:nvSpPr>
        <p:spPr>
          <a:xfrm flipH="1">
            <a:off x="0" y="5754469"/>
            <a:ext cx="4191000" cy="646331"/>
          </a:xfrm>
          <a:prstGeom prst="rect">
            <a:avLst/>
          </a:prstGeom>
          <a:noFill/>
        </p:spPr>
        <p:txBody>
          <a:bodyPr rtlCol="0" wrap="square">
            <a:spAutoFit/>
          </a:bodyPr>
          <a:lstStyle/>
          <a:p>
            <a:r>
              <a:rPr b="1" dirty="0" lang="fr-FR" smtClean="0" spc="190" sz="3600">
                <a:solidFill>
                  <a:srgbClr val="C10000"/>
                </a:solidFill>
                <a:effectLst>
                  <a:reflection algn="bl" dir="5400000" dist="12700" endPos="69000" rotWithShape="0" stA="78000" sy="-100000"/>
                </a:effectLst>
                <a:latin typeface="Impact"/>
                <a:cs typeface="Impact"/>
              </a:rPr>
              <a:t>ALIMENTAIRE</a:t>
            </a:r>
            <a:endParaRPr b="1" dirty="0" lang="fr-FR" spc="190" sz="3600">
              <a:solidFill>
                <a:srgbClr val="C10000"/>
              </a:solidFill>
              <a:effectLst>
                <a:reflection algn="bl" dir="5400000" dist="12700" endPos="69000" rotWithShape="0" stA="78000" sy="-100000"/>
              </a:effectLst>
              <a:latin typeface="Impact"/>
              <a:cs typeface="Impact"/>
            </a:endParaRPr>
          </a:p>
        </p:txBody>
      </p:sp>
      <p:sp>
        <p:nvSpPr>
          <p:cNvPr id="20" name="ZoneTexte 19"/>
          <p:cNvSpPr txBox="1"/>
          <p:nvPr/>
        </p:nvSpPr>
        <p:spPr>
          <a:xfrm>
            <a:off x="762000" y="152400"/>
            <a:ext cx="4267200" cy="369332"/>
          </a:xfrm>
          <a:prstGeom prst="rect">
            <a:avLst/>
          </a:prstGeom>
          <a:noFill/>
        </p:spPr>
        <p:txBody>
          <a:bodyPr rtlCol="0" wrap="square">
            <a:spAutoFit/>
          </a:bodyPr>
          <a:lstStyle/>
          <a:p>
            <a:r>
              <a:rPr b="1" dirty="0" err="1" lang="fr-FR" smtClean="0" spc="190">
                <a:solidFill>
                  <a:srgbClr val="E70000"/>
                </a:solidFill>
                <a:latin typeface="Helvetica"/>
                <a:cs typeface="Helvetica"/>
              </a:rPr>
              <a:t>oncepts</a:t>
            </a:r>
            <a:r>
              <a:rPr b="1" dirty="0" lang="fr-FR" smtClean="0" spc="190">
                <a:solidFill>
                  <a:srgbClr val="E70000"/>
                </a:solidFill>
                <a:latin typeface="Helvetica"/>
                <a:cs typeface="Helvetica"/>
              </a:rPr>
              <a:t> de vente</a:t>
            </a:r>
            <a:endParaRPr b="1" dirty="0" lang="fr-FR" spc="190">
              <a:solidFill>
                <a:srgbClr val="E70000"/>
              </a:solidFill>
              <a:latin typeface="Helvetica"/>
              <a:cs typeface="Helvetica"/>
            </a:endParaRPr>
          </a:p>
        </p:txBody>
      </p:sp>
      <p:sp>
        <p:nvSpPr>
          <p:cNvPr id="26" name="Ellipse 25"/>
          <p:cNvSpPr/>
          <p:nvPr/>
        </p:nvSpPr>
        <p:spPr>
          <a:xfrm>
            <a:off x="3124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35814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2" name="ZoneTexte 41"/>
          <p:cNvSpPr txBox="1"/>
          <p:nvPr/>
        </p:nvSpPr>
        <p:spPr>
          <a:xfrm>
            <a:off x="30480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3581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30" name="Ellipse 29"/>
          <p:cNvSpPr/>
          <p:nvPr/>
        </p:nvSpPr>
        <p:spPr>
          <a:xfrm>
            <a:off x="533400" y="609600"/>
            <a:ext cx="304800" cy="304800"/>
          </a:xfrm>
          <a:prstGeom prst="ellipse">
            <a:avLst/>
          </a:prstGeom>
          <a:solidFill>
            <a:srgbClr val="E70000"/>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srgbClr val="E70000"/>
              </a:solidFill>
            </a:endParaRPr>
          </a:p>
        </p:txBody>
      </p:sp>
      <p:sp>
        <p:nvSpPr>
          <p:cNvPr id="32" name="Ellipse 31"/>
          <p:cNvSpPr/>
          <p:nvPr/>
        </p:nvSpPr>
        <p:spPr>
          <a:xfrm>
            <a:off x="4038600" y="6096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3962400" y="0"/>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39" name="Ellipse 38"/>
          <p:cNvSpPr/>
          <p:nvPr/>
        </p:nvSpPr>
        <p:spPr>
          <a:xfrm>
            <a:off x="76200" y="6096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ZoneTexte 44"/>
          <p:cNvSpPr txBox="1"/>
          <p:nvPr/>
        </p:nvSpPr>
        <p:spPr>
          <a:xfrm>
            <a:off x="0" y="0"/>
            <a:ext cx="304800" cy="646331"/>
          </a:xfrm>
          <a:prstGeom prst="rect">
            <a:avLst/>
          </a:prstGeom>
          <a:noFill/>
        </p:spPr>
        <p:txBody>
          <a:bodyPr rtlCol="0" wrap="square">
            <a:spAutoFit/>
          </a:bodyPr>
          <a:lstStyle/>
          <a:p>
            <a:pPr algn="ctr"/>
            <a:r>
              <a:rPr b="1" dirty="0" lang="fr-FR" smtClean="0" sz="3600">
                <a:solidFill>
                  <a:srgbClr val="000090">
                    <a:alpha val="40000"/>
                  </a:srgbClr>
                </a:solidFill>
                <a:latin typeface="Impact"/>
                <a:cs typeface="Impact"/>
              </a:rPr>
              <a:t>S</a:t>
            </a:r>
            <a:endParaRPr b="1" dirty="0" lang="fr-FR" sz="3600">
              <a:solidFill>
                <a:srgbClr val="000090">
                  <a:alpha val="40000"/>
                </a:srgbClr>
              </a:solidFill>
              <a:latin typeface="Impact"/>
              <a:cs typeface="Impact"/>
            </a:endParaRPr>
          </a:p>
        </p:txBody>
      </p:sp>
      <p:sp>
        <p:nvSpPr>
          <p:cNvPr id="46" name="Titre 1"/>
          <p:cNvSpPr>
            <a:spLocks noGrp="1"/>
          </p:cNvSpPr>
          <p:nvPr>
            <p:ph type="title"/>
          </p:nvPr>
        </p:nvSpPr>
        <p:spPr>
          <a:xfrm>
            <a:off x="457200" y="942075"/>
            <a:ext cx="8229600" cy="772413"/>
          </a:xfrm>
        </p:spPr>
        <p:txBody>
          <a:bodyPr/>
          <a:lstStyle/>
          <a:p>
            <a:r>
              <a:rPr b="1" dirty="0" lang="fr-FR" smtClean="0">
                <a:solidFill>
                  <a:srgbClr val="FF0000"/>
                </a:solidFill>
              </a:rPr>
              <a:t>Les bénéfices: pour le distributeur</a:t>
            </a:r>
            <a:endParaRPr b="1" dirty="0" lang="fr-FR">
              <a:solidFill>
                <a:srgbClr val="FF0000"/>
              </a:solidFill>
            </a:endParaRPr>
          </a:p>
        </p:txBody>
      </p:sp>
      <p:sp>
        <p:nvSpPr>
          <p:cNvPr id="47" name="ZoneTexte 46"/>
          <p:cNvSpPr txBox="1"/>
          <p:nvPr/>
        </p:nvSpPr>
        <p:spPr>
          <a:xfrm>
            <a:off x="457200" y="0"/>
            <a:ext cx="304800" cy="1200329"/>
          </a:xfrm>
          <a:prstGeom prst="rect">
            <a:avLst/>
          </a:prstGeom>
          <a:noFill/>
        </p:spPr>
        <p:txBody>
          <a:bodyPr rtlCol="0" wrap="square">
            <a:spAutoFit/>
          </a:bodyPr>
          <a:lstStyle/>
          <a:p>
            <a:pPr algn="ctr"/>
            <a:r>
              <a:rPr b="1" dirty="0" lang="fr-FR" sz="3600">
                <a:solidFill>
                  <a:srgbClr val="E70000"/>
                </a:solidFill>
                <a:latin typeface="Impact"/>
                <a:cs typeface="Impact"/>
              </a:rPr>
              <a:t>C</a:t>
            </a:r>
          </a:p>
        </p:txBody>
      </p:sp>
      <p:pic>
        <p:nvPicPr>
          <p:cNvPr descr="F:\M2 Distribution &amp; relation clients\B4 Projets et accompagnement vers l'emploi\SCOPS\Recherches\images\zero_gachis_rrqfa.jpg" id="41" name="Picture 2"/>
          <p:cNvPicPr>
            <a:picLocks noChangeArrowheads="1" noChangeAspect="1"/>
          </p:cNvPicPr>
          <p:nvPr/>
        </p:nvPicPr>
        <p:blipFill>
          <a:blip cstate="print" r:embed="rId5"/>
          <a:stretch>
            <a:fillRect/>
          </a:stretch>
        </p:blipFill>
        <p:spPr bwMode="auto">
          <a:xfrm>
            <a:off x="7596336" y="0"/>
            <a:ext cx="936104" cy="852936"/>
          </a:xfrm>
          <a:prstGeom prst="rect">
            <a:avLst/>
          </a:prstGeom>
          <a:noFill/>
          <a:ln w="9525">
            <a:noFill/>
            <a:miter lim="800000"/>
            <a:headEnd/>
            <a:tailEnd/>
          </a:ln>
        </p:spPr>
      </p:pic>
      <p:pic>
        <p:nvPicPr>
          <p:cNvPr descr="Logo_Dauphine_NEW_Coul.jpg" id="37" name="Image 17"/>
          <p:cNvPicPr>
            <a:picLocks noChangeAspect="1"/>
          </p:cNvPicPr>
          <p:nvPr/>
        </p:nvPicPr>
        <p:blipFill>
          <a:blip cstate="print" r:embed="rId6">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sp>
        <p:nvSpPr>
          <p:cNvPr id="38"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BB0000"/>
                </a:solidFill>
              </a:rPr>
              <a:t>Master Distribution &amp; Relation client © Université Paris-Dauphine, </a:t>
            </a:r>
            <a:r>
              <a:rPr b="1" dirty="0" lang="fr-FR" smtClean="0" sz="1200">
                <a:solidFill>
                  <a:srgbClr val="BB0000"/>
                </a:solidFill>
              </a:rPr>
              <a:t>2012-2013</a:t>
            </a:r>
            <a:endParaRPr dirty="0" lang="fr-FR" sz="1200">
              <a:solidFill>
                <a:srgbClr val="BB0000"/>
              </a:solidFill>
            </a:endParaRPr>
          </a:p>
        </p:txBody>
      </p:sp>
      <p:pic>
        <p:nvPicPr>
          <p:cNvPr descr="G:\M2 Distribution &amp; relation clients\Logo FINAL MASTER DRC 2\Logo FINAL\LogoFINAL_Hv1.png" id="44" name="Picture 2"/>
          <p:cNvPicPr>
            <a:picLocks noChangeArrowheads="1" noChangeAspect="1"/>
          </p:cNvPicPr>
          <p:nvPr/>
        </p:nvPicPr>
        <p:blipFill>
          <a:blip cstate="print" r:embed="rId7"/>
          <a:srcRect/>
          <a:stretch>
            <a:fillRect/>
          </a:stretch>
        </p:blipFill>
        <p:spPr bwMode="auto">
          <a:xfrm>
            <a:off x="6372200" y="6505712"/>
            <a:ext cx="1472033" cy="307664"/>
          </a:xfrm>
          <a:prstGeom prst="rect">
            <a:avLst/>
          </a:prstGeom>
          <a:noFill/>
        </p:spPr>
      </p:pic>
      <p:sp>
        <p:nvSpPr>
          <p:cNvPr id="28" name="ZoneTexte 27"/>
          <p:cNvSpPr txBox="1"/>
          <p:nvPr/>
        </p:nvSpPr>
        <p:spPr>
          <a:xfrm>
            <a:off x="2714612" y="2376170"/>
            <a:ext cx="1857388" cy="769441"/>
          </a:xfrm>
          <a:prstGeom prst="rect">
            <a:avLst/>
          </a:prstGeom>
          <a:noFill/>
        </p:spPr>
        <p:txBody>
          <a:bodyPr rtlCol="0" wrap="square">
            <a:spAutoFit/>
          </a:bodyPr>
          <a:lstStyle/>
          <a:p>
            <a:pPr algn="ctr" defTabSz="914400"/>
            <a:r>
              <a:rPr b="1" dirty="0" lang="fr-FR" smtClean="0" sz="2200">
                <a:solidFill>
                  <a:prstClr val="black"/>
                </a:solidFill>
                <a:latin typeface="Helvetica"/>
              </a:rPr>
              <a:t>Solution clé en main</a:t>
            </a:r>
            <a:endParaRPr b="1" dirty="0" lang="fr-FR" sz="2200">
              <a:solidFill>
                <a:prstClr val="black"/>
              </a:solidFill>
              <a:latin typeface="Helvetica"/>
            </a:endParaRPr>
          </a:p>
        </p:txBody>
      </p:sp>
      <p:sp>
        <p:nvSpPr>
          <p:cNvPr id="31" name="ZoneTexte 30"/>
          <p:cNvSpPr txBox="1"/>
          <p:nvPr/>
        </p:nvSpPr>
        <p:spPr>
          <a:xfrm>
            <a:off x="5286380" y="2242047"/>
            <a:ext cx="1928826" cy="1107996"/>
          </a:xfrm>
          <a:prstGeom prst="rect">
            <a:avLst/>
          </a:prstGeom>
          <a:noFill/>
        </p:spPr>
        <p:txBody>
          <a:bodyPr rtlCol="0" wrap="square">
            <a:spAutoFit/>
          </a:bodyPr>
          <a:lstStyle/>
          <a:p>
            <a:pPr algn="ctr" defTabSz="914400"/>
            <a:r>
              <a:rPr b="1" dirty="0" lang="fr-FR" smtClean="0" sz="2200">
                <a:solidFill>
                  <a:prstClr val="black"/>
                </a:solidFill>
                <a:latin typeface="Helvetica"/>
              </a:rPr>
              <a:t>Valoriser ses produits à </a:t>
            </a:r>
          </a:p>
          <a:p>
            <a:pPr algn="ctr" defTabSz="914400"/>
            <a:r>
              <a:rPr b="1" dirty="0" lang="fr-FR" smtClean="0" sz="2200">
                <a:solidFill>
                  <a:prstClr val="black"/>
                </a:solidFill>
                <a:latin typeface="Helvetica"/>
              </a:rPr>
              <a:t>DLC courte</a:t>
            </a:r>
            <a:endParaRPr b="1" dirty="0" lang="fr-FR" sz="2200">
              <a:solidFill>
                <a:prstClr val="black"/>
              </a:solidFill>
              <a:latin typeface="Helvetica"/>
            </a:endParaRPr>
          </a:p>
        </p:txBody>
      </p:sp>
      <p:sp>
        <p:nvSpPr>
          <p:cNvPr id="35" name="ZoneTexte 34"/>
          <p:cNvSpPr txBox="1"/>
          <p:nvPr/>
        </p:nvSpPr>
        <p:spPr>
          <a:xfrm>
            <a:off x="2928926" y="4364188"/>
            <a:ext cx="1857388" cy="769441"/>
          </a:xfrm>
          <a:prstGeom prst="rect">
            <a:avLst/>
          </a:prstGeom>
          <a:noFill/>
        </p:spPr>
        <p:txBody>
          <a:bodyPr rtlCol="0" wrap="square">
            <a:spAutoFit/>
          </a:bodyPr>
          <a:lstStyle/>
          <a:p>
            <a:pPr algn="ctr" defTabSz="914400"/>
            <a:r>
              <a:rPr b="1" dirty="0" lang="fr-FR" smtClean="0" sz="2200">
                <a:solidFill>
                  <a:prstClr val="black"/>
                </a:solidFill>
                <a:latin typeface="Helvetica"/>
              </a:rPr>
              <a:t>Générer du trafic</a:t>
            </a:r>
            <a:endParaRPr b="1" dirty="0" lang="fr-FR" sz="2200">
              <a:solidFill>
                <a:prstClr val="black"/>
              </a:solidFill>
              <a:latin typeface="Helvetica"/>
            </a:endParaRPr>
          </a:p>
        </p:txBody>
      </p:sp>
      <p:sp>
        <p:nvSpPr>
          <p:cNvPr id="48" name="ZoneTexte 47"/>
          <p:cNvSpPr txBox="1"/>
          <p:nvPr/>
        </p:nvSpPr>
        <p:spPr>
          <a:xfrm>
            <a:off x="5286380" y="4376434"/>
            <a:ext cx="1857388" cy="769441"/>
          </a:xfrm>
          <a:prstGeom prst="rect">
            <a:avLst/>
          </a:prstGeom>
          <a:noFill/>
        </p:spPr>
        <p:txBody>
          <a:bodyPr rtlCol="0" wrap="square">
            <a:spAutoFit/>
          </a:bodyPr>
          <a:lstStyle/>
          <a:p>
            <a:pPr algn="ctr" defTabSz="914400"/>
            <a:r>
              <a:rPr b="1" dirty="0" lang="fr-FR" smtClean="0" sz="2200">
                <a:solidFill>
                  <a:prstClr val="black"/>
                </a:solidFill>
                <a:latin typeface="Helvetica"/>
              </a:rPr>
              <a:t>Image responsable</a:t>
            </a:r>
            <a:endParaRPr b="1" dirty="0" lang="fr-FR" sz="2200">
              <a:solidFill>
                <a:prstClr val="black"/>
              </a:solidFill>
              <a:latin typeface="Helvetica"/>
            </a:endParaRPr>
          </a:p>
        </p:txBody>
      </p:sp>
      <p:pic>
        <p:nvPicPr>
          <p:cNvPr descr="F:\M2 Distribution &amp; relation clients\B4 Projets et accompagnement vers l'emploi\SCOPS\image\can-stock-photo_csp11717548.jpg" id="1027" name="Picture 3"/>
          <p:cNvPicPr>
            <a:picLocks noChangeArrowheads="1" noChangeAspect="1"/>
          </p:cNvPicPr>
          <p:nvPr/>
        </p:nvPicPr>
        <p:blipFill>
          <a:blip cstate="print" r:embed="rId8"/>
          <a:srcRect b="130" r="77"/>
          <a:stretch>
            <a:fillRect/>
          </a:stretch>
        </p:blipFill>
        <p:spPr bwMode="auto">
          <a:xfrm>
            <a:off x="7072330" y="2093808"/>
            <a:ext cx="1190574" cy="1406630"/>
          </a:xfrm>
          <a:prstGeom prst="rect">
            <a:avLst/>
          </a:prstGeom>
          <a:noFill/>
        </p:spPr>
      </p:pic>
      <p:pic>
        <p:nvPicPr>
          <p:cNvPr descr="F:\M2 Distribution &amp; relation clients\B4 Projets et accompagnement vers l'emploi\SCOPS\image\cle-t17379.jpg" id="1029" name="Picture 5"/>
          <p:cNvPicPr>
            <a:picLocks noChangeArrowheads="1" noChangeAspect="1"/>
          </p:cNvPicPr>
          <p:nvPr/>
        </p:nvPicPr>
        <p:blipFill>
          <a:blip cstate="print" r:embed="rId9"/>
          <a:srcRect b="379"/>
          <a:stretch>
            <a:fillRect/>
          </a:stretch>
        </p:blipFill>
        <p:spPr bwMode="auto">
          <a:xfrm rot="15368946">
            <a:off x="1793200" y="2582797"/>
            <a:ext cx="1354853" cy="487750"/>
          </a:xfrm>
          <a:prstGeom prst="rect">
            <a:avLst/>
          </a:prstGeom>
          <a:noFill/>
        </p:spPr>
      </p:pic>
      <p:sp>
        <p:nvSpPr>
          <p:cNvPr id="49" name="Rectangle à coins arrondis 48"/>
          <p:cNvSpPr/>
          <p:nvPr/>
        </p:nvSpPr>
        <p:spPr>
          <a:xfrm>
            <a:off x="5286380" y="2071678"/>
            <a:ext cx="3000396" cy="1500198"/>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50" name="Rectangle à coins arrondis 49"/>
          <p:cNvSpPr/>
          <p:nvPr/>
        </p:nvSpPr>
        <p:spPr>
          <a:xfrm>
            <a:off x="5286380" y="4071942"/>
            <a:ext cx="3000396" cy="1500198"/>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51" name="Rectangle à coins arrondis 50"/>
          <p:cNvSpPr/>
          <p:nvPr/>
        </p:nvSpPr>
        <p:spPr>
          <a:xfrm>
            <a:off x="1857356" y="4071942"/>
            <a:ext cx="3000396" cy="1500198"/>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52" name="Rectangle à coins arrondis 51"/>
          <p:cNvSpPr/>
          <p:nvPr/>
        </p:nvSpPr>
        <p:spPr>
          <a:xfrm>
            <a:off x="1857356" y="2071678"/>
            <a:ext cx="3000396" cy="1500198"/>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40" name="Rectangle à coins arrondis 39"/>
          <p:cNvSpPr/>
          <p:nvPr/>
        </p:nvSpPr>
        <p:spPr>
          <a:xfrm>
            <a:off x="76200" y="1423173"/>
            <a:ext cx="1295400" cy="523220"/>
          </a:xfrm>
          <a:prstGeom prst="round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anchor="ctr" rtlCol="0"/>
          <a:lstStyle/>
          <a:p>
            <a:pPr algn="ctr"/>
            <a:r>
              <a:rPr b="1" dirty="0" lang="fr-FR" smtClean="0" sz="1400">
                <a:solidFill>
                  <a:prstClr val="white"/>
                </a:solidFill>
                <a:latin typeface="Helvetica"/>
                <a:cs typeface="Helvetica"/>
              </a:rPr>
              <a:t>Bénéfices Distributeur</a:t>
            </a:r>
            <a:endParaRPr b="1" dirty="0" lang="fr-FR" sz="1400">
              <a:solidFill>
                <a:prstClr val="white"/>
              </a:solidFill>
              <a:latin typeface="Helvetica"/>
              <a:cs typeface="Helvetica"/>
            </a:endParaRPr>
          </a:p>
        </p:txBody>
      </p:sp>
    </p:spTree>
  </p:cSld>
  <p:clrMapOvr>
    <a:masterClrMapping/>
  </p:clrMapOvr>
  <p:timing>
    <p:tnLst>
      <p:par>
        <p:cTn dur="indefinite" id="1" nodeType="tmRoot" restart="never"/>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22086"/>
            <a:ext cx="9144000" cy="874931"/>
          </a:xfrm>
          <a:prstGeom prst="rect">
            <a:avLst/>
          </a:prstGeom>
          <a:gradFill flip="none" rotWithShape="1">
            <a:gsLst>
              <a:gs pos="100000">
                <a:srgbClr val="FF0000">
                  <a:alpha val="68000"/>
                </a:srgbClr>
              </a:gs>
              <a:gs pos="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srgbClr val="FF0000"/>
              </a:solidFill>
            </a:endParaRPr>
          </a:p>
        </p:txBody>
      </p:sp>
      <p:sp>
        <p:nvSpPr>
          <p:cNvPr id="23" name="ZoneTexte 22"/>
          <p:cNvSpPr txBox="1"/>
          <p:nvPr/>
        </p:nvSpPr>
        <p:spPr>
          <a:xfrm flipH="1">
            <a:off x="0" y="5754469"/>
            <a:ext cx="4191000" cy="646331"/>
          </a:xfrm>
          <a:prstGeom prst="rect">
            <a:avLst/>
          </a:prstGeom>
          <a:noFill/>
        </p:spPr>
        <p:txBody>
          <a:bodyPr rtlCol="0" wrap="square">
            <a:spAutoFit/>
          </a:bodyPr>
          <a:lstStyle/>
          <a:p>
            <a:r>
              <a:rPr b="1" dirty="0" lang="fr-FR" smtClean="0" spc="190" sz="3600">
                <a:solidFill>
                  <a:srgbClr val="C10000"/>
                </a:solidFill>
                <a:effectLst>
                  <a:reflection algn="bl" dir="5400000" dist="12700" endPos="69000" rotWithShape="0" stA="78000" sy="-100000"/>
                </a:effectLst>
                <a:latin typeface="Impact"/>
                <a:cs typeface="Impact"/>
              </a:rPr>
              <a:t>ALIMENTAIRE</a:t>
            </a:r>
            <a:endParaRPr b="1" dirty="0" lang="fr-FR" spc="190" sz="3600">
              <a:solidFill>
                <a:srgbClr val="C10000"/>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20" name="ZoneTexte 19"/>
          <p:cNvSpPr txBox="1"/>
          <p:nvPr/>
        </p:nvSpPr>
        <p:spPr>
          <a:xfrm>
            <a:off x="762000" y="152400"/>
            <a:ext cx="4267200" cy="369332"/>
          </a:xfrm>
          <a:prstGeom prst="rect">
            <a:avLst/>
          </a:prstGeom>
          <a:noFill/>
        </p:spPr>
        <p:txBody>
          <a:bodyPr rtlCol="0" wrap="square">
            <a:spAutoFit/>
          </a:bodyPr>
          <a:lstStyle/>
          <a:p>
            <a:r>
              <a:rPr b="1" dirty="0" err="1" lang="fr-FR" smtClean="0" spc="190">
                <a:solidFill>
                  <a:srgbClr val="E70000"/>
                </a:solidFill>
                <a:latin typeface="Helvetica"/>
                <a:cs typeface="Helvetica"/>
              </a:rPr>
              <a:t>oncepts</a:t>
            </a:r>
            <a:r>
              <a:rPr b="1" dirty="0" lang="fr-FR" smtClean="0" spc="190">
                <a:solidFill>
                  <a:srgbClr val="E70000"/>
                </a:solidFill>
                <a:latin typeface="Helvetica"/>
                <a:cs typeface="Helvetica"/>
              </a:rPr>
              <a:t> de vente</a:t>
            </a:r>
            <a:endParaRPr b="1" dirty="0" lang="fr-FR" spc="190">
              <a:solidFill>
                <a:srgbClr val="E70000"/>
              </a:solidFill>
              <a:latin typeface="Helvetica"/>
              <a:cs typeface="Helvetica"/>
            </a:endParaRPr>
          </a:p>
        </p:txBody>
      </p:sp>
      <p:sp>
        <p:nvSpPr>
          <p:cNvPr id="26" name="Ellipse 25"/>
          <p:cNvSpPr/>
          <p:nvPr/>
        </p:nvSpPr>
        <p:spPr>
          <a:xfrm>
            <a:off x="3124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35814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2" name="ZoneTexte 41"/>
          <p:cNvSpPr txBox="1"/>
          <p:nvPr/>
        </p:nvSpPr>
        <p:spPr>
          <a:xfrm>
            <a:off x="30480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3581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30" name="Ellipse 29"/>
          <p:cNvSpPr/>
          <p:nvPr/>
        </p:nvSpPr>
        <p:spPr>
          <a:xfrm>
            <a:off x="533400" y="609600"/>
            <a:ext cx="304800" cy="304800"/>
          </a:xfrm>
          <a:prstGeom prst="ellipse">
            <a:avLst/>
          </a:prstGeom>
          <a:solidFill>
            <a:srgbClr val="E70000"/>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srgbClr val="E70000"/>
              </a:solidFill>
            </a:endParaRPr>
          </a:p>
        </p:txBody>
      </p:sp>
      <p:sp>
        <p:nvSpPr>
          <p:cNvPr id="32" name="Ellipse 31"/>
          <p:cNvSpPr/>
          <p:nvPr/>
        </p:nvSpPr>
        <p:spPr>
          <a:xfrm>
            <a:off x="4038600" y="6096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3962400" y="0"/>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39" name="Ellipse 38"/>
          <p:cNvSpPr/>
          <p:nvPr/>
        </p:nvSpPr>
        <p:spPr>
          <a:xfrm>
            <a:off x="76200" y="6096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ZoneTexte 44"/>
          <p:cNvSpPr txBox="1"/>
          <p:nvPr/>
        </p:nvSpPr>
        <p:spPr>
          <a:xfrm>
            <a:off x="0" y="0"/>
            <a:ext cx="304800" cy="646331"/>
          </a:xfrm>
          <a:prstGeom prst="rect">
            <a:avLst/>
          </a:prstGeom>
          <a:noFill/>
        </p:spPr>
        <p:txBody>
          <a:bodyPr rtlCol="0" wrap="square">
            <a:spAutoFit/>
          </a:bodyPr>
          <a:lstStyle/>
          <a:p>
            <a:pPr algn="ctr"/>
            <a:r>
              <a:rPr b="1" dirty="0" lang="fr-FR" smtClean="0" sz="3600">
                <a:solidFill>
                  <a:srgbClr val="000090">
                    <a:alpha val="40000"/>
                  </a:srgbClr>
                </a:solidFill>
                <a:latin typeface="Impact"/>
                <a:cs typeface="Impact"/>
              </a:rPr>
              <a:t>S</a:t>
            </a:r>
            <a:endParaRPr b="1" dirty="0" lang="fr-FR" sz="3600">
              <a:solidFill>
                <a:srgbClr val="000090">
                  <a:alpha val="40000"/>
                </a:srgbClr>
              </a:solidFill>
              <a:latin typeface="Impact"/>
              <a:cs typeface="Impact"/>
            </a:endParaRPr>
          </a:p>
        </p:txBody>
      </p:sp>
      <p:sp>
        <p:nvSpPr>
          <p:cNvPr id="47" name="ZoneTexte 46"/>
          <p:cNvSpPr txBox="1"/>
          <p:nvPr/>
        </p:nvSpPr>
        <p:spPr>
          <a:xfrm>
            <a:off x="457200" y="0"/>
            <a:ext cx="304800" cy="1200329"/>
          </a:xfrm>
          <a:prstGeom prst="rect">
            <a:avLst/>
          </a:prstGeom>
          <a:noFill/>
        </p:spPr>
        <p:txBody>
          <a:bodyPr rtlCol="0" wrap="square">
            <a:spAutoFit/>
          </a:bodyPr>
          <a:lstStyle/>
          <a:p>
            <a:pPr algn="ctr"/>
            <a:r>
              <a:rPr b="1" dirty="0" lang="fr-FR" sz="3600">
                <a:solidFill>
                  <a:srgbClr val="E70000"/>
                </a:solidFill>
                <a:latin typeface="Impact"/>
                <a:cs typeface="Impact"/>
              </a:rPr>
              <a:t>C</a:t>
            </a:r>
          </a:p>
        </p:txBody>
      </p:sp>
      <p:pic>
        <p:nvPicPr>
          <p:cNvPr descr="F:\M2 Distribution &amp; relation clients\B4 Projets et accompagnement vers l'emploi\SCOPS\Recherches\images\zero_gachis_rrqfa.jpg" id="44" name="Picture 2"/>
          <p:cNvPicPr>
            <a:picLocks noChangeArrowheads="1" noChangeAspect="1"/>
          </p:cNvPicPr>
          <p:nvPr/>
        </p:nvPicPr>
        <p:blipFill>
          <a:blip cstate="print" r:embed="rId4"/>
          <a:stretch>
            <a:fillRect/>
          </a:stretch>
        </p:blipFill>
        <p:spPr bwMode="auto">
          <a:xfrm>
            <a:off x="7596336" y="0"/>
            <a:ext cx="936104" cy="852936"/>
          </a:xfrm>
          <a:prstGeom prst="rect">
            <a:avLst/>
          </a:prstGeom>
          <a:noFill/>
          <a:ln w="9525">
            <a:noFill/>
            <a:miter lim="800000"/>
            <a:headEnd/>
            <a:tailEnd/>
          </a:ln>
        </p:spPr>
      </p:pic>
      <p:pic>
        <p:nvPicPr>
          <p:cNvPr descr="Logo_Dauphine_NEW_Coul.jpg" id="27" name="Image 17"/>
          <p:cNvPicPr>
            <a:picLocks noChangeAspect="1"/>
          </p:cNvPicPr>
          <p:nvPr/>
        </p:nvPicPr>
        <p:blipFill>
          <a:blip cstate="print" r:embed="rId5">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sp>
        <p:nvSpPr>
          <p:cNvPr id="29"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BB0000"/>
                </a:solidFill>
              </a:rPr>
              <a:t>Master Distribution &amp; Relation client © Université Paris-Dauphine, </a:t>
            </a:r>
            <a:r>
              <a:rPr b="1" dirty="0" lang="fr-FR" smtClean="0" sz="1200">
                <a:solidFill>
                  <a:srgbClr val="BB0000"/>
                </a:solidFill>
              </a:rPr>
              <a:t>2012-2013</a:t>
            </a:r>
            <a:endParaRPr dirty="0" lang="fr-FR" sz="1200">
              <a:solidFill>
                <a:srgbClr val="BB0000"/>
              </a:solidFill>
            </a:endParaRPr>
          </a:p>
        </p:txBody>
      </p:sp>
      <p:pic>
        <p:nvPicPr>
          <p:cNvPr descr="G:\M2 Distribution &amp; relation clients\Logo FINAL MASTER DRC 2\Logo FINAL\LogoFINAL_Hv1.png" id="37" name="Picture 2"/>
          <p:cNvPicPr>
            <a:picLocks noChangeArrowheads="1" noChangeAspect="1"/>
          </p:cNvPicPr>
          <p:nvPr/>
        </p:nvPicPr>
        <p:blipFill>
          <a:blip cstate="print" r:embed="rId6"/>
          <a:srcRect/>
          <a:stretch>
            <a:fillRect/>
          </a:stretch>
        </p:blipFill>
        <p:spPr bwMode="auto">
          <a:xfrm>
            <a:off x="6372200" y="6505712"/>
            <a:ext cx="1472033" cy="307664"/>
          </a:xfrm>
          <a:prstGeom prst="rect">
            <a:avLst/>
          </a:prstGeom>
          <a:noFill/>
        </p:spPr>
      </p:pic>
      <p:sp>
        <p:nvSpPr>
          <p:cNvPr id="35" name="ZoneTexte 34"/>
          <p:cNvSpPr txBox="1"/>
          <p:nvPr/>
        </p:nvSpPr>
        <p:spPr>
          <a:xfrm>
            <a:off x="4572000" y="2354759"/>
            <a:ext cx="1857388" cy="769441"/>
          </a:xfrm>
          <a:prstGeom prst="rect">
            <a:avLst/>
          </a:prstGeom>
          <a:noFill/>
        </p:spPr>
        <p:txBody>
          <a:bodyPr rtlCol="0" wrap="square">
            <a:spAutoFit/>
          </a:bodyPr>
          <a:lstStyle/>
          <a:p>
            <a:pPr algn="ctr" defTabSz="914400"/>
            <a:r>
              <a:rPr b="1" dirty="0" lang="fr-FR" smtClean="0" sz="2200">
                <a:solidFill>
                  <a:prstClr val="black"/>
                </a:solidFill>
                <a:latin typeface="Helvetica"/>
              </a:rPr>
              <a:t>Gaspillage alimentaire</a:t>
            </a:r>
            <a:endParaRPr b="1" dirty="0" lang="fr-FR" sz="2200">
              <a:solidFill>
                <a:prstClr val="black"/>
              </a:solidFill>
              <a:latin typeface="Helvetica"/>
            </a:endParaRPr>
          </a:p>
        </p:txBody>
      </p:sp>
      <p:sp>
        <p:nvSpPr>
          <p:cNvPr id="38" name="Rectangle à coins arrondis 37"/>
          <p:cNvSpPr/>
          <p:nvPr/>
        </p:nvSpPr>
        <p:spPr>
          <a:xfrm>
            <a:off x="3357554" y="1928802"/>
            <a:ext cx="3000396" cy="1500198"/>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40" name="ZoneTexte 39"/>
          <p:cNvSpPr txBox="1"/>
          <p:nvPr/>
        </p:nvSpPr>
        <p:spPr>
          <a:xfrm>
            <a:off x="3243250" y="2057400"/>
            <a:ext cx="1785950" cy="1200329"/>
          </a:xfrm>
          <a:prstGeom prst="rect">
            <a:avLst/>
          </a:prstGeom>
          <a:noFill/>
        </p:spPr>
        <p:txBody>
          <a:bodyPr rtlCol="0" wrap="square">
            <a:spAutoFit/>
          </a:bodyPr>
          <a:lstStyle/>
          <a:p>
            <a:pPr algn="ctr" defTabSz="914400"/>
            <a:r>
              <a:rPr b="1" dirty="0" lang="fr-FR" smtClean="0" sz="7200">
                <a:solidFill>
                  <a:srgbClr val="FF0000"/>
                </a:solidFill>
                <a:latin typeface="Helvetica"/>
              </a:rPr>
              <a:t>÷</a:t>
            </a:r>
            <a:r>
              <a:rPr b="1" dirty="0" lang="fr-FR" smtClean="0" sz="2400">
                <a:solidFill>
                  <a:srgbClr val="FF0000"/>
                </a:solidFill>
                <a:latin typeface="Helvetica"/>
              </a:rPr>
              <a:t> </a:t>
            </a:r>
            <a:r>
              <a:rPr b="1" dirty="0" lang="fr-FR" smtClean="0" sz="7200">
                <a:solidFill>
                  <a:srgbClr val="FF0000"/>
                </a:solidFill>
                <a:latin typeface="Helvetica"/>
              </a:rPr>
              <a:t>2</a:t>
            </a:r>
            <a:endParaRPr b="1" dirty="0" lang="fr-FR" sz="7200">
              <a:solidFill>
                <a:srgbClr val="FF0000"/>
              </a:solidFill>
              <a:latin typeface="Helvetica"/>
            </a:endParaRPr>
          </a:p>
        </p:txBody>
      </p:sp>
      <p:sp>
        <p:nvSpPr>
          <p:cNvPr id="41" name="ZoneTexte 40"/>
          <p:cNvSpPr txBox="1"/>
          <p:nvPr/>
        </p:nvSpPr>
        <p:spPr>
          <a:xfrm>
            <a:off x="1643042" y="4000504"/>
            <a:ext cx="3071834" cy="1077218"/>
          </a:xfrm>
          <a:prstGeom prst="rect">
            <a:avLst/>
          </a:prstGeom>
          <a:noFill/>
        </p:spPr>
        <p:txBody>
          <a:bodyPr rtlCol="0" wrap="square">
            <a:spAutoFit/>
          </a:bodyPr>
          <a:lstStyle/>
          <a:p>
            <a:pPr algn="ctr" defTabSz="914400"/>
            <a:r>
              <a:rPr b="1" dirty="0" lang="fr-FR" smtClean="0" sz="2400">
                <a:solidFill>
                  <a:prstClr val="black"/>
                </a:solidFill>
                <a:latin typeface="Helvetica"/>
              </a:rPr>
              <a:t>+ d’</a:t>
            </a:r>
            <a:r>
              <a:rPr b="1" dirty="0" lang="fr-FR" smtClean="0" sz="4000">
                <a:solidFill>
                  <a:srgbClr val="FF0000"/>
                </a:solidFill>
                <a:latin typeface="Helvetica"/>
              </a:rPr>
              <a:t>1 tonne </a:t>
            </a:r>
          </a:p>
          <a:p>
            <a:pPr algn="ctr" defTabSz="914400"/>
            <a:r>
              <a:rPr b="1" dirty="0" lang="fr-FR" smtClean="0" sz="2400">
                <a:solidFill>
                  <a:prstClr val="black"/>
                </a:solidFill>
                <a:latin typeface="Helvetica"/>
              </a:rPr>
              <a:t>de produits</a:t>
            </a:r>
            <a:endParaRPr b="1" dirty="0" lang="fr-FR" sz="2400">
              <a:solidFill>
                <a:prstClr val="black"/>
              </a:solidFill>
              <a:latin typeface="Helvetica"/>
            </a:endParaRPr>
          </a:p>
        </p:txBody>
      </p:sp>
      <p:sp>
        <p:nvSpPr>
          <p:cNvPr id="46" name="ZoneTexte 45"/>
          <p:cNvSpPr txBox="1"/>
          <p:nvPr/>
        </p:nvSpPr>
        <p:spPr>
          <a:xfrm>
            <a:off x="5500694" y="4071942"/>
            <a:ext cx="2143140" cy="1077218"/>
          </a:xfrm>
          <a:prstGeom prst="rect">
            <a:avLst/>
          </a:prstGeom>
          <a:noFill/>
        </p:spPr>
        <p:txBody>
          <a:bodyPr rtlCol="0" wrap="square">
            <a:spAutoFit/>
          </a:bodyPr>
          <a:lstStyle/>
          <a:p>
            <a:pPr algn="ctr" defTabSz="914400"/>
            <a:r>
              <a:rPr b="1" dirty="0" lang="fr-FR" smtClean="0" sz="4000">
                <a:solidFill>
                  <a:srgbClr val="FF0000"/>
                </a:solidFill>
                <a:latin typeface="Helvetica"/>
              </a:rPr>
              <a:t>40 000€</a:t>
            </a:r>
            <a:r>
              <a:rPr b="1" dirty="0" lang="fr-FR" smtClean="0" sz="4000">
                <a:solidFill>
                  <a:srgbClr val="FF0000"/>
                </a:solidFill>
              </a:rPr>
              <a:t> </a:t>
            </a:r>
            <a:r>
              <a:rPr b="1" dirty="0" lang="fr-FR" smtClean="0" sz="2400">
                <a:solidFill>
                  <a:prstClr val="black"/>
                </a:solidFill>
              </a:rPr>
              <a:t>de CA</a:t>
            </a:r>
            <a:endParaRPr b="1" dirty="0" lang="fr-FR" sz="2400">
              <a:solidFill>
                <a:prstClr val="black"/>
              </a:solidFill>
              <a:latin typeface="Helvetica"/>
            </a:endParaRPr>
          </a:p>
        </p:txBody>
      </p:sp>
      <p:sp>
        <p:nvSpPr>
          <p:cNvPr id="49" name="Titre 1"/>
          <p:cNvSpPr>
            <a:spLocks noGrp="1"/>
          </p:cNvSpPr>
          <p:nvPr>
            <p:ph type="title"/>
          </p:nvPr>
        </p:nvSpPr>
        <p:spPr>
          <a:xfrm>
            <a:off x="771556" y="942075"/>
            <a:ext cx="8229600" cy="772413"/>
          </a:xfrm>
        </p:spPr>
        <p:txBody>
          <a:bodyPr/>
          <a:lstStyle/>
          <a:p>
            <a:r>
              <a:rPr b="1" dirty="0" lang="fr-FR" smtClean="0">
                <a:solidFill>
                  <a:srgbClr val="FF0000"/>
                </a:solidFill>
              </a:rPr>
              <a:t>Résultats : </a:t>
            </a:r>
            <a:r>
              <a:rPr b="1" dirty="0" err="1" lang="fr-FR" smtClean="0">
                <a:solidFill>
                  <a:srgbClr val="FF0000"/>
                </a:solidFill>
              </a:rPr>
              <a:t>E.Leclerc</a:t>
            </a:r>
            <a:r>
              <a:rPr b="1" dirty="0" lang="fr-FR" smtClean="0">
                <a:solidFill>
                  <a:srgbClr val="FF0000"/>
                </a:solidFill>
              </a:rPr>
              <a:t> de Landerneau</a:t>
            </a:r>
            <a:endParaRPr b="1" dirty="0" lang="fr-FR">
              <a:solidFill>
                <a:srgbClr val="FF0000"/>
              </a:solidFill>
            </a:endParaRPr>
          </a:p>
        </p:txBody>
      </p:sp>
      <p:sp>
        <p:nvSpPr>
          <p:cNvPr id="33" name="Rectangle à coins arrondis 32"/>
          <p:cNvSpPr/>
          <p:nvPr/>
        </p:nvSpPr>
        <p:spPr>
          <a:xfrm>
            <a:off x="5143504" y="3857628"/>
            <a:ext cx="3000396" cy="1500198"/>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50" name="Rectangle à coins arrondis 49"/>
          <p:cNvSpPr/>
          <p:nvPr/>
        </p:nvSpPr>
        <p:spPr>
          <a:xfrm>
            <a:off x="1714480" y="3857628"/>
            <a:ext cx="3000396" cy="1500198"/>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31" name="Rectangle à coins arrondis 30"/>
          <p:cNvSpPr/>
          <p:nvPr/>
        </p:nvSpPr>
        <p:spPr>
          <a:xfrm>
            <a:off x="76200" y="1423173"/>
            <a:ext cx="1295400" cy="523220"/>
          </a:xfrm>
          <a:prstGeom prst="round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anchor="ctr" rtlCol="0"/>
          <a:lstStyle/>
          <a:p>
            <a:pPr algn="ctr"/>
            <a:r>
              <a:rPr b="1" dirty="0" lang="fr-FR" smtClean="0" sz="1400">
                <a:solidFill>
                  <a:prstClr val="white"/>
                </a:solidFill>
                <a:latin typeface="Helvetica"/>
                <a:cs typeface="Helvetica"/>
              </a:rPr>
              <a:t>Résultats</a:t>
            </a:r>
            <a:endParaRPr b="1" dirty="0" lang="fr-FR" sz="1400">
              <a:solidFill>
                <a:prstClr val="white"/>
              </a:solidFill>
              <a:latin typeface="Helvetica"/>
              <a:cs typeface="Helvetica"/>
            </a:endParaRPr>
          </a:p>
        </p:txBody>
      </p:sp>
    </p:spTree>
  </p:cSld>
  <p:clrMapOvr>
    <a:masterClrMapping/>
  </p:clrMapOvr>
  <p:timing>
    <p:tnLst>
      <p:par>
        <p:cTn dur="indefinite" id="1" nodeType="tmRoot" restart="never"/>
      </p:par>
    </p:tn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FF0000">
                  <a:alpha val="68000"/>
                </a:srgbClr>
              </a:gs>
              <a:gs pos="10000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22086"/>
            <a:ext cx="9144000" cy="874931"/>
          </a:xfrm>
          <a:prstGeom prst="rect">
            <a:avLst/>
          </a:prstGeom>
          <a:gradFill flip="none" rotWithShape="1">
            <a:gsLst>
              <a:gs pos="100000">
                <a:srgbClr val="FF0000">
                  <a:alpha val="68000"/>
                </a:srgbClr>
              </a:gs>
              <a:gs pos="0">
                <a:srgbClr val="FFFFFF">
                  <a:alpha val="68000"/>
                </a:srgbClr>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anchor="ctr" rtlCol="0"/>
          <a:lstStyle/>
          <a:p>
            <a:pPr algn="ctr"/>
            <a:endParaRPr dirty="0" lang="fr-FR">
              <a:solidFill>
                <a:srgbClr val="FF0000"/>
              </a:solidFill>
            </a:endParaRPr>
          </a:p>
        </p:txBody>
      </p:sp>
      <p:sp>
        <p:nvSpPr>
          <p:cNvPr id="23" name="ZoneTexte 22"/>
          <p:cNvSpPr txBox="1"/>
          <p:nvPr/>
        </p:nvSpPr>
        <p:spPr>
          <a:xfrm flipH="1">
            <a:off x="0" y="5754469"/>
            <a:ext cx="4191000" cy="646331"/>
          </a:xfrm>
          <a:prstGeom prst="rect">
            <a:avLst/>
          </a:prstGeom>
          <a:noFill/>
        </p:spPr>
        <p:txBody>
          <a:bodyPr rtlCol="0" wrap="square">
            <a:spAutoFit/>
          </a:bodyPr>
          <a:lstStyle/>
          <a:p>
            <a:r>
              <a:rPr b="1" dirty="0" lang="fr-FR" smtClean="0" spc="190" sz="3600">
                <a:solidFill>
                  <a:srgbClr val="C10000"/>
                </a:solidFill>
                <a:effectLst>
                  <a:reflection algn="bl" dir="5400000" dist="12700" endPos="69000" rotWithShape="0" stA="78000" sy="-100000"/>
                </a:effectLst>
                <a:latin typeface="Impact"/>
                <a:cs typeface="Impact"/>
              </a:rPr>
              <a:t>ALIMENTAIRE</a:t>
            </a:r>
            <a:endParaRPr b="1" dirty="0" lang="fr-FR" spc="190" sz="3600">
              <a:solidFill>
                <a:srgbClr val="C10000"/>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20" name="ZoneTexte 19"/>
          <p:cNvSpPr txBox="1"/>
          <p:nvPr/>
        </p:nvSpPr>
        <p:spPr>
          <a:xfrm>
            <a:off x="762000" y="152400"/>
            <a:ext cx="4267200" cy="369332"/>
          </a:xfrm>
          <a:prstGeom prst="rect">
            <a:avLst/>
          </a:prstGeom>
          <a:noFill/>
        </p:spPr>
        <p:txBody>
          <a:bodyPr rtlCol="0" wrap="square">
            <a:spAutoFit/>
          </a:bodyPr>
          <a:lstStyle/>
          <a:p>
            <a:r>
              <a:rPr b="1" dirty="0" err="1" lang="fr-FR" smtClean="0" spc="190">
                <a:solidFill>
                  <a:srgbClr val="E70000"/>
                </a:solidFill>
                <a:latin typeface="Helvetica"/>
                <a:cs typeface="Helvetica"/>
              </a:rPr>
              <a:t>oncepts</a:t>
            </a:r>
            <a:r>
              <a:rPr b="1" dirty="0" lang="fr-FR" smtClean="0" spc="190">
                <a:solidFill>
                  <a:srgbClr val="E70000"/>
                </a:solidFill>
                <a:latin typeface="Helvetica"/>
                <a:cs typeface="Helvetica"/>
              </a:rPr>
              <a:t> de vente</a:t>
            </a:r>
            <a:endParaRPr b="1" dirty="0" lang="fr-FR" spc="190">
              <a:solidFill>
                <a:srgbClr val="E70000"/>
              </a:solidFill>
              <a:latin typeface="Helvetica"/>
              <a:cs typeface="Helvetica"/>
            </a:endParaRPr>
          </a:p>
        </p:txBody>
      </p:sp>
      <p:sp>
        <p:nvSpPr>
          <p:cNvPr id="26" name="Ellipse 25"/>
          <p:cNvSpPr/>
          <p:nvPr/>
        </p:nvSpPr>
        <p:spPr>
          <a:xfrm>
            <a:off x="31242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35814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2" name="ZoneTexte 41"/>
          <p:cNvSpPr txBox="1"/>
          <p:nvPr/>
        </p:nvSpPr>
        <p:spPr>
          <a:xfrm>
            <a:off x="30480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35814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30" name="Ellipse 29"/>
          <p:cNvSpPr/>
          <p:nvPr/>
        </p:nvSpPr>
        <p:spPr>
          <a:xfrm>
            <a:off x="533400" y="609600"/>
            <a:ext cx="304800" cy="304800"/>
          </a:xfrm>
          <a:prstGeom prst="ellipse">
            <a:avLst/>
          </a:prstGeom>
          <a:solidFill>
            <a:srgbClr val="E70000"/>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srgbClr val="E70000"/>
              </a:solidFill>
            </a:endParaRPr>
          </a:p>
        </p:txBody>
      </p:sp>
      <p:sp>
        <p:nvSpPr>
          <p:cNvPr id="32" name="Ellipse 31"/>
          <p:cNvSpPr/>
          <p:nvPr/>
        </p:nvSpPr>
        <p:spPr>
          <a:xfrm>
            <a:off x="4038600" y="609600"/>
            <a:ext cx="304800" cy="304800"/>
          </a:xfrm>
          <a:prstGeom prst="ellipse">
            <a:avLst/>
          </a:prstGeom>
          <a:solidFill>
            <a:srgbClr val="008000">
              <a:alpha val="40000"/>
            </a:srgbClr>
          </a:solidFill>
          <a:ln>
            <a:noFill/>
          </a:ln>
          <a:effectLst>
            <a:outerShdw algn="tl" blurRad="53975" dir="2700000" dist="38100" rotWithShape="0">
              <a:srgbClr val="000000">
                <a:alpha val="67000"/>
              </a:srgbClr>
            </a:outerShdw>
            <a:reflection algn="bl" dir="5400000" dist="38100" endPos="83000" rotWithShape="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6" name="ZoneTexte 35"/>
          <p:cNvSpPr txBox="1"/>
          <p:nvPr/>
        </p:nvSpPr>
        <p:spPr>
          <a:xfrm>
            <a:off x="3962400" y="0"/>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39" name="Ellipse 38"/>
          <p:cNvSpPr/>
          <p:nvPr/>
        </p:nvSpPr>
        <p:spPr>
          <a:xfrm>
            <a:off x="76200" y="609600"/>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5" name="ZoneTexte 44"/>
          <p:cNvSpPr txBox="1"/>
          <p:nvPr/>
        </p:nvSpPr>
        <p:spPr>
          <a:xfrm>
            <a:off x="0" y="0"/>
            <a:ext cx="304800" cy="646331"/>
          </a:xfrm>
          <a:prstGeom prst="rect">
            <a:avLst/>
          </a:prstGeom>
          <a:noFill/>
        </p:spPr>
        <p:txBody>
          <a:bodyPr rtlCol="0" wrap="square">
            <a:spAutoFit/>
          </a:bodyPr>
          <a:lstStyle/>
          <a:p>
            <a:pPr algn="ctr"/>
            <a:r>
              <a:rPr b="1" dirty="0" lang="fr-FR" smtClean="0" sz="3600">
                <a:solidFill>
                  <a:srgbClr val="000090">
                    <a:alpha val="40000"/>
                  </a:srgbClr>
                </a:solidFill>
                <a:latin typeface="Impact"/>
                <a:cs typeface="Impact"/>
              </a:rPr>
              <a:t>S</a:t>
            </a:r>
            <a:endParaRPr b="1" dirty="0" lang="fr-FR" sz="3600">
              <a:solidFill>
                <a:srgbClr val="000090">
                  <a:alpha val="40000"/>
                </a:srgbClr>
              </a:solidFill>
              <a:latin typeface="Impact"/>
              <a:cs typeface="Impact"/>
            </a:endParaRPr>
          </a:p>
        </p:txBody>
      </p:sp>
      <p:sp>
        <p:nvSpPr>
          <p:cNvPr id="47" name="ZoneTexte 46"/>
          <p:cNvSpPr txBox="1"/>
          <p:nvPr/>
        </p:nvSpPr>
        <p:spPr>
          <a:xfrm>
            <a:off x="457200" y="0"/>
            <a:ext cx="304800" cy="1200329"/>
          </a:xfrm>
          <a:prstGeom prst="rect">
            <a:avLst/>
          </a:prstGeom>
          <a:noFill/>
        </p:spPr>
        <p:txBody>
          <a:bodyPr rtlCol="0" wrap="square">
            <a:spAutoFit/>
          </a:bodyPr>
          <a:lstStyle/>
          <a:p>
            <a:pPr algn="ctr"/>
            <a:r>
              <a:rPr b="1" dirty="0" lang="fr-FR" sz="3600">
                <a:solidFill>
                  <a:srgbClr val="E70000"/>
                </a:solidFill>
                <a:latin typeface="Impact"/>
                <a:cs typeface="Impact"/>
              </a:rPr>
              <a:t>C</a:t>
            </a:r>
          </a:p>
        </p:txBody>
      </p:sp>
      <p:pic>
        <p:nvPicPr>
          <p:cNvPr descr="F:\M2 Distribution &amp; relation clients\B4 Projets et accompagnement vers l'emploi\SCOPS\Recherches\images\zero_gachis_rrqfa.jpg" id="44" name="Picture 2"/>
          <p:cNvPicPr>
            <a:picLocks noChangeArrowheads="1" noChangeAspect="1"/>
          </p:cNvPicPr>
          <p:nvPr/>
        </p:nvPicPr>
        <p:blipFill>
          <a:blip cstate="print" r:embed="rId4"/>
          <a:stretch>
            <a:fillRect/>
          </a:stretch>
        </p:blipFill>
        <p:spPr bwMode="auto">
          <a:xfrm>
            <a:off x="7596336" y="0"/>
            <a:ext cx="936104" cy="852936"/>
          </a:xfrm>
          <a:prstGeom prst="rect">
            <a:avLst/>
          </a:prstGeom>
          <a:noFill/>
          <a:ln w="9525">
            <a:noFill/>
            <a:miter lim="800000"/>
            <a:headEnd/>
            <a:tailEnd/>
          </a:ln>
        </p:spPr>
      </p:pic>
      <p:pic>
        <p:nvPicPr>
          <p:cNvPr descr="Logo_Dauphine_NEW_Coul.jpg" id="27" name="Image 17"/>
          <p:cNvPicPr>
            <a:picLocks noChangeAspect="1"/>
          </p:cNvPicPr>
          <p:nvPr/>
        </p:nvPicPr>
        <p:blipFill>
          <a:blip cstate="print" r:embed="rId5">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sp>
        <p:nvSpPr>
          <p:cNvPr id="29"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b="1" dirty="0" lang="fr-FR" sz="1200">
                <a:solidFill>
                  <a:srgbClr val="BB0000"/>
                </a:solidFill>
              </a:rPr>
              <a:t>Master Distribution &amp; Relation client © Université Paris-Dauphine, </a:t>
            </a:r>
            <a:r>
              <a:rPr b="1" dirty="0" lang="fr-FR" smtClean="0" sz="1200">
                <a:solidFill>
                  <a:srgbClr val="BB0000"/>
                </a:solidFill>
              </a:rPr>
              <a:t>2012-2013</a:t>
            </a:r>
            <a:endParaRPr dirty="0" lang="fr-FR" sz="1200">
              <a:solidFill>
                <a:srgbClr val="BB0000"/>
              </a:solidFill>
            </a:endParaRPr>
          </a:p>
        </p:txBody>
      </p:sp>
      <p:pic>
        <p:nvPicPr>
          <p:cNvPr descr="G:\M2 Distribution &amp; relation clients\Logo FINAL MASTER DRC 2\Logo FINAL\LogoFINAL_Hv1.png" id="37" name="Picture 2"/>
          <p:cNvPicPr>
            <a:picLocks noChangeArrowheads="1" noChangeAspect="1"/>
          </p:cNvPicPr>
          <p:nvPr/>
        </p:nvPicPr>
        <p:blipFill>
          <a:blip cstate="print" r:embed="rId6"/>
          <a:srcRect/>
          <a:stretch>
            <a:fillRect/>
          </a:stretch>
        </p:blipFill>
        <p:spPr bwMode="auto">
          <a:xfrm>
            <a:off x="6372200" y="6505712"/>
            <a:ext cx="1472033" cy="307664"/>
          </a:xfrm>
          <a:prstGeom prst="rect">
            <a:avLst/>
          </a:prstGeom>
          <a:noFill/>
        </p:spPr>
      </p:pic>
      <p:sp>
        <p:nvSpPr>
          <p:cNvPr id="24" name="Titre 1"/>
          <p:cNvSpPr>
            <a:spLocks noGrp="1"/>
          </p:cNvSpPr>
          <p:nvPr>
            <p:ph type="title"/>
          </p:nvPr>
        </p:nvSpPr>
        <p:spPr>
          <a:xfrm>
            <a:off x="714348" y="785794"/>
            <a:ext cx="8229600" cy="772413"/>
          </a:xfrm>
        </p:spPr>
        <p:txBody>
          <a:bodyPr>
            <a:normAutofit/>
          </a:bodyPr>
          <a:lstStyle/>
          <a:p>
            <a:r>
              <a:rPr b="1" dirty="0" lang="fr-FR" smtClean="0" sz="2400">
                <a:solidFill>
                  <a:srgbClr val="FF0000"/>
                </a:solidFill>
              </a:rPr>
              <a:t>Soutenu par les utilisateurs</a:t>
            </a:r>
            <a:endParaRPr b="1" dirty="0" lang="fr-FR" sz="2400">
              <a:solidFill>
                <a:srgbClr val="FF0000"/>
              </a:solidFill>
            </a:endParaRPr>
          </a:p>
        </p:txBody>
      </p:sp>
      <p:grpSp>
        <p:nvGrpSpPr>
          <p:cNvPr id="58" name="Grouper 57"/>
          <p:cNvGrpSpPr/>
          <p:nvPr/>
        </p:nvGrpSpPr>
        <p:grpSpPr>
          <a:xfrm>
            <a:off x="357158" y="3585281"/>
            <a:ext cx="8515352" cy="3129867"/>
            <a:chOff x="357158" y="3585281"/>
            <a:chExt cx="8515352" cy="3129867"/>
          </a:xfrm>
        </p:grpSpPr>
        <p:sp>
          <p:nvSpPr>
            <p:cNvPr id="28" name="Espace réservé du contenu 2"/>
            <p:cNvSpPr txBox="1">
              <a:spLocks/>
            </p:cNvSpPr>
            <p:nvPr/>
          </p:nvSpPr>
          <p:spPr>
            <a:xfrm>
              <a:off x="357158" y="4357694"/>
              <a:ext cx="8429684" cy="2357454"/>
            </a:xfrm>
            <a:prstGeom prst="rect">
              <a:avLst/>
            </a:prstGeom>
          </p:spPr>
          <p:txBody>
            <a:bodyPr bIns="45720" lIns="91440" rIns="91440" rtlCol="0" tIns="45720" vert="horz">
              <a:normAutofit/>
            </a:bodyPr>
            <a:lstStyle/>
            <a:p>
              <a:pPr algn="ctr" indent="-342900" marL="342900">
                <a:spcBef>
                  <a:spcPct val="20000"/>
                </a:spcBef>
                <a:buClr>
                  <a:srgbClr val="BB0000"/>
                </a:buClr>
                <a:buSzPct val="170000"/>
                <a:defRPr/>
              </a:pPr>
              <a:r>
                <a:rPr b="1" dirty="0" lang="fr-FR" smtClean="0" sz="2400">
                  <a:solidFill>
                    <a:prstClr val="black"/>
                  </a:solidFill>
                  <a:latin typeface="Helvetica"/>
                </a:rPr>
                <a:t>«  </a:t>
              </a:r>
              <a:r>
                <a:rPr b="1" dirty="0" i="1" lang="fr-FR" smtClean="0" sz="2400">
                  <a:solidFill>
                    <a:prstClr val="black"/>
                  </a:solidFill>
                  <a:latin typeface="Helvetica"/>
                </a:rPr>
                <a:t>Nous sommes super fiers d'être à vos côtés dans cette belle aventure... Qui ne fait que débuter! » </a:t>
              </a:r>
            </a:p>
            <a:p>
              <a:pPr algn="ctr" indent="-342900" marL="342900">
                <a:spcBef>
                  <a:spcPct val="20000"/>
                </a:spcBef>
                <a:buClr>
                  <a:srgbClr val="BB0000"/>
                </a:buClr>
                <a:buSzPct val="170000"/>
                <a:defRPr/>
              </a:pPr>
              <a:r>
                <a:rPr dirty="0" lang="fr-FR" smtClean="0" sz="2400">
                  <a:solidFill>
                    <a:prstClr val="black"/>
                  </a:solidFill>
                  <a:latin typeface="Helvetica"/>
                </a:rPr>
                <a:t>Olivier Bordais (PDG du centre </a:t>
              </a:r>
              <a:r>
                <a:rPr dirty="0" err="1" lang="fr-FR" smtClean="0" sz="2400">
                  <a:solidFill>
                    <a:prstClr val="black"/>
                  </a:solidFill>
                  <a:latin typeface="Helvetica"/>
                </a:rPr>
                <a:t>E.Leclerc</a:t>
              </a:r>
              <a:r>
                <a:rPr dirty="0" lang="fr-FR" smtClean="0" sz="2400">
                  <a:solidFill>
                    <a:prstClr val="black"/>
                  </a:solidFill>
                  <a:latin typeface="Helvetica"/>
                </a:rPr>
                <a:t> de Landerneau)</a:t>
              </a:r>
            </a:p>
            <a:p>
              <a:pPr algn="ctr" indent="-342900" marL="342900">
                <a:spcBef>
                  <a:spcPct val="20000"/>
                </a:spcBef>
                <a:buClr>
                  <a:srgbClr val="BB0000"/>
                </a:buClr>
                <a:buSzPct val="170000"/>
                <a:defRPr/>
              </a:pPr>
              <a:endParaRPr dirty="0" lang="fr-FR" smtClean="0" sz="2400">
                <a:solidFill>
                  <a:prstClr val="black"/>
                </a:solidFill>
                <a:latin typeface="Helvetica"/>
              </a:endParaRPr>
            </a:p>
            <a:p>
              <a:pPr algn="ctr" indent="-342900" marL="342900">
                <a:spcBef>
                  <a:spcPct val="20000"/>
                </a:spcBef>
                <a:buClr>
                  <a:srgbClr val="BB0000"/>
                </a:buClr>
                <a:buSzPct val="170000"/>
                <a:defRPr/>
              </a:pPr>
              <a:endParaRPr dirty="0" lang="es-ES" smtClean="0" sz="2400">
                <a:solidFill>
                  <a:prstClr val="black"/>
                </a:solidFill>
                <a:latin typeface="Helvetica"/>
              </a:endParaRPr>
            </a:p>
          </p:txBody>
        </p:sp>
        <p:sp>
          <p:nvSpPr>
            <p:cNvPr id="38" name="Rectangle à coins arrondis 37"/>
            <p:cNvSpPr/>
            <p:nvPr/>
          </p:nvSpPr>
          <p:spPr>
            <a:xfrm>
              <a:off x="571472" y="4286256"/>
              <a:ext cx="8072494" cy="1428760"/>
            </a:xfrm>
            <a:prstGeom prst="roundRect">
              <a:avLst/>
            </a:prstGeom>
            <a:noFill/>
            <a:ln w="28575">
              <a:solidFill>
                <a:srgbClr val="BB0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BB0000"/>
                </a:solidFill>
                <a:latin typeface="Helvetica"/>
                <a:cs typeface="Helvetica"/>
              </a:endParaRPr>
            </a:p>
          </p:txBody>
        </p:sp>
        <p:sp>
          <p:nvSpPr>
            <p:cNvPr id="33" name="Titre 1"/>
            <p:cNvSpPr txBox="1">
              <a:spLocks/>
            </p:cNvSpPr>
            <p:nvPr/>
          </p:nvSpPr>
          <p:spPr>
            <a:xfrm>
              <a:off x="642910" y="3585281"/>
              <a:ext cx="8229600" cy="772413"/>
            </a:xfrm>
            <a:prstGeom prst="rect">
              <a:avLst/>
            </a:prstGeom>
          </p:spPr>
          <p:txBody>
            <a:bodyPr anchor="ctr" bIns="45720" lIns="91440" rIns="91440" rtlCol="0" tIns="45720" vert="horz">
              <a:normAutofit/>
            </a:bodyPr>
            <a:lstStyle/>
            <a:p>
              <a:pPr algn="ctr">
                <a:spcBef>
                  <a:spcPct val="0"/>
                </a:spcBef>
                <a:defRPr/>
              </a:pPr>
              <a:r>
                <a:rPr b="1" dirty="0" lang="fr-FR" smtClean="0" sz="2400">
                  <a:solidFill>
                    <a:srgbClr val="FF0000"/>
                  </a:solidFill>
                  <a:latin charset="0" pitchFamily="34" typeface="Helvetica"/>
                </a:rPr>
                <a:t>Soutenu par les magasins partenaires</a:t>
              </a:r>
              <a:endParaRPr b="1" dirty="0" lang="fr-FR" sz="2400">
                <a:solidFill>
                  <a:srgbClr val="FF0000"/>
                </a:solidFill>
                <a:latin charset="0" pitchFamily="34" typeface="Helvetica"/>
              </a:endParaRPr>
            </a:p>
          </p:txBody>
        </p:sp>
      </p:grpSp>
      <p:grpSp>
        <p:nvGrpSpPr>
          <p:cNvPr id="57" name="Grouper 56"/>
          <p:cNvGrpSpPr/>
          <p:nvPr/>
        </p:nvGrpSpPr>
        <p:grpSpPr>
          <a:xfrm>
            <a:off x="-1857420" y="2214554"/>
            <a:ext cx="10715700" cy="1286454"/>
            <a:chOff x="-1857420" y="2214554"/>
            <a:chExt cx="10715700" cy="1286454"/>
          </a:xfrm>
        </p:grpSpPr>
        <p:sp>
          <p:nvSpPr>
            <p:cNvPr id="31" name="Titre 1"/>
            <p:cNvSpPr txBox="1">
              <a:spLocks/>
            </p:cNvSpPr>
            <p:nvPr/>
          </p:nvSpPr>
          <p:spPr>
            <a:xfrm>
              <a:off x="-1857420" y="2214554"/>
              <a:ext cx="8229600" cy="772413"/>
            </a:xfrm>
            <a:prstGeom prst="rect">
              <a:avLst/>
            </a:prstGeom>
          </p:spPr>
          <p:txBody>
            <a:bodyPr anchor="ctr" bIns="45720" lIns="91440" rIns="91440" rtlCol="0" tIns="45720" vert="horz">
              <a:normAutofit/>
            </a:bodyPr>
            <a:lstStyle/>
            <a:p>
              <a:pPr algn="ctr">
                <a:spcBef>
                  <a:spcPct val="0"/>
                </a:spcBef>
                <a:defRPr/>
              </a:pPr>
              <a:r>
                <a:rPr b="1" dirty="0" lang="fr-FR" smtClean="0" sz="2400">
                  <a:solidFill>
                    <a:srgbClr val="FF0000"/>
                  </a:solidFill>
                  <a:latin charset="0" pitchFamily="34" typeface="Helvetica"/>
                </a:rPr>
                <a:t>Soutenu par les médias : </a:t>
              </a:r>
              <a:endParaRPr b="1" dirty="0" lang="fr-FR" sz="2400">
                <a:solidFill>
                  <a:srgbClr val="FF0000"/>
                </a:solidFill>
                <a:latin charset="0" pitchFamily="34" typeface="Helvetica"/>
              </a:endParaRPr>
            </a:p>
          </p:txBody>
        </p:sp>
        <p:pic>
          <p:nvPicPr>
            <p:cNvPr id="35" name="Picture 2"/>
            <p:cNvPicPr>
              <a:picLocks noChangeArrowheads="1" noChangeAspect="1"/>
            </p:cNvPicPr>
            <p:nvPr/>
          </p:nvPicPr>
          <p:blipFill>
            <a:blip cstate="print" r:embed="rId7"/>
            <a:srcRect b="33"/>
            <a:stretch>
              <a:fillRect/>
            </a:stretch>
          </p:blipFill>
          <p:spPr bwMode="auto">
            <a:xfrm>
              <a:off x="1504631" y="2884044"/>
              <a:ext cx="424163" cy="616964"/>
            </a:xfrm>
            <a:prstGeom prst="rect">
              <a:avLst/>
            </a:prstGeom>
            <a:noFill/>
            <a:ln w="9525">
              <a:noFill/>
              <a:miter lim="800000"/>
              <a:headEnd/>
              <a:tailEnd/>
            </a:ln>
          </p:spPr>
        </p:pic>
        <p:pic>
          <p:nvPicPr>
            <p:cNvPr descr="http://www.plateforme.com/medias/espace_public/news/photo/142/142.jpg" id="40" name="Picture 2"/>
            <p:cNvPicPr>
              <a:picLocks noChangeArrowheads="1" noChangeAspect="1"/>
            </p:cNvPicPr>
            <p:nvPr/>
          </p:nvPicPr>
          <p:blipFill>
            <a:blip cstate="print" r:embed="rId8"/>
            <a:srcRect/>
            <a:stretch>
              <a:fillRect/>
            </a:stretch>
          </p:blipFill>
          <p:spPr bwMode="auto">
            <a:xfrm>
              <a:off x="7715272" y="3098358"/>
              <a:ext cx="657647" cy="259774"/>
            </a:xfrm>
            <a:prstGeom prst="rect">
              <a:avLst/>
            </a:prstGeom>
            <a:noFill/>
          </p:spPr>
        </p:pic>
        <p:pic>
          <p:nvPicPr>
            <p:cNvPr descr="http://upload.wikimedia.org/wikipedia/fr/0/0d/BFM_Business_logo_2010.png" id="41" name="Picture 4"/>
            <p:cNvPicPr>
              <a:picLocks noChangeArrowheads="1" noChangeAspect="1"/>
            </p:cNvPicPr>
            <p:nvPr/>
          </p:nvPicPr>
          <p:blipFill>
            <a:blip cstate="print" r:embed="rId9"/>
            <a:srcRect/>
            <a:stretch>
              <a:fillRect/>
            </a:stretch>
          </p:blipFill>
          <p:spPr bwMode="auto">
            <a:xfrm>
              <a:off x="3929058" y="3101816"/>
              <a:ext cx="642943" cy="265300"/>
            </a:xfrm>
            <a:prstGeom prst="rect">
              <a:avLst/>
            </a:prstGeom>
            <a:noFill/>
          </p:spPr>
        </p:pic>
        <p:pic>
          <p:nvPicPr>
            <p:cNvPr descr="http://www.ringier.com/sites/default/files/upload/field_news_image/logo_tf1.jpg" id="46" name="Picture 6"/>
            <p:cNvPicPr>
              <a:picLocks noChangeArrowheads="1" noChangeAspect="1"/>
            </p:cNvPicPr>
            <p:nvPr/>
          </p:nvPicPr>
          <p:blipFill>
            <a:blip cstate="print" r:embed="rId10"/>
            <a:srcRect/>
            <a:stretch>
              <a:fillRect/>
            </a:stretch>
          </p:blipFill>
          <p:spPr bwMode="auto">
            <a:xfrm>
              <a:off x="785786" y="3026920"/>
              <a:ext cx="642942" cy="265214"/>
            </a:xfrm>
            <a:prstGeom prst="rect">
              <a:avLst/>
            </a:prstGeom>
            <a:noFill/>
          </p:spPr>
        </p:pic>
        <p:pic>
          <p:nvPicPr>
            <p:cNvPr descr="http://images.wikia.com/logopedia/images/f/f8/Europe_1_logo.png" id="48" name="Picture 8"/>
            <p:cNvPicPr>
              <a:picLocks noChangeArrowheads="1" noChangeAspect="1"/>
            </p:cNvPicPr>
            <p:nvPr/>
          </p:nvPicPr>
          <p:blipFill>
            <a:blip cstate="print" r:embed="rId11"/>
            <a:srcRect/>
            <a:stretch>
              <a:fillRect/>
            </a:stretch>
          </p:blipFill>
          <p:spPr bwMode="auto">
            <a:xfrm>
              <a:off x="3000364" y="3088853"/>
              <a:ext cx="714381" cy="269279"/>
            </a:xfrm>
            <a:prstGeom prst="rect">
              <a:avLst/>
            </a:prstGeom>
            <a:noFill/>
          </p:spPr>
        </p:pic>
        <p:pic>
          <p:nvPicPr>
            <p:cNvPr descr="http://www.dreuz.info/wp-content/uploads/lemonde.fr-logo.png" id="49" name="Picture 10"/>
            <p:cNvPicPr>
              <a:picLocks noChangeArrowheads="1" noChangeAspect="1"/>
            </p:cNvPicPr>
            <p:nvPr/>
          </p:nvPicPr>
          <p:blipFill>
            <a:blip cstate="print" r:embed="rId12"/>
            <a:srcRect/>
            <a:stretch>
              <a:fillRect/>
            </a:stretch>
          </p:blipFill>
          <p:spPr bwMode="auto">
            <a:xfrm>
              <a:off x="4857751" y="2955482"/>
              <a:ext cx="1285885" cy="514354"/>
            </a:xfrm>
            <a:prstGeom prst="rect">
              <a:avLst/>
            </a:prstGeom>
            <a:noFill/>
          </p:spPr>
        </p:pic>
        <p:pic>
          <p:nvPicPr>
            <p:cNvPr descr="http://www.digimind.fr/img/illu/logo_lsa.gif" id="50" name="Picture 12"/>
            <p:cNvPicPr>
              <a:picLocks noChangeArrowheads="1" noChangeAspect="1"/>
            </p:cNvPicPr>
            <p:nvPr/>
          </p:nvPicPr>
          <p:blipFill>
            <a:blip cstate="print" r:embed="rId13"/>
            <a:srcRect/>
            <a:stretch>
              <a:fillRect/>
            </a:stretch>
          </p:blipFill>
          <p:spPr bwMode="auto">
            <a:xfrm>
              <a:off x="2071669" y="2975781"/>
              <a:ext cx="714381" cy="453789"/>
            </a:xfrm>
            <a:prstGeom prst="rect">
              <a:avLst/>
            </a:prstGeom>
            <a:noFill/>
          </p:spPr>
        </p:pic>
        <p:pic>
          <p:nvPicPr>
            <p:cNvPr descr="http://www.typogabor.com/Media/presse_Mise_en_page_BR/lepoint_fr.jpg" id="51" name="Picture 16"/>
            <p:cNvPicPr>
              <a:picLocks noChangeArrowheads="1" noChangeAspect="1"/>
            </p:cNvPicPr>
            <p:nvPr/>
          </p:nvPicPr>
          <p:blipFill>
            <a:blip cstate="print" r:embed="rId14"/>
            <a:srcRect/>
            <a:stretch>
              <a:fillRect/>
            </a:stretch>
          </p:blipFill>
          <p:spPr bwMode="auto">
            <a:xfrm>
              <a:off x="6357949" y="3072380"/>
              <a:ext cx="1143009" cy="324719"/>
            </a:xfrm>
            <a:prstGeom prst="rect">
              <a:avLst/>
            </a:prstGeom>
            <a:noFill/>
          </p:spPr>
        </p:pic>
        <p:sp>
          <p:nvSpPr>
            <p:cNvPr id="1026" name="Text Box 2"/>
            <p:cNvSpPr txBox="1">
              <a:spLocks noChangeArrowheads="1"/>
            </p:cNvSpPr>
            <p:nvPr/>
          </p:nvSpPr>
          <p:spPr bwMode="auto">
            <a:xfrm>
              <a:off x="3929058" y="2415463"/>
              <a:ext cx="4929222" cy="461665"/>
            </a:xfrm>
            <a:prstGeom prst="rect">
              <a:avLst/>
            </a:prstGeom>
            <a:noFill/>
            <a:ln w="9525">
              <a:noFill/>
              <a:miter lim="800000"/>
              <a:headEnd/>
              <a:tailEnd/>
            </a:ln>
          </p:spPr>
          <p:txBody>
            <a:bodyPr anchor="t" anchorCtr="0" bIns="45720" compatLnSpc="1" lIns="91440" numCol="1" rIns="91440" tIns="45720" vert="horz" wrap="square">
              <a:prstTxWarp prst="textNoShape">
                <a:avLst/>
              </a:prstTxWarp>
              <a:spAutoFit/>
            </a:bodyPr>
            <a:lstStyle/>
            <a:p>
              <a:pPr algn="ctr" defTabSz="914400" fontAlgn="base">
                <a:spcBef>
                  <a:spcPct val="0"/>
                </a:spcBef>
                <a:spcAft>
                  <a:spcPts val="1000"/>
                </a:spcAft>
              </a:pPr>
              <a:r>
                <a:rPr b="1" dirty="0" lang="fr-FR" smtClean="0" sz="2400">
                  <a:solidFill>
                    <a:prstClr val="black"/>
                  </a:solidFill>
                  <a:latin typeface="Helvetica"/>
                </a:rPr>
                <a:t>« Un Succès Prometteur » LSA</a:t>
              </a:r>
              <a:endParaRPr dirty="0" lang="fr-FR" smtClean="0" sz="3200">
                <a:solidFill>
                  <a:prstClr val="black"/>
                </a:solidFill>
                <a:latin typeface="Helvetica"/>
              </a:endParaRPr>
            </a:p>
          </p:txBody>
        </p:sp>
      </p:grpSp>
      <p:sp>
        <p:nvSpPr>
          <p:cNvPr id="53" name="ZoneTexte 52"/>
          <p:cNvSpPr txBox="1"/>
          <p:nvPr/>
        </p:nvSpPr>
        <p:spPr>
          <a:xfrm>
            <a:off x="1371520" y="1415331"/>
            <a:ext cx="1857388" cy="707886"/>
          </a:xfrm>
          <a:prstGeom prst="rect">
            <a:avLst/>
          </a:prstGeom>
          <a:noFill/>
        </p:spPr>
        <p:txBody>
          <a:bodyPr rtlCol="0" wrap="square">
            <a:spAutoFit/>
          </a:bodyPr>
          <a:lstStyle/>
          <a:p>
            <a:pPr algn="ctr" defTabSz="914400"/>
            <a:r>
              <a:rPr dirty="0" i="1" lang="fr-FR" smtClean="0" sz="2000">
                <a:solidFill>
                  <a:prstClr val="black"/>
                </a:solidFill>
                <a:latin typeface="Helvetica"/>
              </a:rPr>
              <a:t>« L’idée est géniale! »</a:t>
            </a:r>
            <a:endParaRPr dirty="0" i="1" lang="fr-FR" sz="2000">
              <a:solidFill>
                <a:prstClr val="black"/>
              </a:solidFill>
              <a:latin typeface="Helvetica"/>
            </a:endParaRPr>
          </a:p>
        </p:txBody>
      </p:sp>
      <p:sp>
        <p:nvSpPr>
          <p:cNvPr id="54" name="ZoneTexte 53"/>
          <p:cNvSpPr txBox="1"/>
          <p:nvPr/>
        </p:nvSpPr>
        <p:spPr>
          <a:xfrm>
            <a:off x="3086032" y="1558207"/>
            <a:ext cx="2143140" cy="400110"/>
          </a:xfrm>
          <a:prstGeom prst="rect">
            <a:avLst/>
          </a:prstGeom>
          <a:noFill/>
        </p:spPr>
        <p:txBody>
          <a:bodyPr rtlCol="0" wrap="square">
            <a:spAutoFit/>
          </a:bodyPr>
          <a:lstStyle/>
          <a:p>
            <a:pPr algn="ctr" defTabSz="914400"/>
            <a:r>
              <a:rPr dirty="0" i="1" lang="fr-FR" smtClean="0" sz="2000">
                <a:solidFill>
                  <a:prstClr val="black"/>
                </a:solidFill>
                <a:latin typeface="Helvetica"/>
              </a:rPr>
              <a:t>« Félicitations! »</a:t>
            </a:r>
            <a:endParaRPr dirty="0" i="1" lang="fr-FR" sz="2000">
              <a:solidFill>
                <a:prstClr val="black"/>
              </a:solidFill>
              <a:latin typeface="Helvetica"/>
            </a:endParaRPr>
          </a:p>
        </p:txBody>
      </p:sp>
      <p:sp>
        <p:nvSpPr>
          <p:cNvPr id="55" name="ZoneTexte 54"/>
          <p:cNvSpPr txBox="1"/>
          <p:nvPr/>
        </p:nvSpPr>
        <p:spPr>
          <a:xfrm>
            <a:off x="4943420" y="1486769"/>
            <a:ext cx="2143140" cy="707886"/>
          </a:xfrm>
          <a:prstGeom prst="rect">
            <a:avLst/>
          </a:prstGeom>
          <a:noFill/>
        </p:spPr>
        <p:txBody>
          <a:bodyPr rtlCol="0" wrap="square">
            <a:spAutoFit/>
          </a:bodyPr>
          <a:lstStyle/>
          <a:p>
            <a:pPr algn="ctr" defTabSz="914400"/>
            <a:r>
              <a:rPr dirty="0" i="1" lang="fr-FR" smtClean="0" sz="2000">
                <a:solidFill>
                  <a:prstClr val="black"/>
                </a:solidFill>
                <a:latin typeface="Helvetica"/>
              </a:rPr>
              <a:t>« Je suis vraiment fan »</a:t>
            </a:r>
            <a:endParaRPr dirty="0" i="1" lang="fr-FR" sz="2000">
              <a:solidFill>
                <a:prstClr val="black"/>
              </a:solidFill>
              <a:latin typeface="Helvetica"/>
            </a:endParaRPr>
          </a:p>
        </p:txBody>
      </p:sp>
      <p:sp>
        <p:nvSpPr>
          <p:cNvPr id="56" name="ZoneTexte 55"/>
          <p:cNvSpPr txBox="1"/>
          <p:nvPr/>
        </p:nvSpPr>
        <p:spPr>
          <a:xfrm>
            <a:off x="6729370" y="1503146"/>
            <a:ext cx="2143140" cy="707886"/>
          </a:xfrm>
          <a:prstGeom prst="rect">
            <a:avLst/>
          </a:prstGeom>
          <a:noFill/>
        </p:spPr>
        <p:txBody>
          <a:bodyPr rtlCol="0" wrap="square">
            <a:spAutoFit/>
          </a:bodyPr>
          <a:lstStyle/>
          <a:p>
            <a:pPr algn="ctr" defTabSz="914400"/>
            <a:r>
              <a:rPr dirty="0" i="1" lang="fr-FR" smtClean="0" sz="2000">
                <a:solidFill>
                  <a:prstClr val="black"/>
                </a:solidFill>
                <a:latin typeface="Helvetica"/>
              </a:rPr>
              <a:t>« Un grand bravo »</a:t>
            </a:r>
            <a:endParaRPr dirty="0" i="1" lang="fr-FR" sz="2000">
              <a:solidFill>
                <a:prstClr val="black"/>
              </a:solidFill>
              <a:latin typeface="Helvetica"/>
            </a:endParaRPr>
          </a:p>
        </p:txBody>
      </p:sp>
      <p:sp>
        <p:nvSpPr>
          <p:cNvPr id="52" name="Rectangle à coins arrondis 51"/>
          <p:cNvSpPr/>
          <p:nvPr/>
        </p:nvSpPr>
        <p:spPr>
          <a:xfrm>
            <a:off x="76200" y="1423173"/>
            <a:ext cx="1295400" cy="523220"/>
          </a:xfrm>
          <a:prstGeom prst="round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anchor="ctr" rtlCol="0"/>
          <a:lstStyle/>
          <a:p>
            <a:pPr algn="ctr"/>
            <a:r>
              <a:rPr b="1" dirty="0" lang="fr-FR" smtClean="0" sz="1400">
                <a:solidFill>
                  <a:prstClr val="white"/>
                </a:solidFill>
                <a:latin typeface="Helvetica"/>
                <a:cs typeface="Helvetica"/>
              </a:rPr>
              <a:t>Résultats</a:t>
            </a:r>
            <a:endParaRPr b="1" dirty="0" lang="fr-FR" sz="1400">
              <a:solidFill>
                <a:prstClr val="white"/>
              </a:solidFill>
              <a:latin typeface="Helvetica"/>
              <a:cs typeface="Helvetica"/>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57"/>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5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0"/>
          </a:xfrm>
          <a:prstGeom prst="rect">
            <a:avLst/>
          </a:prstGeom>
          <a:gradFill flip="none" rotWithShape="1">
            <a:gsLst>
              <a:gs pos="0">
                <a:schemeClr val="accent6">
                  <a:lumMod val="75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5" name="ZoneTexte 4"/>
          <p:cNvSpPr txBox="1"/>
          <p:nvPr/>
        </p:nvSpPr>
        <p:spPr>
          <a:xfrm flipH="1">
            <a:off x="-76200" y="4572000"/>
            <a:ext cx="10896600" cy="923330"/>
          </a:xfrm>
          <a:prstGeom prst="rect">
            <a:avLst/>
          </a:prstGeom>
          <a:noFill/>
        </p:spPr>
        <p:txBody>
          <a:bodyPr wrap="square" rtlCol="0">
            <a:spAutoFit/>
          </a:bodyPr>
          <a:lstStyle/>
          <a:p>
            <a:r>
              <a:rPr lang="fr-FR" sz="5400" b="1" spc="190" dirty="0" smtClean="0">
                <a:solidFill>
                  <a:srgbClr val="F06000"/>
                </a:solidFill>
                <a:effectLst>
                  <a:reflection stA="78000" endPos="69000" dist="12700" dir="5400000" sy="-100000" algn="bl" rotWithShape="0"/>
                </a:effectLst>
                <a:latin typeface="Impact"/>
                <a:cs typeface="Impact"/>
              </a:rPr>
              <a:t>OPÉRATIONS PROMOTIONNELLES</a:t>
            </a:r>
            <a:endParaRPr lang="fr-FR" sz="5400" b="1" spc="190" dirty="0">
              <a:solidFill>
                <a:srgbClr val="F06000"/>
              </a:solidFill>
              <a:effectLst>
                <a:reflection stA="78000" endPos="69000" dist="12700" dir="5400000" sy="-100000" algn="bl" rotWithShape="0"/>
              </a:effectLst>
              <a:latin typeface="Impact"/>
              <a:cs typeface="Impact"/>
            </a:endParaRPr>
          </a:p>
        </p:txBody>
      </p:sp>
      <p:sp>
        <p:nvSpPr>
          <p:cNvPr id="10" name="ZoneTexte 11"/>
          <p:cNvSpPr txBox="1">
            <a:spLocks noChangeArrowheads="1"/>
          </p:cNvSpPr>
          <p:nvPr/>
        </p:nvSpPr>
        <p:spPr bwMode="auto">
          <a:xfrm>
            <a:off x="1600200" y="6581775"/>
            <a:ext cx="6049963" cy="276225"/>
          </a:xfrm>
          <a:prstGeom prst="rect">
            <a:avLst/>
          </a:prstGeom>
          <a:noFill/>
          <a:ln w="9525">
            <a:noFill/>
            <a:miter lim="800000"/>
            <a:headEnd/>
            <a:tailEnd/>
          </a:ln>
        </p:spPr>
        <p:txBody>
          <a:bodyPr>
            <a:spAutoFit/>
          </a:bodyPr>
          <a:lstStyle/>
          <a:p>
            <a:pPr algn="ctr"/>
            <a:r>
              <a:rPr lang="fr-FR" sz="1200" b="1" dirty="0">
                <a:solidFill>
                  <a:srgbClr val="F79646">
                    <a:lumMod val="75000"/>
                  </a:srgbClr>
                </a:solidFill>
              </a:rPr>
              <a:t>Master Distribution &amp; Relation client © Université Paris-Dauphine, </a:t>
            </a:r>
            <a:r>
              <a:rPr lang="fr-FR" sz="1200" b="1" dirty="0" smtClean="0">
                <a:solidFill>
                  <a:srgbClr val="F79646">
                    <a:lumMod val="75000"/>
                  </a:srgbClr>
                </a:solidFill>
              </a:rPr>
              <a:t>2012-2013</a:t>
            </a:r>
            <a:endParaRPr lang="fr-FR" sz="1200" dirty="0">
              <a:solidFill>
                <a:srgbClr val="F79646">
                  <a:lumMod val="75000"/>
                </a:srgbClr>
              </a:solidFill>
            </a:endParaRPr>
          </a:p>
        </p:txBody>
      </p:sp>
      <p:sp>
        <p:nvSpPr>
          <p:cNvPr id="12" name="Ellipse 11"/>
          <p:cNvSpPr/>
          <p:nvPr/>
        </p:nvSpPr>
        <p:spPr>
          <a:xfrm>
            <a:off x="67056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3" name="Ellipse 12"/>
          <p:cNvSpPr/>
          <p:nvPr/>
        </p:nvSpPr>
        <p:spPr>
          <a:xfrm>
            <a:off x="72390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4" name="Ellipse 13"/>
          <p:cNvSpPr/>
          <p:nvPr/>
        </p:nvSpPr>
        <p:spPr>
          <a:xfrm>
            <a:off x="7772400" y="609600"/>
            <a:ext cx="304800" cy="304800"/>
          </a:xfrm>
          <a:prstGeom prst="ellipse">
            <a:avLst/>
          </a:prstGeom>
          <a:solidFill>
            <a:srgbClr val="FF6600"/>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5" name="Ellipse 14"/>
          <p:cNvSpPr/>
          <p:nvPr/>
        </p:nvSpPr>
        <p:spPr>
          <a:xfrm>
            <a:off x="83058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6" name="Ellipse 15"/>
          <p:cNvSpPr/>
          <p:nvPr/>
        </p:nvSpPr>
        <p:spPr>
          <a:xfrm>
            <a:off x="87630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17" name="ZoneTexte 16"/>
          <p:cNvSpPr txBox="1"/>
          <p:nvPr/>
        </p:nvSpPr>
        <p:spPr>
          <a:xfrm>
            <a:off x="66294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18" name="ZoneTexte 17"/>
          <p:cNvSpPr txBox="1"/>
          <p:nvPr/>
        </p:nvSpPr>
        <p:spPr>
          <a:xfrm>
            <a:off x="7162800" y="0"/>
            <a:ext cx="304800" cy="646331"/>
          </a:xfrm>
          <a:prstGeom prst="rect">
            <a:avLst/>
          </a:prstGeom>
          <a:noFill/>
        </p:spPr>
        <p:txBody>
          <a:bodyPr wrap="square" rtlCol="0">
            <a:spAutoFit/>
          </a:bodyPr>
          <a:lstStyle/>
          <a:p>
            <a:pPr algn="ctr"/>
            <a:r>
              <a:rPr lang="fr-FR" sz="3600" b="1" dirty="0">
                <a:solidFill>
                  <a:srgbClr val="800000">
                    <a:alpha val="40000"/>
                  </a:srgbClr>
                </a:solidFill>
                <a:latin typeface="Impact"/>
                <a:cs typeface="Impact"/>
              </a:rPr>
              <a:t>C</a:t>
            </a:r>
          </a:p>
        </p:txBody>
      </p:sp>
      <p:sp>
        <p:nvSpPr>
          <p:cNvPr id="19" name="ZoneTexte 18"/>
          <p:cNvSpPr txBox="1"/>
          <p:nvPr/>
        </p:nvSpPr>
        <p:spPr>
          <a:xfrm>
            <a:off x="7696200" y="0"/>
            <a:ext cx="304800" cy="1200329"/>
          </a:xfrm>
          <a:prstGeom prst="rect">
            <a:avLst/>
          </a:prstGeom>
          <a:noFill/>
        </p:spPr>
        <p:txBody>
          <a:bodyPr wrap="square" rtlCol="0">
            <a:spAutoFit/>
          </a:bodyPr>
          <a:lstStyle/>
          <a:p>
            <a:pPr algn="ctr"/>
            <a:r>
              <a:rPr lang="fr-FR" sz="3600" b="1" dirty="0" smtClean="0">
                <a:solidFill>
                  <a:srgbClr val="F06000"/>
                </a:solidFill>
                <a:latin typeface="Impact"/>
                <a:cs typeface="Impact"/>
              </a:rPr>
              <a:t>O</a:t>
            </a:r>
            <a:endParaRPr lang="fr-FR" sz="3600" b="1" dirty="0">
              <a:solidFill>
                <a:srgbClr val="F06000"/>
              </a:solidFill>
              <a:latin typeface="Impact"/>
              <a:cs typeface="Impact"/>
            </a:endParaRPr>
          </a:p>
        </p:txBody>
      </p:sp>
      <p:sp>
        <p:nvSpPr>
          <p:cNvPr id="20" name="ZoneTexte 19"/>
          <p:cNvSpPr txBox="1"/>
          <p:nvPr/>
        </p:nvSpPr>
        <p:spPr>
          <a:xfrm>
            <a:off x="8229600" y="0"/>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21" name="ZoneTexte 20"/>
          <p:cNvSpPr txBox="1"/>
          <p:nvPr/>
        </p:nvSpPr>
        <p:spPr>
          <a:xfrm>
            <a:off x="86868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23" name="Image 17" descr="Logo_Dauphine_NEW_Coul.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18450" y="6365018"/>
            <a:ext cx="1231900" cy="492982"/>
          </a:xfrm>
          <a:prstGeom prst="rect">
            <a:avLst/>
          </a:prstGeom>
          <a:noFill/>
          <a:ln w="9525">
            <a:noFill/>
            <a:miter lim="800000"/>
            <a:headEnd/>
            <a:tailEnd/>
          </a:ln>
        </p:spPr>
      </p:pic>
      <p:pic>
        <p:nvPicPr>
          <p:cNvPr id="24" name="Picture 3" descr="D:\Cours\2011-2012 - M2 DRC\TIG - Infographie\Chartes généraux et logos\Logos SCOPS Master\logo scops.gi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 y="6572250"/>
            <a:ext cx="970757" cy="285750"/>
          </a:xfrm>
          <a:prstGeom prst="rect">
            <a:avLst/>
          </a:prstGeom>
          <a:noFill/>
          <a:ln w="9525">
            <a:noFill/>
            <a:miter lim="800000"/>
            <a:headEnd/>
            <a:tailEnd/>
          </a:ln>
        </p:spPr>
      </p:pic>
      <p:pic>
        <p:nvPicPr>
          <p:cNvPr id="2" name="Imag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34546" y="6640228"/>
            <a:ext cx="880014" cy="188316"/>
          </a:xfrm>
          <a:prstGeom prst="rect">
            <a:avLst/>
          </a:prstGeom>
        </p:spPr>
      </p:pic>
    </p:spTree>
    <p:extLst>
      <p:ext uri="{BB962C8B-B14F-4D97-AF65-F5344CB8AC3E}">
        <p14:creationId xmlns:p14="http://schemas.microsoft.com/office/powerpoint/2010/main" val="2389275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19200" y="3797301"/>
            <a:ext cx="2171748" cy="2171748"/>
          </a:xfrm>
          <a:prstGeom prst="rect">
            <a:avLst/>
          </a:prstGeom>
        </p:spPr>
      </p:pic>
      <p:sp>
        <p:nvSpPr>
          <p:cNvPr id="46" name="Rectangle 45"/>
          <p:cNvSpPr/>
          <p:nvPr/>
        </p:nvSpPr>
        <p:spPr>
          <a:xfrm>
            <a:off x="0" y="0"/>
            <a:ext cx="9144000" cy="874931"/>
          </a:xfrm>
          <a:prstGeom prst="rect">
            <a:avLst/>
          </a:prstGeom>
          <a:gradFill flip="none" rotWithShape="1">
            <a:gsLst>
              <a:gs pos="100000">
                <a:schemeClr val="accent6">
                  <a:lumMod val="75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Rectangle 21"/>
          <p:cNvSpPr/>
          <p:nvPr/>
        </p:nvSpPr>
        <p:spPr>
          <a:xfrm>
            <a:off x="0" y="6095999"/>
            <a:ext cx="9144000" cy="762001"/>
          </a:xfrm>
          <a:prstGeom prst="rect">
            <a:avLst/>
          </a:prstGeom>
          <a:gradFill flip="none" rotWithShape="1">
            <a:gsLst>
              <a:gs pos="0">
                <a:schemeClr val="accent6">
                  <a:lumMod val="75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F06000"/>
                </a:solidFill>
                <a:effectLst>
                  <a:reflection stA="78000" endPos="69000" dist="12700" dir="5400000" sy="-100000" algn="bl" rotWithShape="0"/>
                </a:effectLst>
                <a:latin typeface="Impact"/>
                <a:cs typeface="Impact"/>
              </a:rPr>
              <a:t>ALIMENTAIRE</a:t>
            </a:r>
            <a:endParaRPr lang="fr-FR" sz="3600" b="1" spc="190" dirty="0">
              <a:solidFill>
                <a:srgbClr val="F0600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21" name="Ellipse 20"/>
          <p:cNvSpPr/>
          <p:nvPr/>
        </p:nvSpPr>
        <p:spPr>
          <a:xfrm>
            <a:off x="5334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990600" y="609600"/>
            <a:ext cx="304800" cy="304800"/>
          </a:xfrm>
          <a:prstGeom prst="ellipse">
            <a:avLst/>
          </a:prstGeom>
          <a:solidFill>
            <a:srgbClr val="FF6600"/>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38100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42672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14400" y="0"/>
            <a:ext cx="304800" cy="1200329"/>
          </a:xfrm>
          <a:prstGeom prst="rect">
            <a:avLst/>
          </a:prstGeom>
          <a:noFill/>
        </p:spPr>
        <p:txBody>
          <a:bodyPr wrap="square" rtlCol="0">
            <a:spAutoFit/>
          </a:bodyPr>
          <a:lstStyle/>
          <a:p>
            <a:pPr algn="ctr"/>
            <a:r>
              <a:rPr lang="fr-FR" sz="3600" b="1" dirty="0" smtClean="0">
                <a:solidFill>
                  <a:srgbClr val="F06000"/>
                </a:solidFill>
                <a:latin typeface="Impact"/>
                <a:cs typeface="Impact"/>
              </a:rPr>
              <a:t>O</a:t>
            </a:r>
            <a:endParaRPr lang="fr-FR" sz="3600" b="1" dirty="0">
              <a:solidFill>
                <a:srgbClr val="F06000"/>
              </a:solidFill>
              <a:latin typeface="Impact"/>
              <a:cs typeface="Impact"/>
            </a:endParaRPr>
          </a:p>
        </p:txBody>
      </p:sp>
      <p:sp>
        <p:nvSpPr>
          <p:cNvPr id="43" name="ZoneTexte 42"/>
          <p:cNvSpPr txBox="1"/>
          <p:nvPr/>
        </p:nvSpPr>
        <p:spPr>
          <a:xfrm>
            <a:off x="3733800" y="0"/>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41910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30" name="ZoneTexte 29"/>
          <p:cNvSpPr txBox="1"/>
          <p:nvPr/>
        </p:nvSpPr>
        <p:spPr>
          <a:xfrm>
            <a:off x="1295400" y="115669"/>
            <a:ext cx="4267200" cy="646331"/>
          </a:xfrm>
          <a:prstGeom prst="rect">
            <a:avLst/>
          </a:prstGeom>
          <a:noFill/>
        </p:spPr>
        <p:txBody>
          <a:bodyPr wrap="square" rtlCol="0">
            <a:spAutoFit/>
          </a:bodyPr>
          <a:lstStyle/>
          <a:p>
            <a:r>
              <a:rPr lang="fr-FR" b="1" spc="190" dirty="0" err="1" smtClean="0">
                <a:solidFill>
                  <a:srgbClr val="F06000"/>
                </a:solidFill>
                <a:latin typeface="Helvetica"/>
                <a:cs typeface="Helvetica"/>
              </a:rPr>
              <a:t>pérations</a:t>
            </a:r>
            <a:endParaRPr lang="fr-FR" b="1" spc="190" dirty="0" smtClean="0">
              <a:solidFill>
                <a:srgbClr val="F06000"/>
              </a:solidFill>
              <a:latin typeface="Helvetica"/>
              <a:cs typeface="Helvetica"/>
            </a:endParaRPr>
          </a:p>
          <a:p>
            <a:r>
              <a:rPr lang="fr-FR" b="1" spc="190" dirty="0" smtClean="0">
                <a:solidFill>
                  <a:srgbClr val="F06000"/>
                </a:solidFill>
                <a:latin typeface="Helvetica"/>
                <a:cs typeface="Helvetica"/>
              </a:rPr>
              <a:t>promotionnelles</a:t>
            </a:r>
          </a:p>
        </p:txBody>
      </p:sp>
      <p:pic>
        <p:nvPicPr>
          <p:cNvPr id="2" name="Image 1"/>
          <p:cNvPicPr>
            <a:picLocks noChangeAspect="1"/>
          </p:cNvPicPr>
          <p:nvPr/>
        </p:nvPicPr>
        <p:blipFill>
          <a:blip r:embed="rId4"/>
          <a:stretch>
            <a:fillRect/>
          </a:stretch>
        </p:blipFill>
        <p:spPr>
          <a:xfrm>
            <a:off x="3479800" y="3797300"/>
            <a:ext cx="2184400" cy="2184400"/>
          </a:xfrm>
          <a:prstGeom prst="rect">
            <a:avLst/>
          </a:prstGeom>
        </p:spPr>
      </p:pic>
      <p:pic>
        <p:nvPicPr>
          <p:cNvPr id="4" name="Image 3"/>
          <p:cNvPicPr>
            <a:picLocks noChangeAspect="1"/>
          </p:cNvPicPr>
          <p:nvPr/>
        </p:nvPicPr>
        <p:blipFill>
          <a:blip r:embed="rId5"/>
          <a:stretch>
            <a:fillRect/>
          </a:stretch>
        </p:blipFill>
        <p:spPr>
          <a:xfrm>
            <a:off x="5733755" y="3785942"/>
            <a:ext cx="2183107" cy="2183107"/>
          </a:xfrm>
          <a:prstGeom prst="rect">
            <a:avLst/>
          </a:prstGeom>
        </p:spPr>
      </p:pic>
      <p:sp>
        <p:nvSpPr>
          <p:cNvPr id="6" name="Rectangle à coins arrondis 5"/>
          <p:cNvSpPr/>
          <p:nvPr/>
        </p:nvSpPr>
        <p:spPr>
          <a:xfrm>
            <a:off x="1219200" y="1594764"/>
            <a:ext cx="6697662" cy="1694373"/>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smtClean="0">
                <a:solidFill>
                  <a:prstClr val="white"/>
                </a:solidFill>
                <a:latin typeface="Helvetica"/>
                <a:cs typeface="Helvetica"/>
              </a:rPr>
              <a:t>Un abribus qui te distribue des TIC TAC… Tu CRAQUES ??? </a:t>
            </a:r>
            <a:endParaRPr lang="fr-FR" sz="2800" b="1" dirty="0">
              <a:solidFill>
                <a:prstClr val="white"/>
              </a:solidFill>
              <a:latin typeface="Helvetica"/>
              <a:cs typeface="Helvetica"/>
            </a:endParaRPr>
          </a:p>
        </p:txBody>
      </p:sp>
      <p:pic>
        <p:nvPicPr>
          <p:cNvPr id="7" name="Image 6"/>
          <p:cNvPicPr>
            <a:picLocks noChangeAspect="1"/>
          </p:cNvPicPr>
          <p:nvPr/>
        </p:nvPicPr>
        <p:blipFill>
          <a:blip r:embed="rId6"/>
          <a:stretch>
            <a:fillRect/>
          </a:stretch>
        </p:blipFill>
        <p:spPr>
          <a:xfrm>
            <a:off x="8010618" y="-16933"/>
            <a:ext cx="1122362" cy="962025"/>
          </a:xfrm>
          <a:prstGeom prst="rect">
            <a:avLst/>
          </a:prstGeom>
        </p:spPr>
      </p:pic>
      <p:sp>
        <p:nvSpPr>
          <p:cNvPr id="28" name="ZoneTexte 11"/>
          <p:cNvSpPr txBox="1">
            <a:spLocks noChangeArrowheads="1"/>
          </p:cNvSpPr>
          <p:nvPr/>
        </p:nvSpPr>
        <p:spPr bwMode="auto">
          <a:xfrm>
            <a:off x="1371600" y="6581775"/>
            <a:ext cx="6049963" cy="276225"/>
          </a:xfrm>
          <a:prstGeom prst="rect">
            <a:avLst/>
          </a:prstGeom>
          <a:noFill/>
          <a:ln w="9525">
            <a:noFill/>
            <a:miter lim="800000"/>
            <a:headEnd/>
            <a:tailEnd/>
          </a:ln>
        </p:spPr>
        <p:txBody>
          <a:bodyPr>
            <a:spAutoFit/>
          </a:bodyPr>
          <a:lstStyle/>
          <a:p>
            <a:pPr algn="ctr"/>
            <a:r>
              <a:rPr lang="fr-FR" sz="1200" b="1" dirty="0">
                <a:solidFill>
                  <a:srgbClr val="F06000"/>
                </a:solidFill>
              </a:rPr>
              <a:t>Master Distribution &amp; Relation client © Université Paris-Dauphine, </a:t>
            </a:r>
            <a:r>
              <a:rPr lang="fr-FR" sz="1200" b="1" dirty="0" smtClean="0">
                <a:solidFill>
                  <a:srgbClr val="F06000"/>
                </a:solidFill>
              </a:rPr>
              <a:t>2012-2013</a:t>
            </a:r>
            <a:endParaRPr lang="fr-FR" sz="1200" dirty="0">
              <a:solidFill>
                <a:srgbClr val="F06000"/>
              </a:solidFill>
            </a:endParaRPr>
          </a:p>
        </p:txBody>
      </p:sp>
      <p:pic>
        <p:nvPicPr>
          <p:cNvPr id="31" name="Image 30" descr="logo Mas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31539" y="6575231"/>
            <a:ext cx="1112869" cy="238145"/>
          </a:xfrm>
          <a:prstGeom prst="rect">
            <a:avLst/>
          </a:prstGeom>
        </p:spPr>
      </p:pic>
      <p:pic>
        <p:nvPicPr>
          <p:cNvPr id="32" name="Image 31" descr="Logo Dauphin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16416" y="6457676"/>
            <a:ext cx="842666" cy="343478"/>
          </a:xfrm>
          <a:prstGeom prst="rect">
            <a:avLst/>
          </a:prstGeom>
        </p:spPr>
      </p:pic>
    </p:spTree>
    <p:extLst>
      <p:ext uri="{BB962C8B-B14F-4D97-AF65-F5344CB8AC3E}">
        <p14:creationId xmlns:p14="http://schemas.microsoft.com/office/powerpoint/2010/main" val="1869727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9144000" cy="874931"/>
          </a:xfrm>
          <a:prstGeom prst="rect">
            <a:avLst/>
          </a:prstGeom>
          <a:gradFill flip="none" rotWithShape="1">
            <a:gsLst>
              <a:gs pos="100000">
                <a:schemeClr val="accent6">
                  <a:lumMod val="75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Rectangle 21"/>
          <p:cNvSpPr/>
          <p:nvPr/>
        </p:nvSpPr>
        <p:spPr>
          <a:xfrm>
            <a:off x="0" y="6095999"/>
            <a:ext cx="9144000" cy="762001"/>
          </a:xfrm>
          <a:prstGeom prst="rect">
            <a:avLst/>
          </a:prstGeom>
          <a:gradFill flip="none" rotWithShape="1">
            <a:gsLst>
              <a:gs pos="0">
                <a:schemeClr val="accent6">
                  <a:lumMod val="75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F06000"/>
                </a:solidFill>
                <a:effectLst>
                  <a:reflection stA="78000" endPos="69000" dist="12700" dir="5400000" sy="-100000" algn="bl" rotWithShape="0"/>
                </a:effectLst>
                <a:latin typeface="Impact"/>
                <a:cs typeface="Impact"/>
              </a:rPr>
              <a:t>ALIMENTAIRE</a:t>
            </a:r>
            <a:endParaRPr lang="fr-FR" sz="3600" b="1" spc="190" dirty="0">
              <a:solidFill>
                <a:srgbClr val="F0600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21" name="Ellipse 20"/>
          <p:cNvSpPr/>
          <p:nvPr/>
        </p:nvSpPr>
        <p:spPr>
          <a:xfrm>
            <a:off x="5334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990600" y="609600"/>
            <a:ext cx="304800" cy="304800"/>
          </a:xfrm>
          <a:prstGeom prst="ellipse">
            <a:avLst/>
          </a:prstGeom>
          <a:solidFill>
            <a:srgbClr val="FF6600"/>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38100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42672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14400" y="0"/>
            <a:ext cx="304800" cy="1200329"/>
          </a:xfrm>
          <a:prstGeom prst="rect">
            <a:avLst/>
          </a:prstGeom>
          <a:noFill/>
        </p:spPr>
        <p:txBody>
          <a:bodyPr wrap="square" rtlCol="0">
            <a:spAutoFit/>
          </a:bodyPr>
          <a:lstStyle/>
          <a:p>
            <a:pPr algn="ctr"/>
            <a:r>
              <a:rPr lang="fr-FR" sz="3600" b="1" dirty="0" smtClean="0">
                <a:solidFill>
                  <a:srgbClr val="F06000"/>
                </a:solidFill>
                <a:latin typeface="Impact"/>
                <a:cs typeface="Impact"/>
              </a:rPr>
              <a:t>O</a:t>
            </a:r>
            <a:endParaRPr lang="fr-FR" sz="3600" b="1" dirty="0">
              <a:solidFill>
                <a:srgbClr val="F06000"/>
              </a:solidFill>
              <a:latin typeface="Impact"/>
              <a:cs typeface="Impact"/>
            </a:endParaRPr>
          </a:p>
        </p:txBody>
      </p:sp>
      <p:sp>
        <p:nvSpPr>
          <p:cNvPr id="43" name="ZoneTexte 42"/>
          <p:cNvSpPr txBox="1"/>
          <p:nvPr/>
        </p:nvSpPr>
        <p:spPr>
          <a:xfrm>
            <a:off x="3733800" y="0"/>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41910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30" name="ZoneTexte 29"/>
          <p:cNvSpPr txBox="1"/>
          <p:nvPr/>
        </p:nvSpPr>
        <p:spPr>
          <a:xfrm>
            <a:off x="1295400" y="115669"/>
            <a:ext cx="4267200" cy="646331"/>
          </a:xfrm>
          <a:prstGeom prst="rect">
            <a:avLst/>
          </a:prstGeom>
          <a:noFill/>
        </p:spPr>
        <p:txBody>
          <a:bodyPr wrap="square" rtlCol="0">
            <a:spAutoFit/>
          </a:bodyPr>
          <a:lstStyle/>
          <a:p>
            <a:r>
              <a:rPr lang="fr-FR" b="1" spc="190" dirty="0" err="1" smtClean="0">
                <a:solidFill>
                  <a:srgbClr val="F06000"/>
                </a:solidFill>
                <a:latin typeface="Helvetica"/>
                <a:cs typeface="Helvetica"/>
              </a:rPr>
              <a:t>pérations</a:t>
            </a:r>
            <a:endParaRPr lang="fr-FR" b="1" spc="190" dirty="0" smtClean="0">
              <a:solidFill>
                <a:srgbClr val="F06000"/>
              </a:solidFill>
              <a:latin typeface="Helvetica"/>
              <a:cs typeface="Helvetica"/>
            </a:endParaRPr>
          </a:p>
          <a:p>
            <a:r>
              <a:rPr lang="fr-FR" b="1" spc="190" dirty="0" smtClean="0">
                <a:solidFill>
                  <a:srgbClr val="F06000"/>
                </a:solidFill>
                <a:latin typeface="Helvetica"/>
                <a:cs typeface="Helvetica"/>
              </a:rPr>
              <a:t>promotionnelles</a:t>
            </a:r>
          </a:p>
        </p:txBody>
      </p:sp>
      <p:sp>
        <p:nvSpPr>
          <p:cNvPr id="37" name="Rectangle à coins arrondis 36"/>
          <p:cNvSpPr/>
          <p:nvPr/>
        </p:nvSpPr>
        <p:spPr>
          <a:xfrm>
            <a:off x="57754" y="1644654"/>
            <a:ext cx="1295400" cy="523220"/>
          </a:xfrm>
          <a:prstGeom prst="roundRect">
            <a:avLst/>
          </a:prstGeom>
          <a:solidFill>
            <a:srgbClr val="FF66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solidFill>
                  <a:prstClr val="white"/>
                </a:solidFill>
                <a:latin typeface="Helvetica"/>
                <a:cs typeface="Helvetica"/>
              </a:rPr>
              <a:t>Contexte</a:t>
            </a:r>
            <a:endParaRPr lang="fr-FR" sz="1400" b="1" dirty="0">
              <a:solidFill>
                <a:prstClr val="white"/>
              </a:solidFill>
              <a:latin typeface="Helvetica"/>
              <a:cs typeface="Helvetica"/>
            </a:endParaRPr>
          </a:p>
        </p:txBody>
      </p:sp>
      <p:sp>
        <p:nvSpPr>
          <p:cNvPr id="38" name="Rectangle à coins arrondis 37"/>
          <p:cNvSpPr/>
          <p:nvPr/>
        </p:nvSpPr>
        <p:spPr>
          <a:xfrm>
            <a:off x="57754" y="5231249"/>
            <a:ext cx="1295400" cy="523220"/>
          </a:xfrm>
          <a:prstGeom prst="roundRect">
            <a:avLst/>
          </a:prstGeom>
          <a:solidFill>
            <a:srgbClr val="FF66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solidFill>
                  <a:prstClr val="white"/>
                </a:solidFill>
                <a:latin typeface="Helvetica"/>
                <a:cs typeface="Helvetica"/>
              </a:rPr>
              <a:t>Quand ?</a:t>
            </a:r>
            <a:endParaRPr lang="fr-FR" sz="1400" b="1" dirty="0">
              <a:solidFill>
                <a:prstClr val="white"/>
              </a:solidFill>
              <a:latin typeface="Helvetica"/>
              <a:cs typeface="Helvetica"/>
            </a:endParaRPr>
          </a:p>
        </p:txBody>
      </p:sp>
      <p:sp>
        <p:nvSpPr>
          <p:cNvPr id="47" name="Rectangle 2"/>
          <p:cNvSpPr>
            <a:spLocks noChangeArrowheads="1"/>
          </p:cNvSpPr>
          <p:nvPr/>
        </p:nvSpPr>
        <p:spPr bwMode="auto">
          <a:xfrm>
            <a:off x="3714078" y="5405315"/>
            <a:ext cx="3019425" cy="347104"/>
          </a:xfrm>
          <a:prstGeom prst="rect">
            <a:avLst/>
          </a:prstGeom>
          <a:noFill/>
          <a:ln>
            <a:noFill/>
          </a:ln>
          <a:extLst/>
        </p:spPr>
        <p:txBody>
          <a:bodyPr wrap="square">
            <a:spAutoFit/>
          </a:bodyPr>
          <a:lstStyle/>
          <a:p>
            <a:pPr>
              <a:lnSpc>
                <a:spcPts val="2000"/>
              </a:lnSpc>
              <a:spcAft>
                <a:spcPts val="600"/>
              </a:spcAft>
              <a:defRPr/>
            </a:pPr>
            <a:r>
              <a:rPr lang="fr-FR" sz="1600" b="1" dirty="0" smtClean="0">
                <a:solidFill>
                  <a:prstClr val="black"/>
                </a:solidFill>
                <a:latin typeface="Helvetica"/>
                <a:cs typeface="Helvetica"/>
              </a:rPr>
              <a:t>DU 17 AU 23 OCTOBRE 2012</a:t>
            </a:r>
            <a:endParaRPr lang="fr-FR" sz="1200" dirty="0">
              <a:solidFill>
                <a:prstClr val="white">
                  <a:lumMod val="50000"/>
                </a:prstClr>
              </a:solidFill>
              <a:latin typeface="Helvetica"/>
              <a:cs typeface="Helvetica"/>
            </a:endParaRPr>
          </a:p>
        </p:txBody>
      </p:sp>
      <p:sp>
        <p:nvSpPr>
          <p:cNvPr id="57" name="Rectangle à coins arrondis 56"/>
          <p:cNvSpPr/>
          <p:nvPr/>
        </p:nvSpPr>
        <p:spPr>
          <a:xfrm>
            <a:off x="42517" y="3085579"/>
            <a:ext cx="1295400" cy="523220"/>
          </a:xfrm>
          <a:prstGeom prst="roundRect">
            <a:avLst/>
          </a:prstGeom>
          <a:solidFill>
            <a:srgbClr val="FF66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solidFill>
                  <a:prstClr val="white"/>
                </a:solidFill>
                <a:latin typeface="Helvetica"/>
                <a:cs typeface="Helvetica"/>
              </a:rPr>
              <a:t>Quoi ?</a:t>
            </a:r>
            <a:endParaRPr lang="fr-FR" sz="1400" b="1" dirty="0">
              <a:solidFill>
                <a:prstClr val="white"/>
              </a:solidFill>
              <a:latin typeface="Helvetica"/>
              <a:cs typeface="Helvetica"/>
            </a:endParaRPr>
          </a:p>
        </p:txBody>
      </p:sp>
      <p:pic>
        <p:nvPicPr>
          <p:cNvPr id="51" name="Imag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22914" y="4081074"/>
            <a:ext cx="2001638" cy="46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 8"/>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06273" y="4642965"/>
            <a:ext cx="634919" cy="55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78350" y="3105835"/>
            <a:ext cx="5953274" cy="369332"/>
          </a:xfrm>
          <a:prstGeom prst="rect">
            <a:avLst/>
          </a:prstGeom>
        </p:spPr>
        <p:txBody>
          <a:bodyPr wrap="square">
            <a:spAutoFit/>
          </a:bodyPr>
          <a:lstStyle/>
          <a:p>
            <a:pPr algn="ctr">
              <a:defRPr/>
            </a:pPr>
            <a:r>
              <a:rPr lang="fr-FR" dirty="0">
                <a:solidFill>
                  <a:prstClr val="black"/>
                </a:solidFill>
                <a:latin typeface="Helvetica"/>
                <a:cs typeface="Helvetica"/>
              </a:rPr>
              <a:t>UN </a:t>
            </a:r>
            <a:r>
              <a:rPr lang="fr-FR" b="1" dirty="0">
                <a:solidFill>
                  <a:prstClr val="black"/>
                </a:solidFill>
                <a:latin typeface="Helvetica"/>
                <a:cs typeface="Helvetica"/>
              </a:rPr>
              <a:t>DISTRIBUTEUR DE TIC TAC </a:t>
            </a:r>
            <a:r>
              <a:rPr lang="fr-FR" dirty="0">
                <a:solidFill>
                  <a:prstClr val="black"/>
                </a:solidFill>
                <a:latin typeface="Helvetica"/>
                <a:cs typeface="Helvetica"/>
              </a:rPr>
              <a:t>DANS UN ABRIBUS</a:t>
            </a:r>
          </a:p>
        </p:txBody>
      </p:sp>
      <p:sp>
        <p:nvSpPr>
          <p:cNvPr id="59" name="Rectangle à coins arrondis 58"/>
          <p:cNvSpPr/>
          <p:nvPr/>
        </p:nvSpPr>
        <p:spPr>
          <a:xfrm>
            <a:off x="1579433" y="1463372"/>
            <a:ext cx="5277036" cy="1149896"/>
          </a:xfrm>
          <a:prstGeom prst="roundRect">
            <a:avLst/>
          </a:prstGeom>
          <a:noFill/>
          <a:ln>
            <a:solidFill>
              <a:srgbClr val="F57E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F57E4B"/>
                </a:solidFill>
                <a:latin typeface="Helvetica"/>
                <a:cs typeface="Helvetica"/>
              </a:rPr>
              <a:t>NÉCESSITÉ DE RELANCER LA GAMME TIC TAC DUOS FRAISES</a:t>
            </a:r>
            <a:endParaRPr lang="fr-FR" b="1" dirty="0">
              <a:solidFill>
                <a:srgbClr val="F57E4B"/>
              </a:solidFill>
              <a:latin typeface="Helvetica"/>
              <a:cs typeface="Helvetica"/>
            </a:endParaRPr>
          </a:p>
        </p:txBody>
      </p:sp>
      <p:sp>
        <p:nvSpPr>
          <p:cNvPr id="60" name="Rectangle à coins arrondis 59"/>
          <p:cNvSpPr/>
          <p:nvPr/>
        </p:nvSpPr>
        <p:spPr>
          <a:xfrm>
            <a:off x="1579433" y="4051683"/>
            <a:ext cx="3307122" cy="1149896"/>
          </a:xfrm>
          <a:prstGeom prst="roundRect">
            <a:avLst/>
          </a:prstGeom>
          <a:noFill/>
          <a:ln>
            <a:solidFill>
              <a:srgbClr val="F57E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solidFill>
                <a:srgbClr val="FF6600"/>
              </a:solidFill>
              <a:latin typeface="Helvetica"/>
              <a:cs typeface="Helvetica"/>
            </a:endParaRPr>
          </a:p>
        </p:txBody>
      </p:sp>
      <p:sp>
        <p:nvSpPr>
          <p:cNvPr id="66" name="Rectangle à coins arrondis 65"/>
          <p:cNvSpPr/>
          <p:nvPr/>
        </p:nvSpPr>
        <p:spPr>
          <a:xfrm>
            <a:off x="5330773" y="4051683"/>
            <a:ext cx="3307122" cy="1149896"/>
          </a:xfrm>
          <a:prstGeom prst="roundRect">
            <a:avLst/>
          </a:prstGeom>
          <a:noFill/>
          <a:ln>
            <a:solidFill>
              <a:srgbClr val="F57E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solidFill>
                <a:srgbClr val="FF6600"/>
              </a:solidFill>
              <a:latin typeface="Helvetica"/>
              <a:cs typeface="Helvetica"/>
            </a:endParaRPr>
          </a:p>
        </p:txBody>
      </p:sp>
      <p:pic>
        <p:nvPicPr>
          <p:cNvPr id="67" name="Image 1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965221" y="4507112"/>
            <a:ext cx="1399572" cy="27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ZoneTexte 67"/>
          <p:cNvSpPr txBox="1"/>
          <p:nvPr/>
        </p:nvSpPr>
        <p:spPr>
          <a:xfrm>
            <a:off x="3289117" y="4429555"/>
            <a:ext cx="1352004" cy="400109"/>
          </a:xfrm>
          <a:prstGeom prst="rect">
            <a:avLst/>
          </a:prstGeom>
          <a:noFill/>
        </p:spPr>
        <p:txBody>
          <a:bodyPr wrap="square" rtlCol="0">
            <a:spAutoFit/>
          </a:bodyPr>
          <a:lstStyle/>
          <a:p>
            <a:r>
              <a:rPr lang="fr-FR" sz="2000" dirty="0" smtClean="0">
                <a:solidFill>
                  <a:srgbClr val="4F81BD">
                    <a:lumMod val="75000"/>
                  </a:srgbClr>
                </a:solidFill>
                <a:latin typeface="Helvetica"/>
                <a:cs typeface="Helvetica"/>
              </a:rPr>
              <a:t>Innovate</a:t>
            </a:r>
            <a:endParaRPr lang="fr-FR" sz="2000" dirty="0">
              <a:solidFill>
                <a:srgbClr val="4F81BD">
                  <a:lumMod val="75000"/>
                </a:srgbClr>
              </a:solidFill>
              <a:latin typeface="Helvetica"/>
              <a:cs typeface="Helvetica"/>
            </a:endParaRPr>
          </a:p>
        </p:txBody>
      </p:sp>
      <p:sp>
        <p:nvSpPr>
          <p:cNvPr id="7" name="Rectangle 6"/>
          <p:cNvSpPr/>
          <p:nvPr/>
        </p:nvSpPr>
        <p:spPr>
          <a:xfrm>
            <a:off x="2422252" y="3632598"/>
            <a:ext cx="1501696" cy="369332"/>
          </a:xfrm>
          <a:prstGeom prst="rect">
            <a:avLst/>
          </a:prstGeom>
        </p:spPr>
        <p:txBody>
          <a:bodyPr wrap="none">
            <a:spAutoFit/>
          </a:bodyPr>
          <a:lstStyle/>
          <a:p>
            <a:r>
              <a:rPr lang="fr-FR" b="1" dirty="0" smtClean="0">
                <a:solidFill>
                  <a:srgbClr val="F57E4B"/>
                </a:solidFill>
                <a:latin typeface="Helvetica"/>
                <a:cs typeface="Helvetica"/>
              </a:rPr>
              <a:t>PENSÉ PAR</a:t>
            </a:r>
            <a:endParaRPr lang="fr-FR" dirty="0">
              <a:solidFill>
                <a:srgbClr val="F57E4B"/>
              </a:solidFill>
            </a:endParaRPr>
          </a:p>
        </p:txBody>
      </p:sp>
      <p:sp>
        <p:nvSpPr>
          <p:cNvPr id="69" name="Rectangle 68"/>
          <p:cNvSpPr/>
          <p:nvPr/>
        </p:nvSpPr>
        <p:spPr>
          <a:xfrm>
            <a:off x="6560419" y="3666606"/>
            <a:ext cx="851578" cy="369332"/>
          </a:xfrm>
          <a:prstGeom prst="rect">
            <a:avLst/>
          </a:prstGeom>
        </p:spPr>
        <p:txBody>
          <a:bodyPr wrap="none">
            <a:spAutoFit/>
          </a:bodyPr>
          <a:lstStyle/>
          <a:p>
            <a:r>
              <a:rPr lang="fr-FR" b="1" dirty="0" smtClean="0">
                <a:solidFill>
                  <a:srgbClr val="F57E4B"/>
                </a:solidFill>
                <a:latin typeface="Helvetica"/>
                <a:cs typeface="Helvetica"/>
              </a:rPr>
              <a:t>POUR</a:t>
            </a:r>
            <a:endParaRPr lang="fr-FR" dirty="0">
              <a:solidFill>
                <a:srgbClr val="F57E4B"/>
              </a:solidFill>
            </a:endParaRPr>
          </a:p>
        </p:txBody>
      </p:sp>
      <p:pic>
        <p:nvPicPr>
          <p:cNvPr id="36" name="Image 35"/>
          <p:cNvPicPr>
            <a:picLocks noChangeAspect="1"/>
          </p:cNvPicPr>
          <p:nvPr/>
        </p:nvPicPr>
        <p:blipFill>
          <a:blip r:embed="rId7"/>
          <a:stretch>
            <a:fillRect/>
          </a:stretch>
        </p:blipFill>
        <p:spPr>
          <a:xfrm>
            <a:off x="8010618" y="-16933"/>
            <a:ext cx="1122362" cy="962025"/>
          </a:xfrm>
          <a:prstGeom prst="rect">
            <a:avLst/>
          </a:prstGeom>
        </p:spPr>
      </p:pic>
      <p:pic>
        <p:nvPicPr>
          <p:cNvPr id="2" name="Image 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271143" y="1200329"/>
            <a:ext cx="1684868" cy="1607422"/>
          </a:xfrm>
          <a:prstGeom prst="rect">
            <a:avLst/>
          </a:prstGeom>
        </p:spPr>
      </p:pic>
      <p:sp>
        <p:nvSpPr>
          <p:cNvPr id="4" name="Flèche vers la droite 3"/>
          <p:cNvSpPr/>
          <p:nvPr/>
        </p:nvSpPr>
        <p:spPr>
          <a:xfrm>
            <a:off x="6733503" y="1801914"/>
            <a:ext cx="468984" cy="365960"/>
          </a:xfrm>
          <a:prstGeom prst="rightArrow">
            <a:avLst/>
          </a:prstGeom>
          <a:solidFill>
            <a:srgbClr val="BD32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52" name="ZoneTexte 11"/>
          <p:cNvSpPr txBox="1">
            <a:spLocks noChangeArrowheads="1"/>
          </p:cNvSpPr>
          <p:nvPr/>
        </p:nvSpPr>
        <p:spPr bwMode="auto">
          <a:xfrm>
            <a:off x="1371600" y="6581775"/>
            <a:ext cx="6049963" cy="276225"/>
          </a:xfrm>
          <a:prstGeom prst="rect">
            <a:avLst/>
          </a:prstGeom>
          <a:noFill/>
          <a:ln w="9525">
            <a:noFill/>
            <a:miter lim="800000"/>
            <a:headEnd/>
            <a:tailEnd/>
          </a:ln>
        </p:spPr>
        <p:txBody>
          <a:bodyPr>
            <a:spAutoFit/>
          </a:bodyPr>
          <a:lstStyle/>
          <a:p>
            <a:pPr algn="ctr"/>
            <a:r>
              <a:rPr lang="fr-FR" sz="1200" b="1" dirty="0">
                <a:solidFill>
                  <a:srgbClr val="F06000"/>
                </a:solidFill>
              </a:rPr>
              <a:t>Master Distribution &amp; Relation client © Université Paris-Dauphine, </a:t>
            </a:r>
            <a:r>
              <a:rPr lang="fr-FR" sz="1200" b="1" dirty="0" smtClean="0">
                <a:solidFill>
                  <a:srgbClr val="F06000"/>
                </a:solidFill>
              </a:rPr>
              <a:t>2012-2013</a:t>
            </a:r>
            <a:endParaRPr lang="fr-FR" sz="1200" dirty="0">
              <a:solidFill>
                <a:srgbClr val="F06000"/>
              </a:solidFill>
            </a:endParaRPr>
          </a:p>
        </p:txBody>
      </p:sp>
      <p:pic>
        <p:nvPicPr>
          <p:cNvPr id="53" name="Image 52" descr="logo Master.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31539" y="6575231"/>
            <a:ext cx="1112869" cy="238145"/>
          </a:xfrm>
          <a:prstGeom prst="rect">
            <a:avLst/>
          </a:prstGeom>
        </p:spPr>
      </p:pic>
      <p:pic>
        <p:nvPicPr>
          <p:cNvPr id="54" name="Image 53" descr="Logo Dauphine.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16416" y="6457676"/>
            <a:ext cx="842666" cy="343478"/>
          </a:xfrm>
          <a:prstGeom prst="rect">
            <a:avLst/>
          </a:prstGeom>
        </p:spPr>
      </p:pic>
    </p:spTree>
    <p:extLst>
      <p:ext uri="{BB962C8B-B14F-4D97-AF65-F5344CB8AC3E}">
        <p14:creationId xmlns:p14="http://schemas.microsoft.com/office/powerpoint/2010/main" val="21555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p:bldP spid="59" grpId="0" animBg="1"/>
      <p:bldP spid="60" grpId="0" animBg="1"/>
      <p:bldP spid="66" grpId="0" animBg="1"/>
      <p:bldP spid="68" grpId="0"/>
      <p:bldP spid="7" grpId="0"/>
      <p:bldP spid="69"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9144000" cy="874931"/>
          </a:xfrm>
          <a:prstGeom prst="rect">
            <a:avLst/>
          </a:prstGeom>
          <a:gradFill flip="none" rotWithShape="1">
            <a:gsLst>
              <a:gs pos="100000">
                <a:schemeClr val="accent6">
                  <a:lumMod val="75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Rectangle 21"/>
          <p:cNvSpPr/>
          <p:nvPr/>
        </p:nvSpPr>
        <p:spPr>
          <a:xfrm>
            <a:off x="0" y="6095999"/>
            <a:ext cx="9144000" cy="762001"/>
          </a:xfrm>
          <a:prstGeom prst="rect">
            <a:avLst/>
          </a:prstGeom>
          <a:gradFill flip="none" rotWithShape="1">
            <a:gsLst>
              <a:gs pos="0">
                <a:schemeClr val="accent6">
                  <a:lumMod val="75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F06000"/>
                </a:solidFill>
                <a:effectLst>
                  <a:reflection stA="78000" endPos="69000" dist="12700" dir="5400000" sy="-100000" algn="bl" rotWithShape="0"/>
                </a:effectLst>
                <a:latin typeface="Impact"/>
                <a:cs typeface="Impact"/>
              </a:rPr>
              <a:t>ALIMENTAIRE</a:t>
            </a:r>
            <a:endParaRPr lang="fr-FR" sz="3600" b="1" spc="190" dirty="0">
              <a:solidFill>
                <a:srgbClr val="F0600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21" name="Ellipse 20"/>
          <p:cNvSpPr/>
          <p:nvPr/>
        </p:nvSpPr>
        <p:spPr>
          <a:xfrm>
            <a:off x="5334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990600" y="609600"/>
            <a:ext cx="304800" cy="304800"/>
          </a:xfrm>
          <a:prstGeom prst="ellipse">
            <a:avLst/>
          </a:prstGeom>
          <a:solidFill>
            <a:srgbClr val="FF6600"/>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38100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42672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14400" y="0"/>
            <a:ext cx="304800" cy="1200329"/>
          </a:xfrm>
          <a:prstGeom prst="rect">
            <a:avLst/>
          </a:prstGeom>
          <a:noFill/>
        </p:spPr>
        <p:txBody>
          <a:bodyPr wrap="square" rtlCol="0">
            <a:spAutoFit/>
          </a:bodyPr>
          <a:lstStyle/>
          <a:p>
            <a:pPr algn="ctr"/>
            <a:r>
              <a:rPr lang="fr-FR" sz="3600" b="1" dirty="0" smtClean="0">
                <a:solidFill>
                  <a:srgbClr val="F06000"/>
                </a:solidFill>
                <a:latin typeface="Impact"/>
                <a:cs typeface="Impact"/>
              </a:rPr>
              <a:t>O</a:t>
            </a:r>
            <a:endParaRPr lang="fr-FR" sz="3600" b="1" dirty="0">
              <a:solidFill>
                <a:srgbClr val="F06000"/>
              </a:solidFill>
              <a:latin typeface="Impact"/>
              <a:cs typeface="Impact"/>
            </a:endParaRPr>
          </a:p>
        </p:txBody>
      </p:sp>
      <p:sp>
        <p:nvSpPr>
          <p:cNvPr id="43" name="ZoneTexte 42"/>
          <p:cNvSpPr txBox="1"/>
          <p:nvPr/>
        </p:nvSpPr>
        <p:spPr>
          <a:xfrm>
            <a:off x="3733800" y="0"/>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41910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30" name="ZoneTexte 29"/>
          <p:cNvSpPr txBox="1"/>
          <p:nvPr/>
        </p:nvSpPr>
        <p:spPr>
          <a:xfrm>
            <a:off x="1295400" y="115669"/>
            <a:ext cx="4267200" cy="646331"/>
          </a:xfrm>
          <a:prstGeom prst="rect">
            <a:avLst/>
          </a:prstGeom>
          <a:noFill/>
        </p:spPr>
        <p:txBody>
          <a:bodyPr wrap="square" rtlCol="0">
            <a:spAutoFit/>
          </a:bodyPr>
          <a:lstStyle/>
          <a:p>
            <a:r>
              <a:rPr lang="fr-FR" b="1" spc="190" dirty="0" err="1" smtClean="0">
                <a:solidFill>
                  <a:srgbClr val="F06000"/>
                </a:solidFill>
                <a:latin typeface="Helvetica"/>
                <a:cs typeface="Helvetica"/>
              </a:rPr>
              <a:t>pérations</a:t>
            </a:r>
            <a:endParaRPr lang="fr-FR" b="1" spc="190" dirty="0" smtClean="0">
              <a:solidFill>
                <a:srgbClr val="F06000"/>
              </a:solidFill>
              <a:latin typeface="Helvetica"/>
              <a:cs typeface="Helvetica"/>
            </a:endParaRPr>
          </a:p>
          <a:p>
            <a:r>
              <a:rPr lang="fr-FR" b="1" spc="190" dirty="0" smtClean="0">
                <a:solidFill>
                  <a:srgbClr val="F06000"/>
                </a:solidFill>
                <a:latin typeface="Helvetica"/>
                <a:cs typeface="Helvetica"/>
              </a:rPr>
              <a:t>promotionnelles</a:t>
            </a:r>
          </a:p>
        </p:txBody>
      </p:sp>
      <p:sp>
        <p:nvSpPr>
          <p:cNvPr id="38" name="Rectangle à coins arrondis 37"/>
          <p:cNvSpPr/>
          <p:nvPr/>
        </p:nvSpPr>
        <p:spPr>
          <a:xfrm>
            <a:off x="76200" y="1452154"/>
            <a:ext cx="1295400" cy="523220"/>
          </a:xfrm>
          <a:prstGeom prst="roundRect">
            <a:avLst/>
          </a:prstGeom>
          <a:solidFill>
            <a:srgbClr val="FF66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solidFill>
                  <a:prstClr val="white"/>
                </a:solidFill>
                <a:latin typeface="Helvetica"/>
                <a:cs typeface="Helvetica"/>
              </a:rPr>
              <a:t>Principe</a:t>
            </a:r>
            <a:endParaRPr lang="fr-FR" sz="1400" b="1" dirty="0">
              <a:solidFill>
                <a:prstClr val="white"/>
              </a:solidFill>
              <a:latin typeface="Helvetica"/>
              <a:cs typeface="Helvetica"/>
            </a:endParaRPr>
          </a:p>
        </p:txBody>
      </p:sp>
      <p:sp>
        <p:nvSpPr>
          <p:cNvPr id="60" name="Espace réservé du contenu 2"/>
          <p:cNvSpPr>
            <a:spLocks noGrp="1"/>
          </p:cNvSpPr>
          <p:nvPr>
            <p:ph idx="1"/>
          </p:nvPr>
        </p:nvSpPr>
        <p:spPr>
          <a:xfrm>
            <a:off x="5804133" y="3814325"/>
            <a:ext cx="1945341" cy="646331"/>
          </a:xfrm>
        </p:spPr>
        <p:txBody>
          <a:bodyPr>
            <a:noAutofit/>
          </a:bodyPr>
          <a:lstStyle/>
          <a:p>
            <a:pPr marL="0" indent="0" algn="ctr">
              <a:buClr>
                <a:srgbClr val="BB0000"/>
              </a:buClr>
              <a:buSzPct val="164000"/>
              <a:buNone/>
            </a:pPr>
            <a:r>
              <a:rPr lang="fr-FR" sz="1800" b="1" dirty="0" smtClean="0">
                <a:latin typeface="Helvetica"/>
                <a:cs typeface="Helvetica"/>
              </a:rPr>
              <a:t>26 abribus</a:t>
            </a:r>
            <a:endParaRPr lang="fr-FR" sz="1800" b="1" dirty="0">
              <a:latin typeface="Helvetica"/>
              <a:cs typeface="Helvetica"/>
            </a:endParaRPr>
          </a:p>
          <a:p>
            <a:pPr algn="ctr">
              <a:buClr>
                <a:srgbClr val="BB0000"/>
              </a:buClr>
              <a:buSzPct val="164000"/>
              <a:buBlip>
                <a:blip r:embed="rId3"/>
              </a:buBlip>
            </a:pPr>
            <a:endParaRPr lang="fr-FR" sz="1800" dirty="0" smtClean="0">
              <a:latin typeface="Helvetica"/>
              <a:cs typeface="Helvetica"/>
            </a:endParaRPr>
          </a:p>
          <a:p>
            <a:pPr algn="ctr">
              <a:buClr>
                <a:srgbClr val="BB0000"/>
              </a:buClr>
              <a:buSzPct val="164000"/>
              <a:buBlip>
                <a:blip r:embed="rId3"/>
              </a:buBlip>
            </a:pPr>
            <a:endParaRPr lang="fr-FR" sz="1800" dirty="0">
              <a:latin typeface="Helvetica"/>
              <a:cs typeface="Helvetica"/>
            </a:endParaRPr>
          </a:p>
          <a:p>
            <a:pPr marL="0" indent="0" algn="ctr">
              <a:buClr>
                <a:srgbClr val="BB0000"/>
              </a:buClr>
              <a:buSzPct val="164000"/>
              <a:buNone/>
            </a:pPr>
            <a:endParaRPr lang="fr-FR" sz="1800" dirty="0" smtClean="0">
              <a:latin typeface="Helvetica"/>
              <a:cs typeface="Helvetica"/>
            </a:endParaRPr>
          </a:p>
          <a:p>
            <a:pPr algn="ctr">
              <a:buClr>
                <a:srgbClr val="BB0000"/>
              </a:buClr>
              <a:buSzPct val="164000"/>
              <a:buBlip>
                <a:blip r:embed="rId3"/>
              </a:buBlip>
            </a:pPr>
            <a:endParaRPr lang="fr-FR" sz="1800" dirty="0">
              <a:latin typeface="Helvetica"/>
              <a:cs typeface="Helvetica"/>
            </a:endParaRPr>
          </a:p>
          <a:p>
            <a:pPr algn="ctr">
              <a:buClr>
                <a:srgbClr val="BB0000"/>
              </a:buClr>
              <a:buSzPct val="164000"/>
              <a:buBlip>
                <a:blip r:embed="rId3"/>
              </a:buBlip>
            </a:pPr>
            <a:endParaRPr lang="fr-FR" sz="1800" dirty="0" smtClean="0">
              <a:latin typeface="Helvetica"/>
              <a:cs typeface="Helvetica"/>
            </a:endParaRPr>
          </a:p>
          <a:p>
            <a:pPr algn="ctr">
              <a:buClr>
                <a:srgbClr val="BB0000"/>
              </a:buClr>
              <a:buSzPct val="164000"/>
              <a:buBlip>
                <a:blip r:embed="rId3"/>
              </a:buBlip>
            </a:pPr>
            <a:endParaRPr lang="fr-FR" sz="1800" dirty="0">
              <a:latin typeface="Helvetica"/>
              <a:cs typeface="Helvetica"/>
            </a:endParaRPr>
          </a:p>
          <a:p>
            <a:pPr marL="0" indent="0" algn="ctr">
              <a:buClr>
                <a:srgbClr val="BB0000"/>
              </a:buClr>
              <a:buSzPct val="164000"/>
              <a:buNone/>
            </a:pPr>
            <a:endParaRPr lang="fr-FR" sz="1800" dirty="0" smtClean="0">
              <a:latin typeface="Helvetica"/>
              <a:cs typeface="Helvetica"/>
            </a:endParaRPr>
          </a:p>
          <a:p>
            <a:pPr marL="0" indent="0" algn="ctr">
              <a:buClr>
                <a:srgbClr val="BB0000"/>
              </a:buClr>
              <a:buSzPct val="164000"/>
              <a:buNone/>
            </a:pPr>
            <a:endParaRPr lang="fr-FR" sz="1800" dirty="0" smtClean="0"/>
          </a:p>
        </p:txBody>
      </p:sp>
      <p:sp>
        <p:nvSpPr>
          <p:cNvPr id="4" name="Rectangle 3"/>
          <p:cNvSpPr/>
          <p:nvPr/>
        </p:nvSpPr>
        <p:spPr>
          <a:xfrm>
            <a:off x="1066794" y="3814325"/>
            <a:ext cx="2709251" cy="646331"/>
          </a:xfrm>
          <a:prstGeom prst="rect">
            <a:avLst/>
          </a:prstGeom>
        </p:spPr>
        <p:txBody>
          <a:bodyPr wrap="square">
            <a:spAutoFit/>
          </a:bodyPr>
          <a:lstStyle/>
          <a:p>
            <a:pPr algn="ctr">
              <a:buClr>
                <a:srgbClr val="BB0000"/>
              </a:buClr>
              <a:buSzPct val="164000"/>
            </a:pPr>
            <a:r>
              <a:rPr lang="fr-FR" b="1" dirty="0" smtClean="0">
                <a:solidFill>
                  <a:prstClr val="black"/>
                </a:solidFill>
                <a:latin typeface="Helvetica"/>
                <a:cs typeface="Helvetica"/>
              </a:rPr>
              <a:t>Système </a:t>
            </a:r>
          </a:p>
          <a:p>
            <a:pPr algn="ctr">
              <a:buClr>
                <a:srgbClr val="BB0000"/>
              </a:buClr>
              <a:buSzPct val="164000"/>
            </a:pPr>
            <a:r>
              <a:rPr lang="fr-FR" b="1" dirty="0" smtClean="0">
                <a:solidFill>
                  <a:prstClr val="black"/>
                </a:solidFill>
                <a:latin typeface="Helvetica"/>
                <a:cs typeface="Helvetica"/>
              </a:rPr>
              <a:t>interactif</a:t>
            </a:r>
            <a:endParaRPr lang="fr-FR" dirty="0">
              <a:solidFill>
                <a:prstClr val="black"/>
              </a:solidFill>
              <a:latin typeface="Helvetica"/>
              <a:cs typeface="Helvetica"/>
            </a:endParaRPr>
          </a:p>
        </p:txBody>
      </p:sp>
      <p:sp>
        <p:nvSpPr>
          <p:cNvPr id="3" name="Rectangle 2"/>
          <p:cNvSpPr/>
          <p:nvPr/>
        </p:nvSpPr>
        <p:spPr>
          <a:xfrm>
            <a:off x="2342910" y="5419982"/>
            <a:ext cx="4571206" cy="369332"/>
          </a:xfrm>
          <a:prstGeom prst="rect">
            <a:avLst/>
          </a:prstGeom>
        </p:spPr>
        <p:txBody>
          <a:bodyPr wrap="square">
            <a:spAutoFit/>
          </a:bodyPr>
          <a:lstStyle/>
          <a:p>
            <a:pPr algn="ctr">
              <a:buClr>
                <a:srgbClr val="BB0000"/>
              </a:buClr>
              <a:buSzPct val="164000"/>
            </a:pPr>
            <a:r>
              <a:rPr lang="fr-FR" b="1" dirty="0" smtClean="0">
                <a:solidFill>
                  <a:prstClr val="black"/>
                </a:solidFill>
                <a:latin typeface="Helvetica"/>
                <a:cs typeface="Helvetica"/>
              </a:rPr>
              <a:t>6 grandes villes</a:t>
            </a:r>
            <a:endParaRPr lang="fr-FR" dirty="0">
              <a:solidFill>
                <a:prstClr val="black"/>
              </a:solidFill>
              <a:latin typeface="Helvetica"/>
              <a:cs typeface="Helvetica"/>
            </a:endParaRPr>
          </a:p>
        </p:txBody>
      </p:sp>
      <p:sp>
        <p:nvSpPr>
          <p:cNvPr id="36" name="Espace réservé du contenu 2"/>
          <p:cNvSpPr txBox="1">
            <a:spLocks/>
          </p:cNvSpPr>
          <p:nvPr/>
        </p:nvSpPr>
        <p:spPr>
          <a:xfrm>
            <a:off x="3513353" y="1791089"/>
            <a:ext cx="2201956" cy="85850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BB0000"/>
              </a:buClr>
              <a:buSzPct val="164000"/>
              <a:buFont typeface="Arial"/>
              <a:buNone/>
            </a:pPr>
            <a:r>
              <a:rPr lang="fr-FR" sz="1800" b="1" dirty="0" smtClean="0">
                <a:solidFill>
                  <a:prstClr val="black"/>
                </a:solidFill>
                <a:latin typeface="Helvetica"/>
                <a:cs typeface="Helvetica"/>
              </a:rPr>
              <a:t>Opération</a:t>
            </a:r>
          </a:p>
          <a:p>
            <a:pPr marL="0" indent="0" algn="ctr">
              <a:buClr>
                <a:srgbClr val="BB0000"/>
              </a:buClr>
              <a:buSzPct val="164000"/>
              <a:buFont typeface="Arial"/>
              <a:buNone/>
            </a:pPr>
            <a:r>
              <a:rPr lang="fr-FR" sz="1800" b="1" dirty="0">
                <a:solidFill>
                  <a:prstClr val="black"/>
                </a:solidFill>
                <a:latin typeface="Helvetica"/>
                <a:cs typeface="Helvetica"/>
              </a:rPr>
              <a:t>d</a:t>
            </a:r>
            <a:r>
              <a:rPr lang="fr-FR" sz="1800" b="1" dirty="0" smtClean="0">
                <a:solidFill>
                  <a:prstClr val="black"/>
                </a:solidFill>
                <a:latin typeface="Helvetica"/>
                <a:cs typeface="Helvetica"/>
              </a:rPr>
              <a:t>’échantillonnage</a:t>
            </a:r>
            <a:endParaRPr lang="fr-FR" sz="1800" dirty="0" smtClean="0">
              <a:solidFill>
                <a:prstClr val="black"/>
              </a:solidFill>
              <a:latin typeface="Helvetica"/>
              <a:cs typeface="Helvetica"/>
            </a:endParaRPr>
          </a:p>
          <a:p>
            <a:pPr marL="0" indent="0" algn="ctr">
              <a:buClr>
                <a:srgbClr val="BB0000"/>
              </a:buClr>
              <a:buSzPct val="164000"/>
              <a:buFont typeface="Arial"/>
              <a:buNone/>
            </a:pPr>
            <a:endParaRPr lang="fr-FR" sz="1800" dirty="0" smtClean="0">
              <a:solidFill>
                <a:prstClr val="black"/>
              </a:solidFill>
              <a:latin typeface="Helvetica"/>
              <a:cs typeface="Helvetica"/>
            </a:endParaRPr>
          </a:p>
          <a:p>
            <a:pPr marL="0" indent="0" algn="ctr">
              <a:buClr>
                <a:srgbClr val="BB0000"/>
              </a:buClr>
              <a:buSzPct val="164000"/>
              <a:buFont typeface="Arial"/>
              <a:buNone/>
            </a:pPr>
            <a:endParaRPr lang="fr-FR" sz="1800" dirty="0" smtClean="0">
              <a:solidFill>
                <a:prstClr val="black"/>
              </a:solidFill>
              <a:latin typeface="Helvetica"/>
              <a:cs typeface="Helvetica"/>
            </a:endParaRPr>
          </a:p>
          <a:p>
            <a:pPr marL="0" indent="0" algn="ctr">
              <a:buClr>
                <a:srgbClr val="BB0000"/>
              </a:buClr>
              <a:buSzPct val="164000"/>
              <a:buFont typeface="Arial"/>
              <a:buNone/>
            </a:pPr>
            <a:endParaRPr lang="fr-FR" sz="1800" dirty="0" smtClean="0">
              <a:solidFill>
                <a:prstClr val="black"/>
              </a:solidFill>
              <a:latin typeface="Helvetica"/>
              <a:cs typeface="Helvetica"/>
            </a:endParaRPr>
          </a:p>
          <a:p>
            <a:pPr marL="0" indent="0" algn="ctr">
              <a:buClr>
                <a:srgbClr val="BB0000"/>
              </a:buClr>
              <a:buSzPct val="164000"/>
              <a:buFont typeface="Arial"/>
              <a:buNone/>
            </a:pPr>
            <a:endParaRPr lang="fr-FR" sz="1800" dirty="0" smtClean="0">
              <a:solidFill>
                <a:prstClr val="black"/>
              </a:solidFill>
              <a:latin typeface="Helvetica"/>
              <a:cs typeface="Helvetica"/>
            </a:endParaRPr>
          </a:p>
          <a:p>
            <a:pPr marL="0" indent="0" algn="ctr">
              <a:buClr>
                <a:srgbClr val="BB0000"/>
              </a:buClr>
              <a:buSzPct val="164000"/>
              <a:buFont typeface="Arial"/>
              <a:buNone/>
            </a:pPr>
            <a:endParaRPr lang="fr-FR" sz="1800" dirty="0" smtClean="0">
              <a:solidFill>
                <a:prstClr val="black"/>
              </a:solidFill>
              <a:latin typeface="Helvetica"/>
              <a:cs typeface="Helvetica"/>
            </a:endParaRPr>
          </a:p>
          <a:p>
            <a:pPr marL="0" indent="0" algn="ctr">
              <a:buClr>
                <a:srgbClr val="BB0000"/>
              </a:buClr>
              <a:buSzPct val="164000"/>
              <a:buFont typeface="Arial"/>
              <a:buNone/>
            </a:pPr>
            <a:endParaRPr lang="fr-FR" sz="1800" dirty="0" smtClean="0">
              <a:solidFill>
                <a:prstClr val="black"/>
              </a:solidFill>
              <a:latin typeface="Helvetica"/>
              <a:cs typeface="Helvetica"/>
            </a:endParaRPr>
          </a:p>
          <a:p>
            <a:pPr marL="0" indent="0" algn="ctr">
              <a:buClr>
                <a:srgbClr val="BB0000"/>
              </a:buClr>
              <a:buSzPct val="164000"/>
              <a:buFont typeface="Arial"/>
              <a:buNone/>
            </a:pPr>
            <a:endParaRPr lang="fr-FR" sz="1800" dirty="0" smtClean="0">
              <a:solidFill>
                <a:prstClr val="black"/>
              </a:solidFill>
              <a:latin typeface="Helvetica"/>
              <a:cs typeface="Helvetica"/>
            </a:endParaRPr>
          </a:p>
          <a:p>
            <a:pPr marL="0" indent="0" algn="ctr">
              <a:buClr>
                <a:srgbClr val="BB0000"/>
              </a:buClr>
              <a:buSzPct val="164000"/>
              <a:buFont typeface="Arial"/>
              <a:buNone/>
            </a:pPr>
            <a:endParaRPr lang="fr-FR" sz="1800" dirty="0" smtClean="0">
              <a:solidFill>
                <a:prstClr val="black"/>
              </a:solidFill>
              <a:latin typeface="Helvetica"/>
              <a:cs typeface="Helvetica"/>
            </a:endParaRPr>
          </a:p>
          <a:p>
            <a:pPr marL="0" indent="0" algn="ctr">
              <a:buClr>
                <a:srgbClr val="BB0000"/>
              </a:buClr>
              <a:buSzPct val="164000"/>
              <a:buFont typeface="Arial"/>
              <a:buNone/>
            </a:pPr>
            <a:endParaRPr lang="fr-FR" sz="1800" dirty="0" smtClean="0">
              <a:solidFill>
                <a:prstClr val="black"/>
              </a:solidFill>
            </a:endParaRPr>
          </a:p>
        </p:txBody>
      </p:sp>
      <p:sp>
        <p:nvSpPr>
          <p:cNvPr id="37" name="Ellipse 36"/>
          <p:cNvSpPr/>
          <p:nvPr/>
        </p:nvSpPr>
        <p:spPr>
          <a:xfrm>
            <a:off x="4309531" y="1200329"/>
            <a:ext cx="522178" cy="510974"/>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prstClr val="white"/>
                </a:solidFill>
                <a:latin typeface="Helvetica"/>
                <a:cs typeface="Helvetica"/>
              </a:rPr>
              <a:t>1</a:t>
            </a:r>
            <a:endParaRPr lang="fr-FR" sz="1600" b="1" dirty="0">
              <a:solidFill>
                <a:prstClr val="white"/>
              </a:solidFill>
              <a:latin typeface="Helvetica"/>
              <a:cs typeface="Helvetica"/>
            </a:endParaRPr>
          </a:p>
        </p:txBody>
      </p:sp>
      <p:sp>
        <p:nvSpPr>
          <p:cNvPr id="39" name="Ellipse 38"/>
          <p:cNvSpPr/>
          <p:nvPr/>
        </p:nvSpPr>
        <p:spPr>
          <a:xfrm>
            <a:off x="6498973" y="3126375"/>
            <a:ext cx="522178" cy="510974"/>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2</a:t>
            </a:r>
          </a:p>
        </p:txBody>
      </p:sp>
      <p:sp>
        <p:nvSpPr>
          <p:cNvPr id="45" name="Ellipse 44"/>
          <p:cNvSpPr/>
          <p:nvPr/>
        </p:nvSpPr>
        <p:spPr>
          <a:xfrm>
            <a:off x="4368798" y="4775141"/>
            <a:ext cx="522178" cy="510974"/>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prstClr val="white"/>
                </a:solidFill>
                <a:latin typeface="Helvetica"/>
                <a:cs typeface="Helvetica"/>
              </a:rPr>
              <a:t>3</a:t>
            </a:r>
            <a:endParaRPr lang="fr-FR" sz="1600" b="1" dirty="0">
              <a:solidFill>
                <a:prstClr val="white"/>
              </a:solidFill>
              <a:latin typeface="Helvetica"/>
              <a:cs typeface="Helvetica"/>
            </a:endParaRPr>
          </a:p>
        </p:txBody>
      </p:sp>
      <p:sp>
        <p:nvSpPr>
          <p:cNvPr id="47" name="Ellipse 46"/>
          <p:cNvSpPr/>
          <p:nvPr/>
        </p:nvSpPr>
        <p:spPr>
          <a:xfrm>
            <a:off x="2168479" y="3164567"/>
            <a:ext cx="522178" cy="510974"/>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4</a:t>
            </a:r>
          </a:p>
        </p:txBody>
      </p:sp>
      <p:sp>
        <p:nvSpPr>
          <p:cNvPr id="13" name="Flèche en arc 12"/>
          <p:cNvSpPr/>
          <p:nvPr/>
        </p:nvSpPr>
        <p:spPr>
          <a:xfrm rot="18866475">
            <a:off x="2179202" y="1664733"/>
            <a:ext cx="1202267" cy="1104114"/>
          </a:xfrm>
          <a:prstGeom prst="circularArrow">
            <a:avLst/>
          </a:prstGeom>
          <a:solidFill>
            <a:srgbClr val="DF3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48" name="Flèche en arc 47"/>
          <p:cNvSpPr/>
          <p:nvPr/>
        </p:nvSpPr>
        <p:spPr>
          <a:xfrm rot="2349722">
            <a:off x="5798757" y="1656674"/>
            <a:ext cx="1202267" cy="1104114"/>
          </a:xfrm>
          <a:prstGeom prst="circularArrow">
            <a:avLst/>
          </a:prstGeom>
          <a:solidFill>
            <a:srgbClr val="DF3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49" name="Flèche en arc 48"/>
          <p:cNvSpPr/>
          <p:nvPr/>
        </p:nvSpPr>
        <p:spPr>
          <a:xfrm rot="8387583">
            <a:off x="5935322" y="4597782"/>
            <a:ext cx="1202267" cy="1104114"/>
          </a:xfrm>
          <a:prstGeom prst="circularArrow">
            <a:avLst/>
          </a:prstGeom>
          <a:solidFill>
            <a:srgbClr val="DF3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sp>
        <p:nvSpPr>
          <p:cNvPr id="50" name="Flèche en arc 49"/>
          <p:cNvSpPr/>
          <p:nvPr/>
        </p:nvSpPr>
        <p:spPr>
          <a:xfrm rot="13533344">
            <a:off x="2165216" y="4608666"/>
            <a:ext cx="1202267" cy="1104114"/>
          </a:xfrm>
          <a:prstGeom prst="circularArrow">
            <a:avLst/>
          </a:prstGeom>
          <a:solidFill>
            <a:srgbClr val="DF3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endParaRPr>
          </a:p>
        </p:txBody>
      </p:sp>
      <p:pic>
        <p:nvPicPr>
          <p:cNvPr id="51" name="Image 50"/>
          <p:cNvPicPr>
            <a:picLocks noChangeAspect="1"/>
          </p:cNvPicPr>
          <p:nvPr/>
        </p:nvPicPr>
        <p:blipFill>
          <a:blip r:embed="rId4"/>
          <a:stretch>
            <a:fillRect/>
          </a:stretch>
        </p:blipFill>
        <p:spPr>
          <a:xfrm>
            <a:off x="8010618" y="-16933"/>
            <a:ext cx="1122362" cy="962025"/>
          </a:xfrm>
          <a:prstGeom prst="rect">
            <a:avLst/>
          </a:prstGeom>
        </p:spPr>
      </p:pic>
      <p:pic>
        <p:nvPicPr>
          <p:cNvPr id="2" name="Image 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0196934">
            <a:off x="4292600" y="3164567"/>
            <a:ext cx="640709" cy="961522"/>
          </a:xfrm>
          <a:prstGeom prst="rect">
            <a:avLst/>
          </a:prstGeom>
        </p:spPr>
      </p:pic>
      <p:sp>
        <p:nvSpPr>
          <p:cNvPr id="52" name="ZoneTexte 11"/>
          <p:cNvSpPr txBox="1">
            <a:spLocks noChangeArrowheads="1"/>
          </p:cNvSpPr>
          <p:nvPr/>
        </p:nvSpPr>
        <p:spPr bwMode="auto">
          <a:xfrm>
            <a:off x="1371600" y="6601099"/>
            <a:ext cx="6049963" cy="276225"/>
          </a:xfrm>
          <a:prstGeom prst="rect">
            <a:avLst/>
          </a:prstGeom>
          <a:noFill/>
          <a:ln w="9525">
            <a:noFill/>
            <a:miter lim="800000"/>
            <a:headEnd/>
            <a:tailEnd/>
          </a:ln>
        </p:spPr>
        <p:txBody>
          <a:bodyPr>
            <a:spAutoFit/>
          </a:bodyPr>
          <a:lstStyle/>
          <a:p>
            <a:pPr algn="ctr"/>
            <a:r>
              <a:rPr lang="fr-FR" sz="1200" b="1" dirty="0">
                <a:solidFill>
                  <a:srgbClr val="F06000"/>
                </a:solidFill>
              </a:rPr>
              <a:t>Master Distribution &amp; Relation client © Université Paris-Dauphine, </a:t>
            </a:r>
            <a:r>
              <a:rPr lang="fr-FR" sz="1200" b="1" dirty="0" smtClean="0">
                <a:solidFill>
                  <a:srgbClr val="F06000"/>
                </a:solidFill>
              </a:rPr>
              <a:t>2012-2013</a:t>
            </a:r>
            <a:endParaRPr lang="fr-FR" sz="1200" dirty="0">
              <a:solidFill>
                <a:srgbClr val="F06000"/>
              </a:solidFill>
            </a:endParaRPr>
          </a:p>
        </p:txBody>
      </p:sp>
      <p:pic>
        <p:nvPicPr>
          <p:cNvPr id="53" name="Image 52" descr="logo Master.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31539" y="6594555"/>
            <a:ext cx="1112869" cy="238145"/>
          </a:xfrm>
          <a:prstGeom prst="rect">
            <a:avLst/>
          </a:prstGeom>
        </p:spPr>
      </p:pic>
      <p:pic>
        <p:nvPicPr>
          <p:cNvPr id="54" name="Image 53" descr="Logo Dauphin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6416" y="6477000"/>
            <a:ext cx="842666" cy="343478"/>
          </a:xfrm>
          <a:prstGeom prst="rect">
            <a:avLst/>
          </a:prstGeom>
        </p:spPr>
      </p:pic>
    </p:spTree>
    <p:extLst>
      <p:ext uri="{BB962C8B-B14F-4D97-AF65-F5344CB8AC3E}">
        <p14:creationId xmlns:p14="http://schemas.microsoft.com/office/powerpoint/2010/main" val="21555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P spid="4" grpId="0"/>
      <p:bldP spid="3" grpId="0"/>
      <p:bldP spid="36" grpId="0"/>
      <p:bldP spid="37" grpId="0" animBg="1"/>
      <p:bldP spid="39" grpId="0" animBg="1"/>
      <p:bldP spid="45" grpId="0" animBg="1"/>
      <p:bldP spid="47" grpId="0" animBg="1"/>
      <p:bldP spid="13" grpId="0" animBg="1"/>
      <p:bldP spid="48" grpId="0" animBg="1"/>
      <p:bldP spid="49" grpId="0" animBg="1"/>
      <p:bldP spid="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9144000" cy="874931"/>
          </a:xfrm>
          <a:prstGeom prst="rect">
            <a:avLst/>
          </a:prstGeom>
          <a:gradFill flip="none" rotWithShape="1">
            <a:gsLst>
              <a:gs pos="100000">
                <a:schemeClr val="accent6">
                  <a:lumMod val="75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Rectangle 21"/>
          <p:cNvSpPr/>
          <p:nvPr/>
        </p:nvSpPr>
        <p:spPr>
          <a:xfrm>
            <a:off x="0" y="6095999"/>
            <a:ext cx="9144000" cy="762001"/>
          </a:xfrm>
          <a:prstGeom prst="rect">
            <a:avLst/>
          </a:prstGeom>
          <a:gradFill flip="none" rotWithShape="1">
            <a:gsLst>
              <a:gs pos="0">
                <a:schemeClr val="accent6">
                  <a:lumMod val="75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F06000"/>
                </a:solidFill>
                <a:effectLst>
                  <a:reflection stA="78000" endPos="69000" dist="12700" dir="5400000" sy="-100000" algn="bl" rotWithShape="0"/>
                </a:effectLst>
                <a:latin typeface="Impact"/>
                <a:cs typeface="Impact"/>
              </a:rPr>
              <a:t>ALIMENTAIRE</a:t>
            </a:r>
            <a:endParaRPr lang="fr-FR" sz="3600" b="1" spc="190" dirty="0">
              <a:solidFill>
                <a:srgbClr val="F0600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21" name="Ellipse 20"/>
          <p:cNvSpPr/>
          <p:nvPr/>
        </p:nvSpPr>
        <p:spPr>
          <a:xfrm>
            <a:off x="5334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990600" y="609600"/>
            <a:ext cx="304800" cy="304800"/>
          </a:xfrm>
          <a:prstGeom prst="ellipse">
            <a:avLst/>
          </a:prstGeom>
          <a:solidFill>
            <a:srgbClr val="FF6600"/>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38100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42672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14400" y="0"/>
            <a:ext cx="304800" cy="1200329"/>
          </a:xfrm>
          <a:prstGeom prst="rect">
            <a:avLst/>
          </a:prstGeom>
          <a:noFill/>
        </p:spPr>
        <p:txBody>
          <a:bodyPr wrap="square" rtlCol="0">
            <a:spAutoFit/>
          </a:bodyPr>
          <a:lstStyle/>
          <a:p>
            <a:pPr algn="ctr"/>
            <a:r>
              <a:rPr lang="fr-FR" sz="3600" b="1" dirty="0" smtClean="0">
                <a:solidFill>
                  <a:srgbClr val="F06000"/>
                </a:solidFill>
                <a:latin typeface="Impact"/>
                <a:cs typeface="Impact"/>
              </a:rPr>
              <a:t>O</a:t>
            </a:r>
            <a:endParaRPr lang="fr-FR" sz="3600" b="1" dirty="0">
              <a:solidFill>
                <a:srgbClr val="F06000"/>
              </a:solidFill>
              <a:latin typeface="Impact"/>
              <a:cs typeface="Impact"/>
            </a:endParaRPr>
          </a:p>
        </p:txBody>
      </p:sp>
      <p:sp>
        <p:nvSpPr>
          <p:cNvPr id="43" name="ZoneTexte 42"/>
          <p:cNvSpPr txBox="1"/>
          <p:nvPr/>
        </p:nvSpPr>
        <p:spPr>
          <a:xfrm>
            <a:off x="3733800" y="0"/>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41910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30" name="ZoneTexte 29"/>
          <p:cNvSpPr txBox="1"/>
          <p:nvPr/>
        </p:nvSpPr>
        <p:spPr>
          <a:xfrm>
            <a:off x="1295400" y="115669"/>
            <a:ext cx="4267200" cy="646331"/>
          </a:xfrm>
          <a:prstGeom prst="rect">
            <a:avLst/>
          </a:prstGeom>
          <a:noFill/>
        </p:spPr>
        <p:txBody>
          <a:bodyPr wrap="square" rtlCol="0">
            <a:spAutoFit/>
          </a:bodyPr>
          <a:lstStyle/>
          <a:p>
            <a:r>
              <a:rPr lang="fr-FR" b="1" spc="190" dirty="0" err="1" smtClean="0">
                <a:solidFill>
                  <a:srgbClr val="F06000"/>
                </a:solidFill>
                <a:latin typeface="Helvetica"/>
                <a:cs typeface="Helvetica"/>
              </a:rPr>
              <a:t>pérations</a:t>
            </a:r>
            <a:endParaRPr lang="fr-FR" b="1" spc="190" dirty="0" smtClean="0">
              <a:solidFill>
                <a:srgbClr val="F06000"/>
              </a:solidFill>
              <a:latin typeface="Helvetica"/>
              <a:cs typeface="Helvetica"/>
            </a:endParaRPr>
          </a:p>
          <a:p>
            <a:r>
              <a:rPr lang="fr-FR" b="1" spc="190" dirty="0" smtClean="0">
                <a:solidFill>
                  <a:srgbClr val="F06000"/>
                </a:solidFill>
                <a:latin typeface="Helvetica"/>
                <a:cs typeface="Helvetica"/>
              </a:rPr>
              <a:t>promotionnelles</a:t>
            </a:r>
          </a:p>
        </p:txBody>
      </p:sp>
      <p:sp>
        <p:nvSpPr>
          <p:cNvPr id="38" name="Rectangle à coins arrondis 37"/>
          <p:cNvSpPr/>
          <p:nvPr/>
        </p:nvSpPr>
        <p:spPr>
          <a:xfrm>
            <a:off x="76200" y="1441869"/>
            <a:ext cx="1295400" cy="523220"/>
          </a:xfrm>
          <a:prstGeom prst="roundRect">
            <a:avLst/>
          </a:prstGeom>
          <a:solidFill>
            <a:srgbClr val="FF66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solidFill>
                  <a:prstClr val="white"/>
                </a:solidFill>
                <a:latin typeface="Helvetica"/>
                <a:cs typeface="Helvetica"/>
              </a:rPr>
              <a:t>Principe</a:t>
            </a:r>
            <a:endParaRPr lang="fr-FR" sz="1400" b="1" dirty="0">
              <a:solidFill>
                <a:prstClr val="white"/>
              </a:solidFill>
              <a:latin typeface="Helvetica"/>
              <a:cs typeface="Helvetica"/>
            </a:endParaRPr>
          </a:p>
        </p:txBody>
      </p:sp>
      <p:sp>
        <p:nvSpPr>
          <p:cNvPr id="55" name="ZoneTexte 4"/>
          <p:cNvSpPr txBox="1">
            <a:spLocks noChangeArrowheads="1"/>
          </p:cNvSpPr>
          <p:nvPr/>
        </p:nvSpPr>
        <p:spPr bwMode="auto">
          <a:xfrm>
            <a:off x="165893" y="2184468"/>
            <a:ext cx="24114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400" dirty="0">
                <a:solidFill>
                  <a:prstClr val="black"/>
                </a:solidFill>
                <a:latin typeface="Helvetica"/>
                <a:cs typeface="Helvetica"/>
              </a:rPr>
              <a:t>J’appelle gratuitement le </a:t>
            </a:r>
            <a:r>
              <a:rPr lang="fr-FR" sz="1400" dirty="0" smtClean="0">
                <a:solidFill>
                  <a:prstClr val="black"/>
                </a:solidFill>
                <a:latin typeface="Helvetica"/>
                <a:cs typeface="Helvetica"/>
              </a:rPr>
              <a:t>numéro à 6 chiffres </a:t>
            </a:r>
            <a:r>
              <a:rPr lang="fr-FR" sz="1400" dirty="0">
                <a:solidFill>
                  <a:prstClr val="black"/>
                </a:solidFill>
                <a:latin typeface="Helvetica"/>
                <a:cs typeface="Helvetica"/>
              </a:rPr>
              <a:t>indiqué sur la vitre</a:t>
            </a:r>
            <a:r>
              <a:rPr lang="fr-FR" sz="1400" dirty="0" smtClean="0">
                <a:solidFill>
                  <a:prstClr val="black"/>
                </a:solidFill>
                <a:latin typeface="Helvetica"/>
                <a:cs typeface="Helvetica"/>
              </a:rPr>
              <a:t>… et laisse sonner 2 fois</a:t>
            </a:r>
            <a:endParaRPr lang="fr-FR" sz="1400" dirty="0">
              <a:solidFill>
                <a:prstClr val="black"/>
              </a:solidFill>
              <a:latin typeface="Helvetica"/>
              <a:cs typeface="Helvetica"/>
            </a:endParaRPr>
          </a:p>
        </p:txBody>
      </p:sp>
      <p:sp>
        <p:nvSpPr>
          <p:cNvPr id="56" name="ZoneTexte 21"/>
          <p:cNvSpPr txBox="1">
            <a:spLocks noChangeArrowheads="1"/>
          </p:cNvSpPr>
          <p:nvPr/>
        </p:nvSpPr>
        <p:spPr bwMode="auto">
          <a:xfrm>
            <a:off x="3203575" y="2864411"/>
            <a:ext cx="24114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400" dirty="0">
                <a:solidFill>
                  <a:prstClr val="black"/>
                </a:solidFill>
                <a:latin typeface="Helvetica"/>
                <a:cs typeface="Helvetica"/>
              </a:rPr>
              <a:t>La boîte de Tic Tac tombe automatiquement dans le réceptacle</a:t>
            </a:r>
          </a:p>
        </p:txBody>
      </p:sp>
      <p:sp>
        <p:nvSpPr>
          <p:cNvPr id="57" name="ZoneTexte 22"/>
          <p:cNvSpPr txBox="1">
            <a:spLocks noChangeArrowheads="1"/>
          </p:cNvSpPr>
          <p:nvPr/>
        </p:nvSpPr>
        <p:spPr bwMode="auto">
          <a:xfrm>
            <a:off x="6668432" y="1876716"/>
            <a:ext cx="2411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400" dirty="0">
                <a:solidFill>
                  <a:prstClr val="black"/>
                </a:solidFill>
                <a:latin typeface="Helvetica"/>
                <a:cs typeface="Helvetica"/>
              </a:rPr>
              <a:t>Je réceptionne ma </a:t>
            </a:r>
            <a:r>
              <a:rPr lang="fr-FR" sz="1400" dirty="0" smtClean="0">
                <a:solidFill>
                  <a:prstClr val="black"/>
                </a:solidFill>
                <a:latin typeface="Helvetica"/>
                <a:cs typeface="Helvetica"/>
              </a:rPr>
              <a:t>boîte et reçois un message qui me souhaite une bonne dégustation </a:t>
            </a:r>
            <a:r>
              <a:rPr lang="fr-FR" sz="1400" dirty="0">
                <a:solidFill>
                  <a:prstClr val="black"/>
                </a:solidFill>
                <a:latin typeface="Helvetica"/>
                <a:cs typeface="Helvetica"/>
              </a:rPr>
              <a:t>!!!</a:t>
            </a:r>
          </a:p>
        </p:txBody>
      </p:sp>
      <p:pic>
        <p:nvPicPr>
          <p:cNvPr id="48" name="Imag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46904" y="3727135"/>
            <a:ext cx="3290888"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 10"/>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73803" y="3305601"/>
            <a:ext cx="1290609" cy="220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 1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072196" y="2977465"/>
            <a:ext cx="1871662"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Ellipse 32"/>
          <p:cNvSpPr/>
          <p:nvPr/>
        </p:nvSpPr>
        <p:spPr>
          <a:xfrm>
            <a:off x="200141" y="3178759"/>
            <a:ext cx="522178" cy="510974"/>
          </a:xfrm>
          <a:prstGeom prst="ellipse">
            <a:avLst/>
          </a:prstGeom>
          <a:solidFill>
            <a:srgbClr val="F5CB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prstClr val="white"/>
                </a:solidFill>
                <a:latin typeface="Helvetica"/>
                <a:cs typeface="Helvetica"/>
              </a:rPr>
              <a:t>1</a:t>
            </a:r>
            <a:endParaRPr lang="fr-FR" sz="1600" b="1" dirty="0">
              <a:solidFill>
                <a:prstClr val="white"/>
              </a:solidFill>
              <a:latin typeface="Helvetica"/>
              <a:cs typeface="Helvetica"/>
            </a:endParaRPr>
          </a:p>
        </p:txBody>
      </p:sp>
      <p:sp>
        <p:nvSpPr>
          <p:cNvPr id="36" name="Ellipse 35"/>
          <p:cNvSpPr/>
          <p:nvPr/>
        </p:nvSpPr>
        <p:spPr>
          <a:xfrm>
            <a:off x="2350021" y="3689733"/>
            <a:ext cx="522178" cy="510974"/>
          </a:xfrm>
          <a:prstGeom prst="ellipse">
            <a:avLst/>
          </a:prstGeom>
          <a:solidFill>
            <a:srgbClr val="F5CB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2</a:t>
            </a:r>
          </a:p>
        </p:txBody>
      </p:sp>
      <p:sp>
        <p:nvSpPr>
          <p:cNvPr id="37" name="Ellipse 36"/>
          <p:cNvSpPr/>
          <p:nvPr/>
        </p:nvSpPr>
        <p:spPr>
          <a:xfrm>
            <a:off x="6486228" y="2864411"/>
            <a:ext cx="522178" cy="510974"/>
          </a:xfrm>
          <a:prstGeom prst="ellipse">
            <a:avLst/>
          </a:prstGeom>
          <a:solidFill>
            <a:srgbClr val="F5CB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prstClr val="white"/>
                </a:solidFill>
                <a:latin typeface="Helvetica"/>
                <a:cs typeface="Helvetica"/>
              </a:rPr>
              <a:t>3</a:t>
            </a:r>
            <a:endParaRPr lang="fr-FR" sz="1600" b="1" dirty="0">
              <a:solidFill>
                <a:prstClr val="white"/>
              </a:solidFill>
              <a:latin typeface="Helvetica"/>
              <a:cs typeface="Helvetica"/>
            </a:endParaRPr>
          </a:p>
        </p:txBody>
      </p:sp>
      <p:sp>
        <p:nvSpPr>
          <p:cNvPr id="39" name="Rectangle à coins arrondis 38"/>
          <p:cNvSpPr/>
          <p:nvPr/>
        </p:nvSpPr>
        <p:spPr>
          <a:xfrm>
            <a:off x="2946904" y="1393605"/>
            <a:ext cx="3307122" cy="882700"/>
          </a:xfrm>
          <a:prstGeom prst="roundRect">
            <a:avLst/>
          </a:prstGeom>
          <a:solidFill>
            <a:srgbClr val="DF3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prstClr val="white"/>
                </a:solidFill>
                <a:latin typeface="Helvetica"/>
                <a:cs typeface="Helvetica"/>
              </a:rPr>
              <a:t>COMMENT ÇA MARCHE ?</a:t>
            </a:r>
            <a:endParaRPr lang="fr-FR" b="1" dirty="0">
              <a:solidFill>
                <a:prstClr val="white"/>
              </a:solidFill>
              <a:latin typeface="Helvetica"/>
              <a:cs typeface="Helvetica"/>
            </a:endParaRPr>
          </a:p>
        </p:txBody>
      </p:sp>
      <p:pic>
        <p:nvPicPr>
          <p:cNvPr id="45" name="Image 44"/>
          <p:cNvPicPr>
            <a:picLocks noChangeAspect="1"/>
          </p:cNvPicPr>
          <p:nvPr/>
        </p:nvPicPr>
        <p:blipFill>
          <a:blip r:embed="rId6"/>
          <a:stretch>
            <a:fillRect/>
          </a:stretch>
        </p:blipFill>
        <p:spPr>
          <a:xfrm>
            <a:off x="8010618" y="-16933"/>
            <a:ext cx="1122362" cy="962025"/>
          </a:xfrm>
          <a:prstGeom prst="rect">
            <a:avLst/>
          </a:prstGeom>
        </p:spPr>
      </p:pic>
      <p:sp>
        <p:nvSpPr>
          <p:cNvPr id="47" name="ZoneTexte 11"/>
          <p:cNvSpPr txBox="1">
            <a:spLocks noChangeArrowheads="1"/>
          </p:cNvSpPr>
          <p:nvPr/>
        </p:nvSpPr>
        <p:spPr bwMode="auto">
          <a:xfrm>
            <a:off x="1371600" y="6581775"/>
            <a:ext cx="6049963" cy="276225"/>
          </a:xfrm>
          <a:prstGeom prst="rect">
            <a:avLst/>
          </a:prstGeom>
          <a:noFill/>
          <a:ln w="9525">
            <a:noFill/>
            <a:miter lim="800000"/>
            <a:headEnd/>
            <a:tailEnd/>
          </a:ln>
        </p:spPr>
        <p:txBody>
          <a:bodyPr>
            <a:spAutoFit/>
          </a:bodyPr>
          <a:lstStyle/>
          <a:p>
            <a:pPr algn="ctr"/>
            <a:r>
              <a:rPr lang="fr-FR" sz="1200" b="1" dirty="0">
                <a:solidFill>
                  <a:srgbClr val="F06000"/>
                </a:solidFill>
              </a:rPr>
              <a:t>Master Distribution &amp; Relation client © Université Paris-Dauphine, </a:t>
            </a:r>
            <a:r>
              <a:rPr lang="fr-FR" sz="1200" b="1" dirty="0" smtClean="0">
                <a:solidFill>
                  <a:srgbClr val="F06000"/>
                </a:solidFill>
              </a:rPr>
              <a:t>2012-2013</a:t>
            </a:r>
            <a:endParaRPr lang="fr-FR" sz="1200" dirty="0">
              <a:solidFill>
                <a:srgbClr val="F06000"/>
              </a:solidFill>
            </a:endParaRPr>
          </a:p>
        </p:txBody>
      </p:sp>
      <p:pic>
        <p:nvPicPr>
          <p:cNvPr id="51" name="Image 50" descr="logo Mas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31539" y="6575231"/>
            <a:ext cx="1112869" cy="238145"/>
          </a:xfrm>
          <a:prstGeom prst="rect">
            <a:avLst/>
          </a:prstGeom>
        </p:spPr>
      </p:pic>
      <p:pic>
        <p:nvPicPr>
          <p:cNvPr id="52" name="Image 51" descr="Logo Dauphin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16416" y="6457676"/>
            <a:ext cx="842666" cy="343478"/>
          </a:xfrm>
          <a:prstGeom prst="rect">
            <a:avLst/>
          </a:prstGeom>
        </p:spPr>
      </p:pic>
    </p:spTree>
    <p:extLst>
      <p:ext uri="{BB962C8B-B14F-4D97-AF65-F5344CB8AC3E}">
        <p14:creationId xmlns:p14="http://schemas.microsoft.com/office/powerpoint/2010/main" val="60561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33" grpId="0" animBg="1"/>
      <p:bldP spid="36" grpId="0" animBg="1"/>
      <p:bldP spid="37" grpId="0" animBg="1"/>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9144000" cy="874931"/>
          </a:xfrm>
          <a:prstGeom prst="rect">
            <a:avLst/>
          </a:prstGeom>
          <a:gradFill flip="none" rotWithShape="1">
            <a:gsLst>
              <a:gs pos="100000">
                <a:schemeClr val="accent6">
                  <a:lumMod val="75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Rectangle 21"/>
          <p:cNvSpPr/>
          <p:nvPr/>
        </p:nvSpPr>
        <p:spPr>
          <a:xfrm>
            <a:off x="0" y="6095999"/>
            <a:ext cx="9144000" cy="762001"/>
          </a:xfrm>
          <a:prstGeom prst="rect">
            <a:avLst/>
          </a:prstGeom>
          <a:gradFill flip="none" rotWithShape="1">
            <a:gsLst>
              <a:gs pos="0">
                <a:schemeClr val="accent6">
                  <a:lumMod val="75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F06000"/>
                </a:solidFill>
                <a:effectLst>
                  <a:reflection stA="78000" endPos="69000" dist="12700" dir="5400000" sy="-100000" algn="bl" rotWithShape="0"/>
                </a:effectLst>
                <a:latin typeface="Impact"/>
                <a:cs typeface="Impact"/>
              </a:rPr>
              <a:t>ALIMENTAIRE</a:t>
            </a:r>
            <a:endParaRPr lang="fr-FR" sz="3600" b="1" spc="190" dirty="0">
              <a:solidFill>
                <a:srgbClr val="F0600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21" name="Ellipse 20"/>
          <p:cNvSpPr/>
          <p:nvPr/>
        </p:nvSpPr>
        <p:spPr>
          <a:xfrm>
            <a:off x="5334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990600" y="609600"/>
            <a:ext cx="304800" cy="304800"/>
          </a:xfrm>
          <a:prstGeom prst="ellipse">
            <a:avLst/>
          </a:prstGeom>
          <a:solidFill>
            <a:srgbClr val="FF6600"/>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38100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42672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14400" y="0"/>
            <a:ext cx="304800" cy="1200329"/>
          </a:xfrm>
          <a:prstGeom prst="rect">
            <a:avLst/>
          </a:prstGeom>
          <a:noFill/>
        </p:spPr>
        <p:txBody>
          <a:bodyPr wrap="square" rtlCol="0">
            <a:spAutoFit/>
          </a:bodyPr>
          <a:lstStyle/>
          <a:p>
            <a:pPr algn="ctr"/>
            <a:r>
              <a:rPr lang="fr-FR" sz="3600" b="1" dirty="0" smtClean="0">
                <a:solidFill>
                  <a:srgbClr val="F06000"/>
                </a:solidFill>
                <a:latin typeface="Impact"/>
                <a:cs typeface="Impact"/>
              </a:rPr>
              <a:t>O</a:t>
            </a:r>
            <a:endParaRPr lang="fr-FR" sz="3600" b="1" dirty="0">
              <a:solidFill>
                <a:srgbClr val="F06000"/>
              </a:solidFill>
              <a:latin typeface="Impact"/>
              <a:cs typeface="Impact"/>
            </a:endParaRPr>
          </a:p>
        </p:txBody>
      </p:sp>
      <p:sp>
        <p:nvSpPr>
          <p:cNvPr id="43" name="ZoneTexte 42"/>
          <p:cNvSpPr txBox="1"/>
          <p:nvPr/>
        </p:nvSpPr>
        <p:spPr>
          <a:xfrm>
            <a:off x="3733800" y="0"/>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41910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30" name="ZoneTexte 29"/>
          <p:cNvSpPr txBox="1"/>
          <p:nvPr/>
        </p:nvSpPr>
        <p:spPr>
          <a:xfrm>
            <a:off x="1295400" y="115669"/>
            <a:ext cx="4267200" cy="646331"/>
          </a:xfrm>
          <a:prstGeom prst="rect">
            <a:avLst/>
          </a:prstGeom>
          <a:noFill/>
        </p:spPr>
        <p:txBody>
          <a:bodyPr wrap="square" rtlCol="0">
            <a:spAutoFit/>
          </a:bodyPr>
          <a:lstStyle/>
          <a:p>
            <a:r>
              <a:rPr lang="fr-FR" b="1" spc="190" dirty="0" err="1" smtClean="0">
                <a:solidFill>
                  <a:srgbClr val="F06000"/>
                </a:solidFill>
                <a:latin typeface="Helvetica"/>
                <a:cs typeface="Helvetica"/>
              </a:rPr>
              <a:t>pérations</a:t>
            </a:r>
            <a:endParaRPr lang="fr-FR" b="1" spc="190" dirty="0" smtClean="0">
              <a:solidFill>
                <a:srgbClr val="F06000"/>
              </a:solidFill>
              <a:latin typeface="Helvetica"/>
              <a:cs typeface="Helvetica"/>
            </a:endParaRPr>
          </a:p>
          <a:p>
            <a:r>
              <a:rPr lang="fr-FR" b="1" spc="190" dirty="0" smtClean="0">
                <a:solidFill>
                  <a:srgbClr val="F06000"/>
                </a:solidFill>
                <a:latin typeface="Helvetica"/>
                <a:cs typeface="Helvetica"/>
              </a:rPr>
              <a:t>promotionnelles</a:t>
            </a:r>
          </a:p>
        </p:txBody>
      </p:sp>
      <p:sp>
        <p:nvSpPr>
          <p:cNvPr id="36" name="Rectangle à coins arrondis 35"/>
          <p:cNvSpPr/>
          <p:nvPr/>
        </p:nvSpPr>
        <p:spPr>
          <a:xfrm>
            <a:off x="76200" y="1981200"/>
            <a:ext cx="1295400" cy="523220"/>
          </a:xfrm>
          <a:prstGeom prst="roundRect">
            <a:avLst/>
          </a:prstGeom>
          <a:solidFill>
            <a:srgbClr val="FF66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solidFill>
                  <a:prstClr val="white"/>
                </a:solidFill>
                <a:latin typeface="Helvetica"/>
                <a:cs typeface="Helvetica"/>
              </a:rPr>
              <a:t>Bénéfices Clients</a:t>
            </a:r>
            <a:endParaRPr lang="fr-FR" sz="1400" b="1" dirty="0">
              <a:solidFill>
                <a:prstClr val="white"/>
              </a:solidFill>
              <a:latin typeface="Helvetica"/>
              <a:cs typeface="Helvetica"/>
            </a:endParaRPr>
          </a:p>
        </p:txBody>
      </p:sp>
      <p:pic>
        <p:nvPicPr>
          <p:cNvPr id="2" name="Image 1" descr="Capture d’écran 2013-02-04 à 16.16.06.png"/>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7707399" y="3893433"/>
            <a:ext cx="1188135" cy="1677367"/>
          </a:xfrm>
          <a:prstGeom prst="rect">
            <a:avLst/>
          </a:prstGeom>
        </p:spPr>
      </p:pic>
      <p:pic>
        <p:nvPicPr>
          <p:cNvPr id="3" name="Image 2" descr="Capture d’écran 2013-02-04 à 16.16.44.png"/>
          <p:cNvPicPr>
            <a:picLocks noChangeAspect="1"/>
          </p:cNvPicPr>
          <p:nvPr/>
        </p:nvPicPr>
        <p:blipFill>
          <a:blip r:embed="rId4">
            <a:clrChange>
              <a:clrFrom>
                <a:srgbClr val="D5D5D5"/>
              </a:clrFrom>
              <a:clrTo>
                <a:srgbClr val="D5D5D5">
                  <a:alpha val="0"/>
                </a:srgbClr>
              </a:clrTo>
            </a:clrChange>
            <a:extLst>
              <a:ext uri="{28A0092B-C50C-407E-A947-70E740481C1C}">
                <a14:useLocalDpi xmlns:a14="http://schemas.microsoft.com/office/drawing/2010/main"/>
              </a:ext>
            </a:extLst>
          </a:blip>
          <a:stretch>
            <a:fillRect/>
          </a:stretch>
        </p:blipFill>
        <p:spPr>
          <a:xfrm>
            <a:off x="235575" y="3915042"/>
            <a:ext cx="1240118" cy="1805561"/>
          </a:xfrm>
          <a:prstGeom prst="rect">
            <a:avLst/>
          </a:prstGeom>
        </p:spPr>
      </p:pic>
      <p:pic>
        <p:nvPicPr>
          <p:cNvPr id="4" name="Image 3" descr="Capture d’écran 2013-02-04 à 16.17.01.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971079" y="904323"/>
            <a:ext cx="939396" cy="1074584"/>
          </a:xfrm>
          <a:prstGeom prst="rect">
            <a:avLst/>
          </a:prstGeom>
        </p:spPr>
      </p:pic>
      <p:pic>
        <p:nvPicPr>
          <p:cNvPr id="5" name="Image 4" descr="Capture d’écran 2013-02-04 à 16.17.11.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528015" y="1200329"/>
            <a:ext cx="529385" cy="899304"/>
          </a:xfrm>
          <a:prstGeom prst="rect">
            <a:avLst/>
          </a:prstGeom>
        </p:spPr>
      </p:pic>
      <p:sp>
        <p:nvSpPr>
          <p:cNvPr id="55" name="Espace réservé du contenu 2"/>
          <p:cNvSpPr txBox="1">
            <a:spLocks/>
          </p:cNvSpPr>
          <p:nvPr/>
        </p:nvSpPr>
        <p:spPr>
          <a:xfrm>
            <a:off x="2876977" y="4812252"/>
            <a:ext cx="4519186" cy="447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BB0000"/>
              </a:buClr>
              <a:buSzPct val="164000"/>
              <a:buFont typeface="Arial"/>
              <a:buNone/>
            </a:pPr>
            <a:r>
              <a:rPr lang="fr-FR" sz="1800" b="1" dirty="0">
                <a:solidFill>
                  <a:prstClr val="black"/>
                </a:solidFill>
                <a:latin typeface="Helvetica"/>
                <a:cs typeface="Helvetica"/>
              </a:rPr>
              <a:t>C</a:t>
            </a:r>
            <a:r>
              <a:rPr lang="fr-FR" sz="1800" b="1" dirty="0" smtClean="0">
                <a:solidFill>
                  <a:prstClr val="black"/>
                </a:solidFill>
                <a:latin typeface="Helvetica"/>
                <a:cs typeface="Helvetica"/>
              </a:rPr>
              <a:t>ontact </a:t>
            </a:r>
            <a:r>
              <a:rPr lang="fr-FR" sz="1800" b="1" dirty="0">
                <a:solidFill>
                  <a:prstClr val="black"/>
                </a:solidFill>
                <a:latin typeface="Helvetica"/>
                <a:cs typeface="Helvetica"/>
              </a:rPr>
              <a:t>direct </a:t>
            </a:r>
            <a:r>
              <a:rPr lang="fr-FR" sz="1800" dirty="0" smtClean="0">
                <a:solidFill>
                  <a:prstClr val="black"/>
                </a:solidFill>
                <a:latin typeface="Helvetica"/>
                <a:cs typeface="Helvetica"/>
              </a:rPr>
              <a:t>entre le client et TIC TAC</a:t>
            </a:r>
            <a:endParaRPr lang="fr-FR" sz="1800" dirty="0">
              <a:solidFill>
                <a:prstClr val="black"/>
              </a:solidFill>
              <a:latin typeface="Helvetica"/>
              <a:cs typeface="Helvetica"/>
            </a:endParaRPr>
          </a:p>
          <a:p>
            <a:pPr>
              <a:buClr>
                <a:srgbClr val="BB0000"/>
              </a:buClr>
              <a:buSzPct val="164000"/>
              <a:buFont typeface="Arial"/>
              <a:buBlip>
                <a:blip r:embed="rId7"/>
              </a:buBlip>
            </a:pPr>
            <a:endParaRPr lang="fr-FR" sz="1800" dirty="0">
              <a:solidFill>
                <a:prstClr val="black"/>
              </a:solidFill>
              <a:latin typeface="Helvetica"/>
              <a:cs typeface="Helvetica"/>
            </a:endParaRPr>
          </a:p>
          <a:p>
            <a:pPr marL="0" indent="0">
              <a:buClr>
                <a:srgbClr val="BB0000"/>
              </a:buClr>
              <a:buSzPct val="164000"/>
              <a:buFont typeface="Arial"/>
              <a:buNone/>
            </a:pPr>
            <a:endParaRPr lang="fr-FR" sz="1800" dirty="0">
              <a:solidFill>
                <a:prstClr val="black"/>
              </a:solidFill>
              <a:latin typeface="Helvetica"/>
              <a:cs typeface="Helvetica"/>
            </a:endParaRPr>
          </a:p>
          <a:p>
            <a:pPr marL="0" indent="0">
              <a:buClr>
                <a:srgbClr val="BB0000"/>
              </a:buClr>
              <a:buSzPct val="164000"/>
              <a:buFont typeface="Arial"/>
              <a:buNone/>
            </a:pPr>
            <a:endParaRPr lang="fr-FR" sz="1800" dirty="0">
              <a:solidFill>
                <a:prstClr val="black"/>
              </a:solidFill>
            </a:endParaRPr>
          </a:p>
        </p:txBody>
      </p:sp>
      <p:sp>
        <p:nvSpPr>
          <p:cNvPr id="6" name="Ellipse 5"/>
          <p:cNvSpPr/>
          <p:nvPr/>
        </p:nvSpPr>
        <p:spPr>
          <a:xfrm>
            <a:off x="2115471" y="1996543"/>
            <a:ext cx="522178" cy="510974"/>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1</a:t>
            </a:r>
          </a:p>
        </p:txBody>
      </p:sp>
      <p:sp>
        <p:nvSpPr>
          <p:cNvPr id="33" name="Ellipse 32"/>
          <p:cNvSpPr/>
          <p:nvPr/>
        </p:nvSpPr>
        <p:spPr>
          <a:xfrm>
            <a:off x="2112110" y="4735242"/>
            <a:ext cx="522178" cy="510974"/>
          </a:xfrm>
          <a:prstGeom prst="ellipse">
            <a:avLst/>
          </a:prstGeom>
          <a:solidFill>
            <a:srgbClr val="DF3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3</a:t>
            </a:r>
          </a:p>
        </p:txBody>
      </p:sp>
      <p:sp>
        <p:nvSpPr>
          <p:cNvPr id="10" name="Rectangle 9"/>
          <p:cNvSpPr/>
          <p:nvPr/>
        </p:nvSpPr>
        <p:spPr>
          <a:xfrm>
            <a:off x="2773541" y="1946638"/>
            <a:ext cx="4412013" cy="646331"/>
          </a:xfrm>
          <a:prstGeom prst="rect">
            <a:avLst/>
          </a:prstGeom>
        </p:spPr>
        <p:txBody>
          <a:bodyPr wrap="square">
            <a:spAutoFit/>
          </a:bodyPr>
          <a:lstStyle/>
          <a:p>
            <a:pPr algn="ctr">
              <a:buClr>
                <a:srgbClr val="BB0000"/>
              </a:buClr>
              <a:buSzPct val="164000"/>
            </a:pPr>
            <a:r>
              <a:rPr lang="fr-FR" b="1" dirty="0">
                <a:solidFill>
                  <a:prstClr val="black"/>
                </a:solidFill>
                <a:latin typeface="Helvetica"/>
                <a:cs typeface="Helvetica"/>
              </a:rPr>
              <a:t>Découvrir</a:t>
            </a:r>
            <a:r>
              <a:rPr lang="fr-FR" dirty="0">
                <a:solidFill>
                  <a:prstClr val="black"/>
                </a:solidFill>
                <a:latin typeface="Helvetica"/>
                <a:cs typeface="Helvetica"/>
              </a:rPr>
              <a:t> une innovation </a:t>
            </a:r>
            <a:r>
              <a:rPr lang="fr-FR" dirty="0" smtClean="0">
                <a:solidFill>
                  <a:prstClr val="black"/>
                </a:solidFill>
                <a:latin typeface="Helvetica"/>
                <a:cs typeface="Helvetica"/>
              </a:rPr>
              <a:t>étonnante, surprenante et très sympathique </a:t>
            </a:r>
            <a:endParaRPr lang="fr-FR" dirty="0">
              <a:solidFill>
                <a:prstClr val="black"/>
              </a:solidFill>
              <a:latin typeface="Helvetica"/>
              <a:cs typeface="Helvetica"/>
            </a:endParaRPr>
          </a:p>
        </p:txBody>
      </p:sp>
      <p:sp>
        <p:nvSpPr>
          <p:cNvPr id="11" name="Rectangle 10"/>
          <p:cNvSpPr/>
          <p:nvPr/>
        </p:nvSpPr>
        <p:spPr>
          <a:xfrm>
            <a:off x="2876977" y="3354402"/>
            <a:ext cx="4519186" cy="369332"/>
          </a:xfrm>
          <a:prstGeom prst="rect">
            <a:avLst/>
          </a:prstGeom>
        </p:spPr>
        <p:txBody>
          <a:bodyPr wrap="none">
            <a:spAutoFit/>
          </a:bodyPr>
          <a:lstStyle/>
          <a:p>
            <a:pPr>
              <a:buClr>
                <a:srgbClr val="BB0000"/>
              </a:buClr>
              <a:buSzPct val="164000"/>
            </a:pPr>
            <a:r>
              <a:rPr lang="fr-FR" dirty="0">
                <a:solidFill>
                  <a:prstClr val="black"/>
                </a:solidFill>
                <a:latin typeface="Helvetica"/>
                <a:cs typeface="Helvetica"/>
              </a:rPr>
              <a:t>Vivre une </a:t>
            </a:r>
            <a:r>
              <a:rPr lang="fr-FR" b="1" dirty="0">
                <a:solidFill>
                  <a:prstClr val="black"/>
                </a:solidFill>
                <a:latin typeface="Helvetica"/>
                <a:cs typeface="Helvetica"/>
              </a:rPr>
              <a:t>expérience</a:t>
            </a:r>
            <a:r>
              <a:rPr lang="fr-FR" dirty="0">
                <a:solidFill>
                  <a:prstClr val="black"/>
                </a:solidFill>
                <a:latin typeface="Helvetica"/>
                <a:cs typeface="Helvetica"/>
              </a:rPr>
              <a:t> nouvelle et unique </a:t>
            </a:r>
          </a:p>
        </p:txBody>
      </p:sp>
      <p:sp>
        <p:nvSpPr>
          <p:cNvPr id="48" name="Ellipse 47"/>
          <p:cNvSpPr/>
          <p:nvPr/>
        </p:nvSpPr>
        <p:spPr>
          <a:xfrm>
            <a:off x="2123348" y="3306445"/>
            <a:ext cx="522178" cy="510974"/>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prstClr val="white"/>
                </a:solidFill>
                <a:latin typeface="Helvetica"/>
                <a:cs typeface="Helvetica"/>
              </a:rPr>
              <a:t>2</a:t>
            </a:r>
            <a:endParaRPr lang="fr-FR" sz="1600" b="1" dirty="0">
              <a:solidFill>
                <a:prstClr val="white"/>
              </a:solidFill>
              <a:latin typeface="Helvetica"/>
              <a:cs typeface="Helvetica"/>
            </a:endParaRPr>
          </a:p>
        </p:txBody>
      </p:sp>
      <p:pic>
        <p:nvPicPr>
          <p:cNvPr id="31" name="Image 30"/>
          <p:cNvPicPr>
            <a:picLocks noChangeAspect="1"/>
          </p:cNvPicPr>
          <p:nvPr/>
        </p:nvPicPr>
        <p:blipFill>
          <a:blip r:embed="rId8"/>
          <a:stretch>
            <a:fillRect/>
          </a:stretch>
        </p:blipFill>
        <p:spPr>
          <a:xfrm>
            <a:off x="8010618" y="-16933"/>
            <a:ext cx="1122362" cy="962025"/>
          </a:xfrm>
          <a:prstGeom prst="rect">
            <a:avLst/>
          </a:prstGeom>
        </p:spPr>
      </p:pic>
      <p:sp>
        <p:nvSpPr>
          <p:cNvPr id="37" name="ZoneTexte 11"/>
          <p:cNvSpPr txBox="1">
            <a:spLocks noChangeArrowheads="1"/>
          </p:cNvSpPr>
          <p:nvPr/>
        </p:nvSpPr>
        <p:spPr bwMode="auto">
          <a:xfrm>
            <a:off x="1371600" y="6581775"/>
            <a:ext cx="6049963" cy="276225"/>
          </a:xfrm>
          <a:prstGeom prst="rect">
            <a:avLst/>
          </a:prstGeom>
          <a:noFill/>
          <a:ln w="9525">
            <a:noFill/>
            <a:miter lim="800000"/>
            <a:headEnd/>
            <a:tailEnd/>
          </a:ln>
        </p:spPr>
        <p:txBody>
          <a:bodyPr>
            <a:spAutoFit/>
          </a:bodyPr>
          <a:lstStyle/>
          <a:p>
            <a:pPr algn="ctr"/>
            <a:r>
              <a:rPr lang="fr-FR" sz="1200" b="1" dirty="0">
                <a:solidFill>
                  <a:srgbClr val="F06000"/>
                </a:solidFill>
              </a:rPr>
              <a:t>Master Distribution &amp; Relation client © Université Paris-Dauphine, </a:t>
            </a:r>
            <a:r>
              <a:rPr lang="fr-FR" sz="1200" b="1" dirty="0" smtClean="0">
                <a:solidFill>
                  <a:srgbClr val="F06000"/>
                </a:solidFill>
              </a:rPr>
              <a:t>2012-2013</a:t>
            </a:r>
            <a:endParaRPr lang="fr-FR" sz="1200" dirty="0">
              <a:solidFill>
                <a:srgbClr val="F06000"/>
              </a:solidFill>
            </a:endParaRPr>
          </a:p>
        </p:txBody>
      </p:sp>
      <p:pic>
        <p:nvPicPr>
          <p:cNvPr id="38" name="Image 37" descr="logo Master.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31539" y="6575231"/>
            <a:ext cx="1112869" cy="238145"/>
          </a:xfrm>
          <a:prstGeom prst="rect">
            <a:avLst/>
          </a:prstGeom>
        </p:spPr>
      </p:pic>
      <p:pic>
        <p:nvPicPr>
          <p:cNvPr id="39" name="Image 38" descr="Logo Dauphine.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16416" y="6457676"/>
            <a:ext cx="842666" cy="343478"/>
          </a:xfrm>
          <a:prstGeom prst="rect">
            <a:avLst/>
          </a:prstGeom>
        </p:spPr>
      </p:pic>
    </p:spTree>
    <p:extLst>
      <p:ext uri="{BB962C8B-B14F-4D97-AF65-F5344CB8AC3E}">
        <p14:creationId xmlns:p14="http://schemas.microsoft.com/office/powerpoint/2010/main" val="34731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 grpId="0" animBg="1"/>
      <p:bldP spid="33" grpId="0" animBg="1"/>
      <p:bldP spid="10" grpId="0"/>
      <p:bldP spid="11" grpId="0"/>
      <p:bldP spid="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9144000" cy="874931"/>
          </a:xfrm>
          <a:prstGeom prst="rect">
            <a:avLst/>
          </a:prstGeom>
          <a:gradFill flip="none" rotWithShape="1">
            <a:gsLst>
              <a:gs pos="100000">
                <a:schemeClr val="accent6">
                  <a:lumMod val="75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Rectangle 21"/>
          <p:cNvSpPr/>
          <p:nvPr/>
        </p:nvSpPr>
        <p:spPr>
          <a:xfrm>
            <a:off x="0" y="6095999"/>
            <a:ext cx="9144000" cy="762001"/>
          </a:xfrm>
          <a:prstGeom prst="rect">
            <a:avLst/>
          </a:prstGeom>
          <a:gradFill flip="none" rotWithShape="1">
            <a:gsLst>
              <a:gs pos="0">
                <a:schemeClr val="accent6">
                  <a:lumMod val="75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F06000"/>
                </a:solidFill>
                <a:effectLst>
                  <a:reflection stA="78000" endPos="69000" dist="12700" dir="5400000" sy="-100000" algn="bl" rotWithShape="0"/>
                </a:effectLst>
                <a:latin typeface="Impact"/>
                <a:cs typeface="Impact"/>
              </a:rPr>
              <a:t>ALIMENTAIRE</a:t>
            </a:r>
            <a:endParaRPr lang="fr-FR" sz="3600" b="1" spc="190" dirty="0">
              <a:solidFill>
                <a:srgbClr val="F0600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21" name="Ellipse 20"/>
          <p:cNvSpPr/>
          <p:nvPr/>
        </p:nvSpPr>
        <p:spPr>
          <a:xfrm>
            <a:off x="5334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990600" y="609600"/>
            <a:ext cx="304800" cy="304800"/>
          </a:xfrm>
          <a:prstGeom prst="ellipse">
            <a:avLst/>
          </a:prstGeom>
          <a:solidFill>
            <a:srgbClr val="FF6600"/>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38100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42672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14400" y="0"/>
            <a:ext cx="304800" cy="1200329"/>
          </a:xfrm>
          <a:prstGeom prst="rect">
            <a:avLst/>
          </a:prstGeom>
          <a:noFill/>
        </p:spPr>
        <p:txBody>
          <a:bodyPr wrap="square" rtlCol="0">
            <a:spAutoFit/>
          </a:bodyPr>
          <a:lstStyle/>
          <a:p>
            <a:pPr algn="ctr"/>
            <a:r>
              <a:rPr lang="fr-FR" sz="3600" b="1" dirty="0" smtClean="0">
                <a:solidFill>
                  <a:srgbClr val="F06000"/>
                </a:solidFill>
                <a:latin typeface="Impact"/>
                <a:cs typeface="Impact"/>
              </a:rPr>
              <a:t>O</a:t>
            </a:r>
            <a:endParaRPr lang="fr-FR" sz="3600" b="1" dirty="0">
              <a:solidFill>
                <a:srgbClr val="F06000"/>
              </a:solidFill>
              <a:latin typeface="Impact"/>
              <a:cs typeface="Impact"/>
            </a:endParaRPr>
          </a:p>
        </p:txBody>
      </p:sp>
      <p:sp>
        <p:nvSpPr>
          <p:cNvPr id="43" name="ZoneTexte 42"/>
          <p:cNvSpPr txBox="1"/>
          <p:nvPr/>
        </p:nvSpPr>
        <p:spPr>
          <a:xfrm>
            <a:off x="3733800" y="0"/>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41910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30" name="ZoneTexte 29"/>
          <p:cNvSpPr txBox="1"/>
          <p:nvPr/>
        </p:nvSpPr>
        <p:spPr>
          <a:xfrm>
            <a:off x="1295400" y="115669"/>
            <a:ext cx="4267200" cy="646331"/>
          </a:xfrm>
          <a:prstGeom prst="rect">
            <a:avLst/>
          </a:prstGeom>
          <a:noFill/>
        </p:spPr>
        <p:txBody>
          <a:bodyPr wrap="square" rtlCol="0">
            <a:spAutoFit/>
          </a:bodyPr>
          <a:lstStyle/>
          <a:p>
            <a:r>
              <a:rPr lang="fr-FR" b="1" spc="190" dirty="0" err="1" smtClean="0">
                <a:solidFill>
                  <a:srgbClr val="F06000"/>
                </a:solidFill>
                <a:latin typeface="Helvetica"/>
                <a:cs typeface="Helvetica"/>
              </a:rPr>
              <a:t>pérations</a:t>
            </a:r>
            <a:endParaRPr lang="fr-FR" b="1" spc="190" dirty="0" smtClean="0">
              <a:solidFill>
                <a:srgbClr val="F06000"/>
              </a:solidFill>
              <a:latin typeface="Helvetica"/>
              <a:cs typeface="Helvetica"/>
            </a:endParaRPr>
          </a:p>
          <a:p>
            <a:r>
              <a:rPr lang="fr-FR" b="1" spc="190" dirty="0" smtClean="0">
                <a:solidFill>
                  <a:srgbClr val="F06000"/>
                </a:solidFill>
                <a:latin typeface="Helvetica"/>
                <a:cs typeface="Helvetica"/>
              </a:rPr>
              <a:t>promotionnelles</a:t>
            </a:r>
          </a:p>
        </p:txBody>
      </p:sp>
      <p:sp>
        <p:nvSpPr>
          <p:cNvPr id="24" name="Rectangle à coins arrondis 23"/>
          <p:cNvSpPr/>
          <p:nvPr/>
        </p:nvSpPr>
        <p:spPr>
          <a:xfrm>
            <a:off x="76200" y="1524000"/>
            <a:ext cx="1295400" cy="523220"/>
          </a:xfrm>
          <a:prstGeom prst="roundRect">
            <a:avLst/>
          </a:prstGeom>
          <a:solidFill>
            <a:srgbClr val="FF66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solidFill>
                  <a:prstClr val="white"/>
                </a:solidFill>
                <a:latin typeface="Helvetica"/>
                <a:cs typeface="Helvetica"/>
              </a:rPr>
              <a:t>Bénéfices Entreprises</a:t>
            </a:r>
            <a:endParaRPr lang="fr-FR" sz="1400" b="1" dirty="0">
              <a:solidFill>
                <a:prstClr val="white"/>
              </a:solidFill>
              <a:latin typeface="Helvetica"/>
              <a:cs typeface="Helvetica"/>
            </a:endParaRPr>
          </a:p>
        </p:txBody>
      </p:sp>
      <p:pic>
        <p:nvPicPr>
          <p:cNvPr id="33" name="Image 1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5471455" y="1394181"/>
            <a:ext cx="649945" cy="5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3407594" y="1469502"/>
            <a:ext cx="1922412" cy="3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ogner un rectangle avec un coin du même côté 53"/>
          <p:cNvSpPr/>
          <p:nvPr/>
        </p:nvSpPr>
        <p:spPr>
          <a:xfrm>
            <a:off x="2178349" y="1327474"/>
            <a:ext cx="5982471" cy="678294"/>
          </a:xfrm>
          <a:prstGeom prst="snip2Same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dirty="0">
              <a:solidFill>
                <a:srgbClr val="000000"/>
              </a:solidFill>
              <a:latin typeface="Helvetica"/>
              <a:cs typeface="Helvetica"/>
            </a:endParaRPr>
          </a:p>
        </p:txBody>
      </p:sp>
      <p:pic>
        <p:nvPicPr>
          <p:cNvPr id="56" name="Image 1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326270" y="3783138"/>
            <a:ext cx="1658004" cy="33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4894628" y="3708433"/>
            <a:ext cx="1469088" cy="461665"/>
          </a:xfrm>
          <a:prstGeom prst="rect">
            <a:avLst/>
          </a:prstGeom>
          <a:noFill/>
        </p:spPr>
        <p:txBody>
          <a:bodyPr wrap="square" rtlCol="0">
            <a:spAutoFit/>
          </a:bodyPr>
          <a:lstStyle/>
          <a:p>
            <a:r>
              <a:rPr lang="fr-FR" sz="2400" dirty="0" smtClean="0">
                <a:solidFill>
                  <a:srgbClr val="4F81BD">
                    <a:lumMod val="75000"/>
                  </a:srgbClr>
                </a:solidFill>
                <a:latin typeface="Helvetica"/>
                <a:cs typeface="Helvetica"/>
              </a:rPr>
              <a:t>Innovate</a:t>
            </a:r>
            <a:endParaRPr lang="fr-FR" sz="2400" dirty="0">
              <a:solidFill>
                <a:srgbClr val="4F81BD">
                  <a:lumMod val="75000"/>
                </a:srgbClr>
              </a:solidFill>
              <a:latin typeface="Helvetica"/>
              <a:cs typeface="Helvetica"/>
            </a:endParaRPr>
          </a:p>
        </p:txBody>
      </p:sp>
      <p:sp>
        <p:nvSpPr>
          <p:cNvPr id="36" name="Ellipse 35"/>
          <p:cNvSpPr/>
          <p:nvPr/>
        </p:nvSpPr>
        <p:spPr>
          <a:xfrm>
            <a:off x="6405636" y="4708613"/>
            <a:ext cx="522178" cy="510974"/>
          </a:xfrm>
          <a:prstGeom prst="ellipse">
            <a:avLst/>
          </a:prstGeom>
          <a:solidFill>
            <a:srgbClr val="F57E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3</a:t>
            </a:r>
          </a:p>
        </p:txBody>
      </p:sp>
      <p:sp>
        <p:nvSpPr>
          <p:cNvPr id="38" name="Ellipse 37"/>
          <p:cNvSpPr/>
          <p:nvPr/>
        </p:nvSpPr>
        <p:spPr>
          <a:xfrm>
            <a:off x="179178" y="2196412"/>
            <a:ext cx="522178" cy="510974"/>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1</a:t>
            </a:r>
          </a:p>
        </p:txBody>
      </p:sp>
      <p:sp>
        <p:nvSpPr>
          <p:cNvPr id="45" name="Ellipse 44"/>
          <p:cNvSpPr/>
          <p:nvPr/>
        </p:nvSpPr>
        <p:spPr>
          <a:xfrm>
            <a:off x="6405636" y="2196412"/>
            <a:ext cx="522178" cy="510974"/>
          </a:xfrm>
          <a:prstGeom prst="ellipse">
            <a:avLst/>
          </a:prstGeom>
          <a:solidFill>
            <a:srgbClr val="DF3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3</a:t>
            </a:r>
          </a:p>
        </p:txBody>
      </p:sp>
      <p:sp>
        <p:nvSpPr>
          <p:cNvPr id="47" name="Ellipse 46"/>
          <p:cNvSpPr/>
          <p:nvPr/>
        </p:nvSpPr>
        <p:spPr>
          <a:xfrm>
            <a:off x="179178" y="4689926"/>
            <a:ext cx="522178" cy="510974"/>
          </a:xfrm>
          <a:prstGeom prst="ellipse">
            <a:avLst/>
          </a:prstGeom>
          <a:solidFill>
            <a:srgbClr val="F5E6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1</a:t>
            </a:r>
          </a:p>
        </p:txBody>
      </p:sp>
      <p:sp>
        <p:nvSpPr>
          <p:cNvPr id="48" name="Ellipse 47"/>
          <p:cNvSpPr/>
          <p:nvPr/>
        </p:nvSpPr>
        <p:spPr>
          <a:xfrm>
            <a:off x="2923767" y="4689926"/>
            <a:ext cx="522178" cy="510974"/>
          </a:xfrm>
          <a:prstGeom prst="ellipse">
            <a:avLst/>
          </a:prstGeom>
          <a:solidFill>
            <a:srgbClr val="F5CB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prstClr val="white"/>
                </a:solidFill>
                <a:latin typeface="Helvetica"/>
                <a:cs typeface="Helvetica"/>
              </a:rPr>
              <a:t>2</a:t>
            </a:r>
          </a:p>
        </p:txBody>
      </p:sp>
      <p:sp>
        <p:nvSpPr>
          <p:cNvPr id="49" name="Ellipse 48"/>
          <p:cNvSpPr/>
          <p:nvPr/>
        </p:nvSpPr>
        <p:spPr>
          <a:xfrm>
            <a:off x="2923767" y="2196412"/>
            <a:ext cx="522178" cy="510974"/>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prstClr val="white"/>
                </a:solidFill>
                <a:latin typeface="Helvetica"/>
                <a:cs typeface="Helvetica"/>
              </a:rPr>
              <a:t>2</a:t>
            </a:r>
            <a:endParaRPr lang="fr-FR" sz="1600" b="1" dirty="0">
              <a:solidFill>
                <a:prstClr val="white"/>
              </a:solidFill>
              <a:latin typeface="Helvetica"/>
              <a:cs typeface="Helvetica"/>
            </a:endParaRPr>
          </a:p>
        </p:txBody>
      </p:sp>
      <p:sp>
        <p:nvSpPr>
          <p:cNvPr id="2" name="ZoneTexte 1"/>
          <p:cNvSpPr txBox="1"/>
          <p:nvPr/>
        </p:nvSpPr>
        <p:spPr>
          <a:xfrm>
            <a:off x="584205" y="2281077"/>
            <a:ext cx="2033150" cy="646331"/>
          </a:xfrm>
          <a:prstGeom prst="rect">
            <a:avLst/>
          </a:prstGeom>
          <a:noFill/>
        </p:spPr>
        <p:txBody>
          <a:bodyPr wrap="square" rtlCol="0">
            <a:spAutoFit/>
          </a:bodyPr>
          <a:lstStyle/>
          <a:p>
            <a:pPr algn="ctr"/>
            <a:r>
              <a:rPr lang="fr-FR" dirty="0" smtClean="0">
                <a:solidFill>
                  <a:prstClr val="black"/>
                </a:solidFill>
                <a:latin typeface="Helvetica"/>
                <a:cs typeface="Helvetica"/>
              </a:rPr>
              <a:t>Surprendre les clients</a:t>
            </a:r>
            <a:endParaRPr lang="fr-FR" dirty="0">
              <a:solidFill>
                <a:prstClr val="black"/>
              </a:solidFill>
              <a:latin typeface="Helvetica"/>
              <a:cs typeface="Helvetica"/>
            </a:endParaRPr>
          </a:p>
        </p:txBody>
      </p:sp>
      <p:sp>
        <p:nvSpPr>
          <p:cNvPr id="58" name="ZoneTexte 57"/>
          <p:cNvSpPr txBox="1"/>
          <p:nvPr/>
        </p:nvSpPr>
        <p:spPr>
          <a:xfrm>
            <a:off x="3532073" y="2281077"/>
            <a:ext cx="2563932" cy="646331"/>
          </a:xfrm>
          <a:prstGeom prst="rect">
            <a:avLst/>
          </a:prstGeom>
          <a:noFill/>
        </p:spPr>
        <p:txBody>
          <a:bodyPr wrap="square" rtlCol="0">
            <a:spAutoFit/>
          </a:bodyPr>
          <a:lstStyle/>
          <a:p>
            <a:pPr algn="ctr"/>
            <a:r>
              <a:rPr lang="fr-FR" dirty="0" smtClean="0">
                <a:solidFill>
                  <a:prstClr val="black"/>
                </a:solidFill>
                <a:latin typeface="Helvetica"/>
                <a:cs typeface="Helvetica"/>
              </a:rPr>
              <a:t>Conquérir de nouveaux clients</a:t>
            </a:r>
            <a:endParaRPr lang="fr-FR" dirty="0">
              <a:solidFill>
                <a:prstClr val="black"/>
              </a:solidFill>
              <a:latin typeface="Helvetica"/>
              <a:cs typeface="Helvetica"/>
            </a:endParaRPr>
          </a:p>
        </p:txBody>
      </p:sp>
      <p:sp>
        <p:nvSpPr>
          <p:cNvPr id="61" name="ZoneTexte 60"/>
          <p:cNvSpPr txBox="1"/>
          <p:nvPr/>
        </p:nvSpPr>
        <p:spPr>
          <a:xfrm>
            <a:off x="6715532" y="2281077"/>
            <a:ext cx="2563932" cy="646331"/>
          </a:xfrm>
          <a:prstGeom prst="rect">
            <a:avLst/>
          </a:prstGeom>
          <a:noFill/>
        </p:spPr>
        <p:txBody>
          <a:bodyPr wrap="square" rtlCol="0">
            <a:spAutoFit/>
          </a:bodyPr>
          <a:lstStyle/>
          <a:p>
            <a:pPr algn="ctr"/>
            <a:r>
              <a:rPr lang="fr-FR" dirty="0" smtClean="0">
                <a:solidFill>
                  <a:prstClr val="black"/>
                </a:solidFill>
                <a:latin typeface="Helvetica"/>
                <a:cs typeface="Helvetica"/>
              </a:rPr>
              <a:t>Nouvelle image de marque</a:t>
            </a:r>
            <a:endParaRPr lang="fr-FR" dirty="0">
              <a:solidFill>
                <a:prstClr val="black"/>
              </a:solidFill>
              <a:latin typeface="Helvetica"/>
              <a:cs typeface="Helvetica"/>
            </a:endParaRPr>
          </a:p>
        </p:txBody>
      </p:sp>
      <p:sp>
        <p:nvSpPr>
          <p:cNvPr id="63" name="ZoneTexte 62"/>
          <p:cNvSpPr txBox="1"/>
          <p:nvPr/>
        </p:nvSpPr>
        <p:spPr>
          <a:xfrm>
            <a:off x="643469" y="4689926"/>
            <a:ext cx="2033150" cy="646331"/>
          </a:xfrm>
          <a:prstGeom prst="rect">
            <a:avLst/>
          </a:prstGeom>
          <a:noFill/>
        </p:spPr>
        <p:txBody>
          <a:bodyPr wrap="square" rtlCol="0">
            <a:spAutoFit/>
          </a:bodyPr>
          <a:lstStyle/>
          <a:p>
            <a:pPr algn="ctr"/>
            <a:r>
              <a:rPr lang="fr-FR" dirty="0" smtClean="0">
                <a:solidFill>
                  <a:prstClr val="black"/>
                </a:solidFill>
                <a:latin typeface="Helvetica"/>
                <a:cs typeface="Helvetica"/>
              </a:rPr>
              <a:t>Acteur fort de la communication</a:t>
            </a:r>
            <a:endParaRPr lang="fr-FR" dirty="0">
              <a:solidFill>
                <a:prstClr val="black"/>
              </a:solidFill>
              <a:latin typeface="Helvetica"/>
              <a:cs typeface="Helvetica"/>
            </a:endParaRPr>
          </a:p>
        </p:txBody>
      </p:sp>
      <p:sp>
        <p:nvSpPr>
          <p:cNvPr id="64" name="ZoneTexte 63"/>
          <p:cNvSpPr txBox="1"/>
          <p:nvPr/>
        </p:nvSpPr>
        <p:spPr>
          <a:xfrm>
            <a:off x="3597299" y="4689604"/>
            <a:ext cx="2300092" cy="646331"/>
          </a:xfrm>
          <a:prstGeom prst="rect">
            <a:avLst/>
          </a:prstGeom>
          <a:noFill/>
        </p:spPr>
        <p:txBody>
          <a:bodyPr wrap="square" rtlCol="0">
            <a:spAutoFit/>
          </a:bodyPr>
          <a:lstStyle/>
          <a:p>
            <a:pPr algn="ctr"/>
            <a:r>
              <a:rPr lang="fr-FR" dirty="0" smtClean="0">
                <a:solidFill>
                  <a:prstClr val="black"/>
                </a:solidFill>
                <a:latin typeface="Helvetica"/>
                <a:cs typeface="Helvetica"/>
              </a:rPr>
              <a:t>Nouvelle utilité pour l’abribus</a:t>
            </a:r>
            <a:endParaRPr lang="fr-FR" dirty="0">
              <a:solidFill>
                <a:prstClr val="black"/>
              </a:solidFill>
              <a:latin typeface="Helvetica"/>
              <a:cs typeface="Helvetica"/>
            </a:endParaRPr>
          </a:p>
        </p:txBody>
      </p:sp>
      <p:sp>
        <p:nvSpPr>
          <p:cNvPr id="67" name="ZoneTexte 66"/>
          <p:cNvSpPr txBox="1"/>
          <p:nvPr/>
        </p:nvSpPr>
        <p:spPr>
          <a:xfrm>
            <a:off x="6871606" y="4689604"/>
            <a:ext cx="2300092" cy="646331"/>
          </a:xfrm>
          <a:prstGeom prst="rect">
            <a:avLst/>
          </a:prstGeom>
          <a:noFill/>
        </p:spPr>
        <p:txBody>
          <a:bodyPr wrap="square" rtlCol="0">
            <a:spAutoFit/>
          </a:bodyPr>
          <a:lstStyle/>
          <a:p>
            <a:pPr algn="ctr"/>
            <a:r>
              <a:rPr lang="fr-FR" dirty="0" smtClean="0">
                <a:solidFill>
                  <a:prstClr val="black"/>
                </a:solidFill>
                <a:latin typeface="Helvetica"/>
                <a:cs typeface="Helvetica"/>
              </a:rPr>
              <a:t>Innovation étonnante et efficace</a:t>
            </a:r>
            <a:endParaRPr lang="fr-FR" dirty="0">
              <a:solidFill>
                <a:prstClr val="black"/>
              </a:solidFill>
              <a:latin typeface="Helvetica"/>
              <a:cs typeface="Helvetica"/>
            </a:endParaRPr>
          </a:p>
        </p:txBody>
      </p:sp>
      <p:sp>
        <p:nvSpPr>
          <p:cNvPr id="68" name="Rectangle à coins arrondis 67"/>
          <p:cNvSpPr/>
          <p:nvPr/>
        </p:nvSpPr>
        <p:spPr>
          <a:xfrm>
            <a:off x="3115446" y="1315157"/>
            <a:ext cx="3307122" cy="707544"/>
          </a:xfrm>
          <a:prstGeom prst="roundRect">
            <a:avLst/>
          </a:prstGeom>
          <a:noFill/>
          <a:ln>
            <a:solidFill>
              <a:srgbClr val="F57E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solidFill>
                <a:srgbClr val="FF6600"/>
              </a:solidFill>
              <a:latin typeface="Helvetica"/>
              <a:cs typeface="Helvetica"/>
            </a:endParaRPr>
          </a:p>
        </p:txBody>
      </p:sp>
      <p:sp>
        <p:nvSpPr>
          <p:cNvPr id="70" name="Rectangle à coins arrondis 69"/>
          <p:cNvSpPr/>
          <p:nvPr/>
        </p:nvSpPr>
        <p:spPr>
          <a:xfrm>
            <a:off x="3115446" y="3599455"/>
            <a:ext cx="3307122" cy="707544"/>
          </a:xfrm>
          <a:prstGeom prst="roundRect">
            <a:avLst/>
          </a:prstGeom>
          <a:noFill/>
          <a:ln>
            <a:solidFill>
              <a:srgbClr val="F57E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solidFill>
                <a:srgbClr val="FF6600"/>
              </a:solidFill>
              <a:latin typeface="Helvetica"/>
              <a:cs typeface="Helvetica"/>
            </a:endParaRPr>
          </a:p>
        </p:txBody>
      </p:sp>
      <p:pic>
        <p:nvPicPr>
          <p:cNvPr id="50" name="Image 49"/>
          <p:cNvPicPr>
            <a:picLocks noChangeAspect="1"/>
          </p:cNvPicPr>
          <p:nvPr/>
        </p:nvPicPr>
        <p:blipFill>
          <a:blip r:embed="rId6"/>
          <a:stretch>
            <a:fillRect/>
          </a:stretch>
        </p:blipFill>
        <p:spPr>
          <a:xfrm>
            <a:off x="8010618" y="-16933"/>
            <a:ext cx="1122362" cy="962025"/>
          </a:xfrm>
          <a:prstGeom prst="rect">
            <a:avLst/>
          </a:prstGeom>
        </p:spPr>
      </p:pic>
      <p:sp>
        <p:nvSpPr>
          <p:cNvPr id="51" name="ZoneTexte 11"/>
          <p:cNvSpPr txBox="1">
            <a:spLocks noChangeArrowheads="1"/>
          </p:cNvSpPr>
          <p:nvPr/>
        </p:nvSpPr>
        <p:spPr bwMode="auto">
          <a:xfrm>
            <a:off x="1371600" y="6581775"/>
            <a:ext cx="6049963" cy="276225"/>
          </a:xfrm>
          <a:prstGeom prst="rect">
            <a:avLst/>
          </a:prstGeom>
          <a:noFill/>
          <a:ln w="9525">
            <a:noFill/>
            <a:miter lim="800000"/>
            <a:headEnd/>
            <a:tailEnd/>
          </a:ln>
        </p:spPr>
        <p:txBody>
          <a:bodyPr>
            <a:spAutoFit/>
          </a:bodyPr>
          <a:lstStyle/>
          <a:p>
            <a:pPr algn="ctr"/>
            <a:r>
              <a:rPr lang="fr-FR" sz="1200" b="1" dirty="0">
                <a:solidFill>
                  <a:srgbClr val="F06000"/>
                </a:solidFill>
              </a:rPr>
              <a:t>Master Distribution &amp; Relation client © Université Paris-Dauphine, </a:t>
            </a:r>
            <a:r>
              <a:rPr lang="fr-FR" sz="1200" b="1" dirty="0" smtClean="0">
                <a:solidFill>
                  <a:srgbClr val="F06000"/>
                </a:solidFill>
              </a:rPr>
              <a:t>2012-2013</a:t>
            </a:r>
            <a:endParaRPr lang="fr-FR" sz="1200" dirty="0">
              <a:solidFill>
                <a:srgbClr val="F06000"/>
              </a:solidFill>
            </a:endParaRPr>
          </a:p>
        </p:txBody>
      </p:sp>
      <p:pic>
        <p:nvPicPr>
          <p:cNvPr id="52" name="Image 51" descr="logo Mas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31539" y="6575231"/>
            <a:ext cx="1112869" cy="238145"/>
          </a:xfrm>
          <a:prstGeom prst="rect">
            <a:avLst/>
          </a:prstGeom>
        </p:spPr>
      </p:pic>
      <p:pic>
        <p:nvPicPr>
          <p:cNvPr id="53" name="Image 52" descr="Logo Dauphin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16416" y="6457676"/>
            <a:ext cx="842666" cy="343478"/>
          </a:xfrm>
          <a:prstGeom prst="rect">
            <a:avLst/>
          </a:prstGeom>
        </p:spPr>
      </p:pic>
    </p:spTree>
    <p:extLst>
      <p:ext uri="{BB962C8B-B14F-4D97-AF65-F5344CB8AC3E}">
        <p14:creationId xmlns:p14="http://schemas.microsoft.com/office/powerpoint/2010/main" val="17574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animBg="1"/>
      <p:bldP spid="38" grpId="0" animBg="1"/>
      <p:bldP spid="45" grpId="0" animBg="1"/>
      <p:bldP spid="47" grpId="0" animBg="1"/>
      <p:bldP spid="48" grpId="0" animBg="1"/>
      <p:bldP spid="49" grpId="0" animBg="1"/>
      <p:bldP spid="2" grpId="0"/>
      <p:bldP spid="58" grpId="0"/>
      <p:bldP spid="61" grpId="0"/>
      <p:bldP spid="63" grpId="0"/>
      <p:bldP spid="64" grpId="0"/>
      <p:bldP spid="67" grpId="0"/>
      <p:bldP spid="68"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1" name="Titre 5"/>
          <p:cNvSpPr txBox="1">
            <a:spLocks/>
          </p:cNvSpPr>
          <p:nvPr/>
        </p:nvSpPr>
        <p:spPr bwMode="auto">
          <a:xfrm>
            <a:off x="533400" y="1143000"/>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all" spc="0" normalizeH="0" baseline="0" noProof="0" dirty="0" smtClean="0">
                <a:ln>
                  <a:noFill/>
                </a:ln>
                <a:solidFill>
                  <a:srgbClr val="000090"/>
                </a:solidFill>
                <a:effectLst/>
                <a:uLnTx/>
                <a:uFillTx/>
                <a:latin typeface="Helvetica"/>
                <a:ea typeface="Tahoma" pitchFamily="34" charset="0"/>
                <a:cs typeface="Helvetica"/>
              </a:rPr>
              <a:t>LE MASTER DISTRIBUTION ET RELATION</a:t>
            </a:r>
            <a:r>
              <a:rPr kumimoji="0" lang="fr-FR" sz="3200" b="1" i="0" u="none" strike="noStrike" kern="1200" cap="all" spc="0" normalizeH="0" noProof="0" dirty="0" smtClean="0">
                <a:ln>
                  <a:noFill/>
                </a:ln>
                <a:solidFill>
                  <a:srgbClr val="000090"/>
                </a:solidFill>
                <a:effectLst/>
                <a:uLnTx/>
                <a:uFillTx/>
                <a:latin typeface="Helvetica"/>
                <a:ea typeface="Tahoma" pitchFamily="34" charset="0"/>
                <a:cs typeface="Helvetica"/>
              </a:rPr>
              <a:t> CLIENT </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35" name="Espace réservé du texte 1"/>
          <p:cNvSpPr txBox="1">
            <a:spLocks/>
          </p:cNvSpPr>
          <p:nvPr/>
        </p:nvSpPr>
        <p:spPr bwMode="auto">
          <a:xfrm>
            <a:off x="457200" y="2195513"/>
            <a:ext cx="8353425" cy="367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5000"/>
              </a:lnSpc>
              <a:spcBef>
                <a:spcPct val="60000"/>
              </a:spcBef>
              <a:spcAft>
                <a:spcPct val="0"/>
              </a:spcAft>
              <a:buClrTx/>
              <a:buSzPct val="140000"/>
              <a:buBlip>
                <a:blip r:embed="rId6"/>
              </a:buBlip>
              <a:tabLst/>
              <a:defRPr/>
            </a:pP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Un diplôme d’excellence</a:t>
            </a: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 plébiscité par les étudiants et les entreprises et primé par SMBG</a:t>
            </a:r>
          </a:p>
          <a:p>
            <a:pPr marL="342900" marR="0" lvl="0" indent="-342900" algn="l" defTabSz="914400" rtl="0" eaLnBrk="1" fontAlgn="base" latinLnBrk="0" hangingPunct="1">
              <a:lnSpc>
                <a:spcPct val="115000"/>
              </a:lnSpc>
              <a:spcBef>
                <a:spcPct val="60000"/>
              </a:spcBef>
              <a:spcAft>
                <a:spcPct val="0"/>
              </a:spcAft>
              <a:buClrTx/>
              <a:buSzPct val="140000"/>
              <a:buBlip>
                <a:blip r:embed="rId6"/>
              </a:buBlip>
              <a:tabLst/>
              <a:defRPr/>
            </a:pP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Un master </a:t>
            </a:r>
            <a:r>
              <a:rPr kumimoji="0" lang="fr-FR" b="1" i="0" u="none" strike="noStrike" kern="1200" cap="none" spc="0" normalizeH="0" baseline="0" noProof="0" dirty="0" err="1" smtClean="0">
                <a:ln>
                  <a:noFill/>
                </a:ln>
                <a:solidFill>
                  <a:srgbClr val="000090"/>
                </a:solidFill>
                <a:effectLst/>
                <a:uLnTx/>
                <a:uFillTx/>
                <a:latin typeface="Helvetica"/>
                <a:ea typeface="Tahoma" pitchFamily="34" charset="0"/>
                <a:cs typeface="Helvetica"/>
              </a:rPr>
              <a:t>multi-niches</a:t>
            </a: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 qui ouvre à de nombreux métiers </a:t>
            </a: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 distribution, industrie, relation client</a:t>
            </a:r>
          </a:p>
          <a:p>
            <a:pPr marL="342900" marR="0" lvl="0" indent="-342900" algn="l" defTabSz="914400" rtl="0" eaLnBrk="1" fontAlgn="base" latinLnBrk="0" hangingPunct="1">
              <a:lnSpc>
                <a:spcPct val="115000"/>
              </a:lnSpc>
              <a:spcBef>
                <a:spcPct val="60000"/>
              </a:spcBef>
              <a:spcAft>
                <a:spcPct val="0"/>
              </a:spcAft>
              <a:buClrTx/>
              <a:buSzPct val="140000"/>
              <a:buBlip>
                <a:blip r:embed="rId6"/>
              </a:buBlip>
              <a:tabLst/>
              <a:defRPr/>
            </a:pP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Une vingtaine de modules de cours de la stratégie à l’action</a:t>
            </a:r>
          </a:p>
          <a:p>
            <a:pPr marL="342900" marR="0" lvl="0" indent="-342900" algn="l" defTabSz="914400" rtl="0" eaLnBrk="1" fontAlgn="base" latinLnBrk="0" hangingPunct="1">
              <a:lnSpc>
                <a:spcPct val="115000"/>
              </a:lnSpc>
              <a:spcBef>
                <a:spcPct val="60000"/>
              </a:spcBef>
              <a:spcAft>
                <a:spcPct val="0"/>
              </a:spcAft>
              <a:buClrTx/>
              <a:buSzPct val="140000"/>
              <a:buBlip>
                <a:blip r:embed="rId6"/>
              </a:buBlip>
              <a:tabLst/>
              <a:defRPr/>
            </a:pP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Deux projets « fil rouge » de l’année</a:t>
            </a:r>
            <a:r>
              <a:rPr kumimoji="0" lang="fr-FR" b="0" i="0" u="none" strike="noStrike" kern="1200" cap="none" spc="0" normalizeH="0" baseline="0" noProof="0" dirty="0" smtClean="0">
                <a:ln>
                  <a:noFill/>
                </a:ln>
                <a:solidFill>
                  <a:srgbClr val="000090"/>
                </a:solidFill>
                <a:effectLst/>
                <a:uLnTx/>
                <a:uFillTx/>
                <a:latin typeface="Helvetica"/>
                <a:ea typeface="Tahoma" pitchFamily="34" charset="0"/>
                <a:cs typeface="Helvetica"/>
              </a:rPr>
              <a:t> :</a:t>
            </a:r>
          </a:p>
          <a:p>
            <a:pPr marL="742950" marR="0" lvl="1" indent="-285750" algn="l" defTabSz="914400" rtl="0" eaLnBrk="1" fontAlgn="base" latinLnBrk="0" hangingPunct="1">
              <a:lnSpc>
                <a:spcPct val="115000"/>
              </a:lnSpc>
              <a:spcBef>
                <a:spcPct val="60000"/>
              </a:spcBef>
              <a:spcAft>
                <a:spcPct val="0"/>
              </a:spcAft>
              <a:buClrTx/>
              <a:buSzPct val="70000"/>
              <a:buFont typeface="Wingdings" pitchFamily="2" charset="2"/>
              <a:buChar char="§"/>
              <a:tabLst/>
              <a:defRPr/>
            </a:pP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La création d’un site web marchand</a:t>
            </a:r>
          </a:p>
          <a:p>
            <a:pPr marL="742950" marR="0" lvl="1" indent="-285750" algn="l" defTabSz="914400" rtl="0" eaLnBrk="1" fontAlgn="base" latinLnBrk="0" hangingPunct="1">
              <a:lnSpc>
                <a:spcPct val="115000"/>
              </a:lnSpc>
              <a:spcBef>
                <a:spcPct val="60000"/>
              </a:spcBef>
              <a:spcAft>
                <a:spcPct val="0"/>
              </a:spcAft>
              <a:buClrTx/>
              <a:buSzPct val="70000"/>
              <a:buFont typeface="Wingdings" pitchFamily="2" charset="2"/>
              <a:buChar char="§"/>
              <a:tabLst/>
              <a:defRPr/>
            </a:pP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L’observatoire de l’innovation commerciale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endParaRPr>
          </a:p>
        </p:txBody>
      </p:sp>
      <p:pic>
        <p:nvPicPr>
          <p:cNvPr id="36" name="Image 35"/>
          <p:cNvPicPr>
            <a:picLocks noChangeAspect="1"/>
          </p:cNvPicPr>
          <p:nvPr/>
        </p:nvPicPr>
        <p:blipFill>
          <a:blip r:embed="rId7"/>
          <a:stretch>
            <a:fillRect/>
          </a:stretch>
        </p:blipFill>
        <p:spPr>
          <a:xfrm>
            <a:off x="7543800" y="4114800"/>
            <a:ext cx="1452121" cy="189826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0"/>
            <a:ext cx="9144000" cy="874931"/>
          </a:xfrm>
          <a:prstGeom prst="rect">
            <a:avLst/>
          </a:prstGeom>
          <a:gradFill flip="none" rotWithShape="1">
            <a:gsLst>
              <a:gs pos="100000">
                <a:schemeClr val="accent6">
                  <a:lumMod val="75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Rectangle 21"/>
          <p:cNvSpPr/>
          <p:nvPr/>
        </p:nvSpPr>
        <p:spPr>
          <a:xfrm>
            <a:off x="0" y="6095999"/>
            <a:ext cx="9144000" cy="762001"/>
          </a:xfrm>
          <a:prstGeom prst="rect">
            <a:avLst/>
          </a:prstGeom>
          <a:gradFill flip="none" rotWithShape="1">
            <a:gsLst>
              <a:gs pos="0">
                <a:schemeClr val="accent6">
                  <a:lumMod val="75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F06000"/>
                </a:solidFill>
                <a:effectLst>
                  <a:reflection stA="78000" endPos="69000" dist="12700" dir="5400000" sy="-100000" algn="bl" rotWithShape="0"/>
                </a:effectLst>
                <a:latin typeface="Impact"/>
                <a:cs typeface="Impact"/>
              </a:rPr>
              <a:t>ALIMENTAIRE</a:t>
            </a:r>
            <a:endParaRPr lang="fr-FR" sz="3600" b="1" spc="190" dirty="0">
              <a:solidFill>
                <a:srgbClr val="F0600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21" name="Ellipse 20"/>
          <p:cNvSpPr/>
          <p:nvPr/>
        </p:nvSpPr>
        <p:spPr>
          <a:xfrm>
            <a:off x="5334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990600" y="609600"/>
            <a:ext cx="304800" cy="304800"/>
          </a:xfrm>
          <a:prstGeom prst="ellipse">
            <a:avLst/>
          </a:prstGeom>
          <a:solidFill>
            <a:srgbClr val="FF6600"/>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38100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42672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14400" y="0"/>
            <a:ext cx="304800" cy="1200329"/>
          </a:xfrm>
          <a:prstGeom prst="rect">
            <a:avLst/>
          </a:prstGeom>
          <a:noFill/>
        </p:spPr>
        <p:txBody>
          <a:bodyPr wrap="square" rtlCol="0">
            <a:spAutoFit/>
          </a:bodyPr>
          <a:lstStyle/>
          <a:p>
            <a:pPr algn="ctr"/>
            <a:r>
              <a:rPr lang="fr-FR" sz="3600" b="1" dirty="0" smtClean="0">
                <a:solidFill>
                  <a:srgbClr val="F06000"/>
                </a:solidFill>
                <a:latin typeface="Impact"/>
                <a:cs typeface="Impact"/>
              </a:rPr>
              <a:t>O</a:t>
            </a:r>
            <a:endParaRPr lang="fr-FR" sz="3600" b="1" dirty="0">
              <a:solidFill>
                <a:srgbClr val="F06000"/>
              </a:solidFill>
              <a:latin typeface="Impact"/>
              <a:cs typeface="Impact"/>
            </a:endParaRPr>
          </a:p>
        </p:txBody>
      </p:sp>
      <p:sp>
        <p:nvSpPr>
          <p:cNvPr id="43" name="ZoneTexte 42"/>
          <p:cNvSpPr txBox="1"/>
          <p:nvPr/>
        </p:nvSpPr>
        <p:spPr>
          <a:xfrm>
            <a:off x="3733800" y="0"/>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41910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30" name="ZoneTexte 29"/>
          <p:cNvSpPr txBox="1"/>
          <p:nvPr/>
        </p:nvSpPr>
        <p:spPr>
          <a:xfrm>
            <a:off x="1295400" y="115669"/>
            <a:ext cx="4267200" cy="646331"/>
          </a:xfrm>
          <a:prstGeom prst="rect">
            <a:avLst/>
          </a:prstGeom>
          <a:noFill/>
        </p:spPr>
        <p:txBody>
          <a:bodyPr wrap="square" rtlCol="0">
            <a:spAutoFit/>
          </a:bodyPr>
          <a:lstStyle/>
          <a:p>
            <a:r>
              <a:rPr lang="fr-FR" b="1" spc="190" dirty="0" err="1" smtClean="0">
                <a:solidFill>
                  <a:srgbClr val="F06000"/>
                </a:solidFill>
                <a:latin typeface="Helvetica"/>
                <a:cs typeface="Helvetica"/>
              </a:rPr>
              <a:t>pérations</a:t>
            </a:r>
            <a:endParaRPr lang="fr-FR" b="1" spc="190" dirty="0" smtClean="0">
              <a:solidFill>
                <a:srgbClr val="F06000"/>
              </a:solidFill>
              <a:latin typeface="Helvetica"/>
              <a:cs typeface="Helvetica"/>
            </a:endParaRPr>
          </a:p>
          <a:p>
            <a:r>
              <a:rPr lang="fr-FR" b="1" spc="190" dirty="0" smtClean="0">
                <a:solidFill>
                  <a:srgbClr val="F06000"/>
                </a:solidFill>
                <a:latin typeface="Helvetica"/>
                <a:cs typeface="Helvetica"/>
              </a:rPr>
              <a:t>promotionnelles</a:t>
            </a:r>
          </a:p>
        </p:txBody>
      </p:sp>
      <p:sp>
        <p:nvSpPr>
          <p:cNvPr id="45" name="Rectangle à coins arrondis 44"/>
          <p:cNvSpPr/>
          <p:nvPr/>
        </p:nvSpPr>
        <p:spPr>
          <a:xfrm>
            <a:off x="76200" y="1447800"/>
            <a:ext cx="1295400" cy="523220"/>
          </a:xfrm>
          <a:prstGeom prst="roundRect">
            <a:avLst/>
          </a:prstGeom>
          <a:solidFill>
            <a:srgbClr val="FF66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b="1" dirty="0" smtClean="0">
                <a:solidFill>
                  <a:prstClr val="white"/>
                </a:solidFill>
                <a:latin typeface="Helvetica"/>
                <a:cs typeface="Helvetica"/>
              </a:rPr>
              <a:t>Résultats</a:t>
            </a:r>
          </a:p>
        </p:txBody>
      </p:sp>
      <p:grpSp>
        <p:nvGrpSpPr>
          <p:cNvPr id="2" name="Grouper 8"/>
          <p:cNvGrpSpPr/>
          <p:nvPr/>
        </p:nvGrpSpPr>
        <p:grpSpPr>
          <a:xfrm>
            <a:off x="2886564" y="1165289"/>
            <a:ext cx="3693818" cy="686815"/>
            <a:chOff x="1187851" y="1045166"/>
            <a:chExt cx="7496100" cy="1730810"/>
          </a:xfrm>
        </p:grpSpPr>
        <p:pic>
          <p:nvPicPr>
            <p:cNvPr id="3" name="Imag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87851" y="1159148"/>
              <a:ext cx="355361" cy="559087"/>
            </a:xfrm>
            <a:prstGeom prst="rect">
              <a:avLst/>
            </a:prstGeom>
          </p:spPr>
        </p:pic>
        <p:pic>
          <p:nvPicPr>
            <p:cNvPr id="62" name="Image 6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20708" y="1655005"/>
              <a:ext cx="355361" cy="559087"/>
            </a:xfrm>
            <a:prstGeom prst="rect">
              <a:avLst/>
            </a:prstGeom>
          </p:spPr>
        </p:pic>
        <p:pic>
          <p:nvPicPr>
            <p:cNvPr id="63" name="Image 6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53766" y="2142184"/>
              <a:ext cx="355361" cy="559087"/>
            </a:xfrm>
            <a:prstGeom prst="rect">
              <a:avLst/>
            </a:prstGeom>
          </p:spPr>
        </p:pic>
        <p:pic>
          <p:nvPicPr>
            <p:cNvPr id="64" name="Image 6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09127" y="1826779"/>
              <a:ext cx="355361" cy="559087"/>
            </a:xfrm>
            <a:prstGeom prst="rect">
              <a:avLst/>
            </a:prstGeom>
          </p:spPr>
        </p:pic>
        <p:pic>
          <p:nvPicPr>
            <p:cNvPr id="65" name="Image 6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74936" y="2142184"/>
              <a:ext cx="355361" cy="559087"/>
            </a:xfrm>
            <a:prstGeom prst="rect">
              <a:avLst/>
            </a:prstGeom>
          </p:spPr>
        </p:pic>
        <p:pic>
          <p:nvPicPr>
            <p:cNvPr id="66" name="Image 6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97848" y="1655005"/>
              <a:ext cx="355361" cy="559087"/>
            </a:xfrm>
            <a:prstGeom prst="rect">
              <a:avLst/>
            </a:prstGeom>
          </p:spPr>
        </p:pic>
        <p:pic>
          <p:nvPicPr>
            <p:cNvPr id="67" name="Image 6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30705" y="1159148"/>
              <a:ext cx="355361" cy="559087"/>
            </a:xfrm>
            <a:prstGeom prst="rect">
              <a:avLst/>
            </a:prstGeom>
          </p:spPr>
        </p:pic>
        <p:pic>
          <p:nvPicPr>
            <p:cNvPr id="68" name="Image 6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79589" y="2164546"/>
              <a:ext cx="355361" cy="559087"/>
            </a:xfrm>
            <a:prstGeom prst="rect">
              <a:avLst/>
            </a:prstGeom>
          </p:spPr>
        </p:pic>
        <p:pic>
          <p:nvPicPr>
            <p:cNvPr id="69" name="Image 6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57269" y="1655005"/>
              <a:ext cx="355361" cy="559087"/>
            </a:xfrm>
            <a:prstGeom prst="rect">
              <a:avLst/>
            </a:prstGeom>
          </p:spPr>
        </p:pic>
        <p:pic>
          <p:nvPicPr>
            <p:cNvPr id="70" name="Image 6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34950" y="1095918"/>
              <a:ext cx="355361" cy="559087"/>
            </a:xfrm>
            <a:prstGeom prst="rect">
              <a:avLst/>
            </a:prstGeom>
          </p:spPr>
        </p:pic>
        <p:pic>
          <p:nvPicPr>
            <p:cNvPr id="71" name="Image 7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76079" y="1655005"/>
              <a:ext cx="355361" cy="559087"/>
            </a:xfrm>
            <a:prstGeom prst="rect">
              <a:avLst/>
            </a:prstGeom>
          </p:spPr>
        </p:pic>
        <p:pic>
          <p:nvPicPr>
            <p:cNvPr id="72" name="Image 7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61113" y="2164546"/>
              <a:ext cx="355361" cy="559087"/>
            </a:xfrm>
            <a:prstGeom prst="rect">
              <a:avLst/>
            </a:prstGeom>
          </p:spPr>
        </p:pic>
        <p:pic>
          <p:nvPicPr>
            <p:cNvPr id="73" name="Image 7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52596" y="1095918"/>
              <a:ext cx="355361" cy="559087"/>
            </a:xfrm>
            <a:prstGeom prst="rect">
              <a:avLst/>
            </a:prstGeom>
          </p:spPr>
        </p:pic>
        <p:pic>
          <p:nvPicPr>
            <p:cNvPr id="74" name="Image 7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00825" y="1070195"/>
              <a:ext cx="355361" cy="559087"/>
            </a:xfrm>
            <a:prstGeom prst="rect">
              <a:avLst/>
            </a:prstGeom>
          </p:spPr>
        </p:pic>
        <p:pic>
          <p:nvPicPr>
            <p:cNvPr id="75" name="Image 7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29013" y="1656353"/>
              <a:ext cx="355361" cy="559087"/>
            </a:xfrm>
            <a:prstGeom prst="rect">
              <a:avLst/>
            </a:prstGeom>
          </p:spPr>
        </p:pic>
        <p:pic>
          <p:nvPicPr>
            <p:cNvPr id="76" name="Image 7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08346" y="2215440"/>
              <a:ext cx="355361" cy="559087"/>
            </a:xfrm>
            <a:prstGeom prst="rect">
              <a:avLst/>
            </a:prstGeom>
          </p:spPr>
        </p:pic>
        <p:pic>
          <p:nvPicPr>
            <p:cNvPr id="77" name="Image 7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56401" y="2215440"/>
              <a:ext cx="355361" cy="559087"/>
            </a:xfrm>
            <a:prstGeom prst="rect">
              <a:avLst/>
            </a:prstGeom>
          </p:spPr>
        </p:pic>
        <p:pic>
          <p:nvPicPr>
            <p:cNvPr id="78" name="Image 7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10398" y="1699827"/>
              <a:ext cx="355361" cy="559087"/>
            </a:xfrm>
            <a:prstGeom prst="rect">
              <a:avLst/>
            </a:prstGeom>
          </p:spPr>
        </p:pic>
        <p:pic>
          <p:nvPicPr>
            <p:cNvPr id="79" name="Image 7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10507" y="1094518"/>
              <a:ext cx="355361" cy="559087"/>
            </a:xfrm>
            <a:prstGeom prst="rect">
              <a:avLst/>
            </a:prstGeom>
          </p:spPr>
        </p:pic>
        <p:pic>
          <p:nvPicPr>
            <p:cNvPr id="80" name="Image 7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11762" y="2215440"/>
              <a:ext cx="355361" cy="559087"/>
            </a:xfrm>
            <a:prstGeom prst="rect">
              <a:avLst/>
            </a:prstGeom>
          </p:spPr>
        </p:pic>
        <p:pic>
          <p:nvPicPr>
            <p:cNvPr id="81" name="Image 8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55146" y="1079577"/>
              <a:ext cx="355361" cy="559087"/>
            </a:xfrm>
            <a:prstGeom prst="rect">
              <a:avLst/>
            </a:prstGeom>
          </p:spPr>
        </p:pic>
        <p:pic>
          <p:nvPicPr>
            <p:cNvPr id="82" name="Image 8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44330" y="1045166"/>
              <a:ext cx="355361" cy="559087"/>
            </a:xfrm>
            <a:prstGeom prst="rect">
              <a:avLst/>
            </a:prstGeom>
          </p:spPr>
        </p:pic>
        <p:pic>
          <p:nvPicPr>
            <p:cNvPr id="83" name="Image 8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44330" y="1599389"/>
              <a:ext cx="355361" cy="559087"/>
            </a:xfrm>
            <a:prstGeom prst="rect">
              <a:avLst/>
            </a:prstGeom>
          </p:spPr>
        </p:pic>
        <p:pic>
          <p:nvPicPr>
            <p:cNvPr id="84" name="Image 8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44330" y="2216889"/>
              <a:ext cx="355361" cy="559087"/>
            </a:xfrm>
            <a:prstGeom prst="rect">
              <a:avLst/>
            </a:prstGeom>
          </p:spPr>
        </p:pic>
        <p:pic>
          <p:nvPicPr>
            <p:cNvPr id="86" name="Image 8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99691" y="2216889"/>
              <a:ext cx="355361" cy="559087"/>
            </a:xfrm>
            <a:prstGeom prst="rect">
              <a:avLst/>
            </a:prstGeom>
          </p:spPr>
        </p:pic>
        <p:pic>
          <p:nvPicPr>
            <p:cNvPr id="87" name="Image 8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55052" y="2205413"/>
              <a:ext cx="355361" cy="559087"/>
            </a:xfrm>
            <a:prstGeom prst="rect">
              <a:avLst/>
            </a:prstGeom>
          </p:spPr>
        </p:pic>
        <p:pic>
          <p:nvPicPr>
            <p:cNvPr id="88" name="Image 8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63633" y="1621941"/>
              <a:ext cx="355361" cy="559087"/>
            </a:xfrm>
            <a:prstGeom prst="rect">
              <a:avLst/>
            </a:prstGeom>
          </p:spPr>
        </p:pic>
        <p:pic>
          <p:nvPicPr>
            <p:cNvPr id="89" name="Image 8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63633" y="1076827"/>
              <a:ext cx="355361" cy="559087"/>
            </a:xfrm>
            <a:prstGeom prst="rect">
              <a:avLst/>
            </a:prstGeom>
          </p:spPr>
        </p:pic>
        <p:pic>
          <p:nvPicPr>
            <p:cNvPr id="90" name="Image 8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12630" y="1655005"/>
              <a:ext cx="355361" cy="559087"/>
            </a:xfrm>
            <a:prstGeom prst="rect">
              <a:avLst/>
            </a:prstGeom>
          </p:spPr>
        </p:pic>
        <p:pic>
          <p:nvPicPr>
            <p:cNvPr id="91" name="Image 9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24597" y="2414441"/>
              <a:ext cx="186262" cy="293045"/>
            </a:xfrm>
            <a:prstGeom prst="rect">
              <a:avLst/>
            </a:prstGeom>
          </p:spPr>
        </p:pic>
        <p:pic>
          <p:nvPicPr>
            <p:cNvPr id="92" name="Image 9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28590" y="1547235"/>
              <a:ext cx="355361" cy="559087"/>
            </a:xfrm>
            <a:prstGeom prst="rect">
              <a:avLst/>
            </a:prstGeom>
          </p:spPr>
        </p:pic>
        <p:pic>
          <p:nvPicPr>
            <p:cNvPr id="93" name="Image 9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28590" y="1079577"/>
              <a:ext cx="355361" cy="559087"/>
            </a:xfrm>
            <a:prstGeom prst="rect">
              <a:avLst/>
            </a:prstGeom>
          </p:spPr>
        </p:pic>
      </p:grpSp>
      <p:grpSp>
        <p:nvGrpSpPr>
          <p:cNvPr id="4" name="Grouper 10"/>
          <p:cNvGrpSpPr/>
          <p:nvPr/>
        </p:nvGrpSpPr>
        <p:grpSpPr>
          <a:xfrm>
            <a:off x="1256720" y="2012377"/>
            <a:ext cx="4001080" cy="830997"/>
            <a:chOff x="1597694" y="2872542"/>
            <a:chExt cx="4001080" cy="830997"/>
          </a:xfrm>
        </p:grpSpPr>
        <p:sp>
          <p:nvSpPr>
            <p:cNvPr id="96" name="Ellipse 95"/>
            <p:cNvSpPr/>
            <p:nvPr/>
          </p:nvSpPr>
          <p:spPr>
            <a:xfrm>
              <a:off x="1597694" y="2881335"/>
              <a:ext cx="522178" cy="510974"/>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1</a:t>
              </a:r>
            </a:p>
          </p:txBody>
        </p:sp>
        <p:sp>
          <p:nvSpPr>
            <p:cNvPr id="101" name="Rectangle 100"/>
            <p:cNvSpPr/>
            <p:nvPr/>
          </p:nvSpPr>
          <p:spPr>
            <a:xfrm>
              <a:off x="2077541" y="2872542"/>
              <a:ext cx="3521233" cy="830997"/>
            </a:xfrm>
            <a:prstGeom prst="rect">
              <a:avLst/>
            </a:prstGeom>
          </p:spPr>
          <p:txBody>
            <a:bodyPr wrap="square">
              <a:spAutoFit/>
            </a:bodyPr>
            <a:lstStyle/>
            <a:p>
              <a:pPr algn="ctr">
                <a:buClr>
                  <a:srgbClr val="BB0000"/>
                </a:buClr>
                <a:buSzPct val="164000"/>
              </a:pPr>
              <a:r>
                <a:rPr lang="fr-FR" sz="1600" b="1" dirty="0" smtClean="0">
                  <a:solidFill>
                    <a:prstClr val="black"/>
                  </a:solidFill>
                  <a:latin typeface="Helvetica"/>
                  <a:cs typeface="Helvetica"/>
                </a:rPr>
                <a:t>60 000 </a:t>
              </a:r>
              <a:r>
                <a:rPr lang="fr-FR" sz="1600" dirty="0" smtClean="0">
                  <a:solidFill>
                    <a:prstClr val="black"/>
                  </a:solidFill>
                  <a:latin typeface="Helvetica"/>
                  <a:cs typeface="Helvetica"/>
                </a:rPr>
                <a:t>boîtes distribuées vs 3 000 boîtes de Tic Tac vendues chaque jour</a:t>
              </a:r>
              <a:endParaRPr lang="fr-FR" sz="1600" dirty="0">
                <a:solidFill>
                  <a:prstClr val="black"/>
                </a:solidFill>
                <a:latin typeface="Helvetica"/>
                <a:cs typeface="Helvetica"/>
              </a:endParaRPr>
            </a:p>
          </p:txBody>
        </p:sp>
      </p:grpSp>
      <p:sp>
        <p:nvSpPr>
          <p:cNvPr id="97" name="Ellipse 96"/>
          <p:cNvSpPr/>
          <p:nvPr/>
        </p:nvSpPr>
        <p:spPr>
          <a:xfrm>
            <a:off x="5810406" y="2162260"/>
            <a:ext cx="522178" cy="510974"/>
          </a:xfrm>
          <a:prstGeom prst="ellipse">
            <a:avLst/>
          </a:prstGeom>
          <a:solidFill>
            <a:srgbClr val="DF3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2</a:t>
            </a:r>
            <a:endParaRPr lang="fr-FR" sz="1400" b="1" dirty="0">
              <a:solidFill>
                <a:prstClr val="white"/>
              </a:solidFill>
              <a:latin typeface="Helvetica"/>
              <a:cs typeface="Helvetica"/>
            </a:endParaRPr>
          </a:p>
        </p:txBody>
      </p:sp>
      <p:sp>
        <p:nvSpPr>
          <p:cNvPr id="102" name="Rectangle 101"/>
          <p:cNvSpPr/>
          <p:nvPr/>
        </p:nvSpPr>
        <p:spPr>
          <a:xfrm>
            <a:off x="2068380" y="3098227"/>
            <a:ext cx="4007932" cy="584776"/>
          </a:xfrm>
          <a:prstGeom prst="rect">
            <a:avLst/>
          </a:prstGeom>
        </p:spPr>
        <p:txBody>
          <a:bodyPr wrap="square">
            <a:spAutoFit/>
          </a:bodyPr>
          <a:lstStyle/>
          <a:p>
            <a:pPr algn="ctr">
              <a:buClr>
                <a:srgbClr val="BB0000"/>
              </a:buClr>
              <a:buSzPct val="164000"/>
            </a:pPr>
            <a:r>
              <a:rPr lang="fr-FR" sz="1600" b="1" dirty="0" smtClean="0">
                <a:solidFill>
                  <a:prstClr val="black"/>
                </a:solidFill>
                <a:latin typeface="Helvetica"/>
                <a:cs typeface="Helvetica"/>
              </a:rPr>
              <a:t>Succès inattendu, </a:t>
            </a:r>
            <a:r>
              <a:rPr lang="fr-FR" sz="1600" dirty="0" smtClean="0">
                <a:solidFill>
                  <a:prstClr val="black"/>
                </a:solidFill>
                <a:latin typeface="Helvetica"/>
                <a:cs typeface="Helvetica"/>
              </a:rPr>
              <a:t>boîtes distribuées beaucoup plus vite que prévu !</a:t>
            </a:r>
            <a:endParaRPr lang="fr-FR" sz="1600" dirty="0">
              <a:solidFill>
                <a:prstClr val="black"/>
              </a:solidFill>
              <a:latin typeface="Helvetica"/>
              <a:cs typeface="Helvetica"/>
            </a:endParaRPr>
          </a:p>
        </p:txBody>
      </p:sp>
      <p:sp>
        <p:nvSpPr>
          <p:cNvPr id="100" name="Ellipse 99"/>
          <p:cNvSpPr/>
          <p:nvPr/>
        </p:nvSpPr>
        <p:spPr>
          <a:xfrm>
            <a:off x="2715126" y="4061817"/>
            <a:ext cx="522178" cy="510974"/>
          </a:xfrm>
          <a:prstGeom prst="ellipse">
            <a:avLst/>
          </a:prstGeom>
          <a:solidFill>
            <a:srgbClr val="F5CB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5</a:t>
            </a:r>
          </a:p>
        </p:txBody>
      </p:sp>
      <p:sp>
        <p:nvSpPr>
          <p:cNvPr id="5" name="Rectangle 4"/>
          <p:cNvSpPr/>
          <p:nvPr/>
        </p:nvSpPr>
        <p:spPr>
          <a:xfrm>
            <a:off x="3248879" y="4021034"/>
            <a:ext cx="2262087" cy="861774"/>
          </a:xfrm>
          <a:prstGeom prst="rect">
            <a:avLst/>
          </a:prstGeom>
        </p:spPr>
        <p:txBody>
          <a:bodyPr wrap="square">
            <a:spAutoFit/>
          </a:bodyPr>
          <a:lstStyle/>
          <a:p>
            <a:pPr algn="ctr"/>
            <a:r>
              <a:rPr lang="fr-FR" sz="2000" dirty="0" smtClean="0">
                <a:solidFill>
                  <a:prstClr val="black"/>
                </a:solidFill>
                <a:latin typeface="Helvetica"/>
                <a:cs typeface="Helvetica"/>
              </a:rPr>
              <a:t> « </a:t>
            </a:r>
            <a:r>
              <a:rPr lang="fr-FR" sz="2000" b="1" dirty="0" smtClean="0">
                <a:solidFill>
                  <a:prstClr val="black"/>
                </a:solidFill>
                <a:latin typeface="Helvetica"/>
                <a:cs typeface="Helvetica"/>
              </a:rPr>
              <a:t>Courez-y c’est génial </a:t>
            </a:r>
            <a:r>
              <a:rPr lang="fr-FR" sz="2000" dirty="0" smtClean="0">
                <a:solidFill>
                  <a:prstClr val="black"/>
                </a:solidFill>
                <a:latin typeface="Helvetica"/>
                <a:cs typeface="Helvetica"/>
              </a:rPr>
              <a:t>!*</a:t>
            </a:r>
          </a:p>
          <a:p>
            <a:pPr algn="ctr"/>
            <a:r>
              <a:rPr lang="fr-FR" sz="1050" dirty="0" smtClean="0">
                <a:solidFill>
                  <a:prstClr val="black"/>
                </a:solidFill>
                <a:latin typeface="Helvetica"/>
                <a:cs typeface="Helvetica"/>
              </a:rPr>
              <a:t>*</a:t>
            </a:r>
            <a:r>
              <a:rPr lang="fr-FR" sz="1050" dirty="0" err="1" smtClean="0">
                <a:solidFill>
                  <a:prstClr val="black"/>
                </a:solidFill>
                <a:latin typeface="Helvetica"/>
                <a:cs typeface="Helvetica"/>
              </a:rPr>
              <a:t>facebook</a:t>
            </a:r>
            <a:endParaRPr lang="fr-FR" sz="1050" dirty="0">
              <a:solidFill>
                <a:prstClr val="black"/>
              </a:solidFill>
              <a:latin typeface="Helvetica"/>
              <a:cs typeface="Helvetica"/>
            </a:endParaRPr>
          </a:p>
        </p:txBody>
      </p:sp>
      <p:sp>
        <p:nvSpPr>
          <p:cNvPr id="99" name="Ellipse 98"/>
          <p:cNvSpPr/>
          <p:nvPr/>
        </p:nvSpPr>
        <p:spPr>
          <a:xfrm>
            <a:off x="171607" y="4563091"/>
            <a:ext cx="522178" cy="510974"/>
          </a:xfrm>
          <a:prstGeom prst="ellipse">
            <a:avLst/>
          </a:prstGeom>
          <a:solidFill>
            <a:srgbClr val="F57E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6</a:t>
            </a:r>
          </a:p>
        </p:txBody>
      </p:sp>
      <p:sp>
        <p:nvSpPr>
          <p:cNvPr id="6" name="Rectangle 5"/>
          <p:cNvSpPr/>
          <p:nvPr/>
        </p:nvSpPr>
        <p:spPr>
          <a:xfrm>
            <a:off x="439790" y="4298032"/>
            <a:ext cx="2228928" cy="1169551"/>
          </a:xfrm>
          <a:prstGeom prst="rect">
            <a:avLst/>
          </a:prstGeom>
        </p:spPr>
        <p:txBody>
          <a:bodyPr wrap="square">
            <a:spAutoFit/>
          </a:bodyPr>
          <a:lstStyle/>
          <a:p>
            <a:pPr algn="ctr"/>
            <a:r>
              <a:rPr lang="fr-FR" sz="2000" dirty="0" smtClean="0">
                <a:solidFill>
                  <a:prstClr val="black"/>
                </a:solidFill>
                <a:latin typeface="Helvetica"/>
                <a:cs typeface="Helvetica"/>
              </a:rPr>
              <a:t>Opération </a:t>
            </a:r>
            <a:r>
              <a:rPr lang="fr-FR" sz="2000" b="1" dirty="0" smtClean="0">
                <a:solidFill>
                  <a:prstClr val="black"/>
                </a:solidFill>
                <a:latin typeface="Helvetica"/>
                <a:cs typeface="Helvetica"/>
              </a:rPr>
              <a:t>originale</a:t>
            </a:r>
            <a:r>
              <a:rPr lang="fr-FR" sz="2000" dirty="0" smtClean="0">
                <a:solidFill>
                  <a:prstClr val="black"/>
                </a:solidFill>
                <a:latin typeface="Helvetica"/>
                <a:cs typeface="Helvetica"/>
              </a:rPr>
              <a:t> </a:t>
            </a:r>
            <a:r>
              <a:rPr lang="fr-FR" sz="2000" dirty="0">
                <a:solidFill>
                  <a:prstClr val="black"/>
                </a:solidFill>
                <a:latin typeface="Helvetica"/>
                <a:cs typeface="Helvetica"/>
              </a:rPr>
              <a:t>et </a:t>
            </a:r>
            <a:r>
              <a:rPr lang="fr-FR" sz="2000" b="1" dirty="0" smtClean="0">
                <a:solidFill>
                  <a:prstClr val="black"/>
                </a:solidFill>
                <a:latin typeface="Helvetica"/>
                <a:cs typeface="Helvetica"/>
              </a:rPr>
              <a:t>inédite</a:t>
            </a:r>
            <a:r>
              <a:rPr lang="fr-FR" sz="2000" dirty="0" smtClean="0">
                <a:solidFill>
                  <a:prstClr val="black"/>
                </a:solidFill>
                <a:latin typeface="Helvetica"/>
                <a:cs typeface="Helvetica"/>
              </a:rPr>
              <a:t>*</a:t>
            </a:r>
          </a:p>
          <a:p>
            <a:pPr algn="ctr"/>
            <a:r>
              <a:rPr lang="fr-FR" sz="1050" dirty="0" smtClean="0">
                <a:solidFill>
                  <a:prstClr val="black"/>
                </a:solidFill>
                <a:latin typeface="Helvetica"/>
                <a:cs typeface="Helvetica"/>
              </a:rPr>
              <a:t>*</a:t>
            </a:r>
            <a:r>
              <a:rPr lang="fr-FR" sz="1050" dirty="0" err="1" smtClean="0">
                <a:solidFill>
                  <a:prstClr val="black"/>
                </a:solidFill>
                <a:latin typeface="Helvetica"/>
                <a:cs typeface="Helvetica"/>
              </a:rPr>
              <a:t>www.pubard.com</a:t>
            </a:r>
            <a:endParaRPr lang="fr-FR" sz="1050" dirty="0">
              <a:solidFill>
                <a:prstClr val="black"/>
              </a:solidFill>
              <a:latin typeface="Helvetica"/>
              <a:cs typeface="Helvetica"/>
            </a:endParaRPr>
          </a:p>
        </p:txBody>
      </p:sp>
      <p:sp>
        <p:nvSpPr>
          <p:cNvPr id="98" name="Ellipse 97"/>
          <p:cNvSpPr/>
          <p:nvPr/>
        </p:nvSpPr>
        <p:spPr>
          <a:xfrm>
            <a:off x="1679030" y="3090353"/>
            <a:ext cx="522178" cy="510974"/>
          </a:xfrm>
          <a:prstGeom prst="ellipse">
            <a:avLst/>
          </a:prstGeom>
          <a:solidFill>
            <a:srgbClr val="F5E6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3</a:t>
            </a:r>
            <a:endParaRPr lang="fr-FR" sz="1400" b="1" dirty="0">
              <a:solidFill>
                <a:prstClr val="white"/>
              </a:solidFill>
              <a:latin typeface="Helvetica"/>
              <a:cs typeface="Helvetica"/>
            </a:endParaRPr>
          </a:p>
        </p:txBody>
      </p:sp>
      <p:sp>
        <p:nvSpPr>
          <p:cNvPr id="7" name="Rectangle 6"/>
          <p:cNvSpPr/>
          <p:nvPr/>
        </p:nvSpPr>
        <p:spPr>
          <a:xfrm>
            <a:off x="6341168" y="3759023"/>
            <a:ext cx="2481103" cy="723275"/>
          </a:xfrm>
          <a:prstGeom prst="rect">
            <a:avLst/>
          </a:prstGeom>
        </p:spPr>
        <p:txBody>
          <a:bodyPr wrap="square">
            <a:spAutoFit/>
          </a:bodyPr>
          <a:lstStyle/>
          <a:p>
            <a:pPr algn="ctr"/>
            <a:r>
              <a:rPr lang="fr-FR" sz="1600" b="1" dirty="0" smtClean="0">
                <a:solidFill>
                  <a:prstClr val="black"/>
                </a:solidFill>
                <a:latin typeface="Helvetica"/>
                <a:cs typeface="Helvetica"/>
              </a:rPr>
              <a:t>20 000 fans </a:t>
            </a:r>
            <a:r>
              <a:rPr lang="fr-FR" sz="1600" dirty="0" smtClean="0">
                <a:solidFill>
                  <a:prstClr val="black"/>
                </a:solidFill>
                <a:latin typeface="Helvetica"/>
                <a:cs typeface="Helvetica"/>
              </a:rPr>
              <a:t>Facebook gagnés</a:t>
            </a:r>
          </a:p>
          <a:p>
            <a:pPr algn="ctr"/>
            <a:endParaRPr lang="fr-FR" sz="900" dirty="0">
              <a:solidFill>
                <a:prstClr val="black"/>
              </a:solidFill>
              <a:latin typeface="Helvetica"/>
              <a:cs typeface="Helvetica"/>
            </a:endParaRPr>
          </a:p>
        </p:txBody>
      </p:sp>
      <p:grpSp>
        <p:nvGrpSpPr>
          <p:cNvPr id="9" name="Grouper 15"/>
          <p:cNvGrpSpPr/>
          <p:nvPr/>
        </p:nvGrpSpPr>
        <p:grpSpPr>
          <a:xfrm>
            <a:off x="3549227" y="5222445"/>
            <a:ext cx="5268717" cy="1084912"/>
            <a:chOff x="4744075" y="5520892"/>
            <a:chExt cx="5268717" cy="1084912"/>
          </a:xfrm>
        </p:grpSpPr>
        <p:sp>
          <p:nvSpPr>
            <p:cNvPr id="8" name="Rectangle 7"/>
            <p:cNvSpPr/>
            <p:nvPr/>
          </p:nvSpPr>
          <p:spPr>
            <a:xfrm>
              <a:off x="5309648" y="5520892"/>
              <a:ext cx="4703144" cy="1084912"/>
            </a:xfrm>
            <a:prstGeom prst="rect">
              <a:avLst/>
            </a:prstGeom>
          </p:spPr>
          <p:txBody>
            <a:bodyPr wrap="square">
              <a:spAutoFit/>
            </a:bodyPr>
            <a:lstStyle/>
            <a:p>
              <a:pPr algn="ctr"/>
              <a:r>
                <a:rPr lang="fr-FR" dirty="0">
                  <a:solidFill>
                    <a:prstClr val="black"/>
                  </a:solidFill>
                  <a:latin typeface="Helvetica"/>
                  <a:cs typeface="Helvetica"/>
                </a:rPr>
                <a:t>« C’est génial, j’ai hâte </a:t>
              </a:r>
              <a:r>
                <a:rPr lang="fr-FR" dirty="0" smtClean="0">
                  <a:solidFill>
                    <a:prstClr val="black"/>
                  </a:solidFill>
                  <a:latin typeface="Helvetica"/>
                  <a:cs typeface="Helvetica"/>
                </a:rPr>
                <a:t>qu’ils </a:t>
              </a:r>
              <a:r>
                <a:rPr lang="fr-FR" dirty="0">
                  <a:solidFill>
                    <a:prstClr val="black"/>
                  </a:solidFill>
                  <a:latin typeface="Helvetica"/>
                  <a:cs typeface="Helvetica"/>
                </a:rPr>
                <a:t>le </a:t>
              </a:r>
              <a:r>
                <a:rPr lang="fr-FR" dirty="0" smtClean="0">
                  <a:solidFill>
                    <a:prstClr val="black"/>
                  </a:solidFill>
                  <a:latin typeface="Helvetica"/>
                  <a:cs typeface="Helvetica"/>
                </a:rPr>
                <a:t>refassent. </a:t>
              </a:r>
              <a:r>
                <a:rPr lang="fr-FR" b="1" dirty="0">
                  <a:solidFill>
                    <a:prstClr val="black"/>
                  </a:solidFill>
                  <a:latin typeface="Helvetica"/>
                  <a:cs typeface="Helvetica"/>
                </a:rPr>
                <a:t>C’est vraiment une bonne idée</a:t>
              </a:r>
              <a:r>
                <a:rPr lang="fr-FR" dirty="0">
                  <a:solidFill>
                    <a:prstClr val="black"/>
                  </a:solidFill>
                  <a:latin typeface="Helvetica"/>
                  <a:cs typeface="Helvetica"/>
                </a:rPr>
                <a:t> ! </a:t>
              </a:r>
              <a:r>
                <a:rPr lang="fr-FR" dirty="0" smtClean="0">
                  <a:solidFill>
                    <a:prstClr val="black"/>
                  </a:solidFill>
                  <a:latin typeface="Helvetica"/>
                  <a:cs typeface="Helvetica"/>
                </a:rPr>
                <a:t>»*</a:t>
              </a:r>
            </a:p>
            <a:p>
              <a:pPr algn="ctr"/>
              <a:r>
                <a:rPr lang="fr-FR" sz="1050" dirty="0" smtClean="0">
                  <a:solidFill>
                    <a:prstClr val="black"/>
                  </a:solidFill>
                  <a:latin typeface="Helvetica"/>
                  <a:cs typeface="Helvetica"/>
                </a:rPr>
                <a:t>*témoignage</a:t>
              </a:r>
              <a:endParaRPr lang="fr-FR" sz="1050" dirty="0">
                <a:solidFill>
                  <a:prstClr val="black"/>
                </a:solidFill>
                <a:latin typeface="Helvetica"/>
                <a:cs typeface="Helvetica"/>
              </a:endParaRPr>
            </a:p>
            <a:p>
              <a:pPr algn="ctr"/>
              <a:endParaRPr lang="fr-FR" dirty="0">
                <a:solidFill>
                  <a:prstClr val="black"/>
                </a:solidFill>
                <a:latin typeface="Helvetica"/>
                <a:cs typeface="Helvetica"/>
              </a:endParaRPr>
            </a:p>
          </p:txBody>
        </p:sp>
        <p:sp>
          <p:nvSpPr>
            <p:cNvPr id="105" name="Ellipse 104"/>
            <p:cNvSpPr/>
            <p:nvPr/>
          </p:nvSpPr>
          <p:spPr>
            <a:xfrm>
              <a:off x="4744075" y="5543334"/>
              <a:ext cx="522178" cy="510974"/>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7</a:t>
              </a:r>
            </a:p>
          </p:txBody>
        </p:sp>
      </p:grpSp>
      <p:sp>
        <p:nvSpPr>
          <p:cNvPr id="85" name="Ellipse 84"/>
          <p:cNvSpPr/>
          <p:nvPr/>
        </p:nvSpPr>
        <p:spPr>
          <a:xfrm>
            <a:off x="5823689" y="3737106"/>
            <a:ext cx="522178" cy="510974"/>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prstClr val="white"/>
                </a:solidFill>
                <a:latin typeface="Helvetica"/>
                <a:cs typeface="Helvetica"/>
              </a:rPr>
              <a:t>4</a:t>
            </a:r>
          </a:p>
        </p:txBody>
      </p:sp>
      <p:sp>
        <p:nvSpPr>
          <p:cNvPr id="95" name="Rectangle 94"/>
          <p:cNvSpPr/>
          <p:nvPr/>
        </p:nvSpPr>
        <p:spPr>
          <a:xfrm>
            <a:off x="6406407" y="2206989"/>
            <a:ext cx="2356593" cy="584776"/>
          </a:xfrm>
          <a:prstGeom prst="rect">
            <a:avLst/>
          </a:prstGeom>
        </p:spPr>
        <p:txBody>
          <a:bodyPr wrap="square">
            <a:spAutoFit/>
          </a:bodyPr>
          <a:lstStyle/>
          <a:p>
            <a:pPr algn="ctr">
              <a:buClr>
                <a:srgbClr val="BB0000"/>
              </a:buClr>
              <a:buSzPct val="164000"/>
            </a:pPr>
            <a:r>
              <a:rPr lang="fr-FR" sz="1600" b="1" dirty="0" smtClean="0">
                <a:solidFill>
                  <a:prstClr val="black"/>
                </a:solidFill>
                <a:latin typeface="Helvetica"/>
                <a:cs typeface="Helvetica"/>
              </a:rPr>
              <a:t>2300 boîtes </a:t>
            </a:r>
            <a:r>
              <a:rPr lang="fr-FR" sz="1600" dirty="0" smtClean="0">
                <a:solidFill>
                  <a:prstClr val="black"/>
                </a:solidFill>
                <a:latin typeface="Helvetica"/>
                <a:cs typeface="Helvetica"/>
              </a:rPr>
              <a:t>distribuées par abribus</a:t>
            </a:r>
            <a:endParaRPr lang="fr-FR" sz="1600" dirty="0">
              <a:solidFill>
                <a:prstClr val="black"/>
              </a:solidFill>
              <a:latin typeface="Helvetica"/>
              <a:cs typeface="Helvetica"/>
            </a:endParaRPr>
          </a:p>
        </p:txBody>
      </p:sp>
      <p:pic>
        <p:nvPicPr>
          <p:cNvPr id="94" name="Image 93"/>
          <p:cNvPicPr>
            <a:picLocks noChangeAspect="1"/>
          </p:cNvPicPr>
          <p:nvPr/>
        </p:nvPicPr>
        <p:blipFill>
          <a:blip r:embed="rId6"/>
          <a:stretch>
            <a:fillRect/>
          </a:stretch>
        </p:blipFill>
        <p:spPr>
          <a:xfrm>
            <a:off x="8010618" y="-16933"/>
            <a:ext cx="1122362" cy="962025"/>
          </a:xfrm>
          <a:prstGeom prst="rect">
            <a:avLst/>
          </a:prstGeom>
        </p:spPr>
      </p:pic>
      <p:sp>
        <p:nvSpPr>
          <p:cNvPr id="103" name="ZoneTexte 11"/>
          <p:cNvSpPr txBox="1">
            <a:spLocks noChangeArrowheads="1"/>
          </p:cNvSpPr>
          <p:nvPr/>
        </p:nvSpPr>
        <p:spPr bwMode="auto">
          <a:xfrm>
            <a:off x="1371600" y="6581775"/>
            <a:ext cx="6049963" cy="276225"/>
          </a:xfrm>
          <a:prstGeom prst="rect">
            <a:avLst/>
          </a:prstGeom>
          <a:noFill/>
          <a:ln w="9525">
            <a:noFill/>
            <a:miter lim="800000"/>
            <a:headEnd/>
            <a:tailEnd/>
          </a:ln>
        </p:spPr>
        <p:txBody>
          <a:bodyPr>
            <a:spAutoFit/>
          </a:bodyPr>
          <a:lstStyle/>
          <a:p>
            <a:pPr algn="ctr"/>
            <a:r>
              <a:rPr lang="fr-FR" sz="1200" b="1" dirty="0">
                <a:solidFill>
                  <a:srgbClr val="F06000"/>
                </a:solidFill>
              </a:rPr>
              <a:t>Master Distribution &amp; Relation client © Université Paris-Dauphine, </a:t>
            </a:r>
            <a:r>
              <a:rPr lang="fr-FR" sz="1200" b="1" dirty="0" smtClean="0">
                <a:solidFill>
                  <a:srgbClr val="F06000"/>
                </a:solidFill>
              </a:rPr>
              <a:t>2012-2013</a:t>
            </a:r>
            <a:endParaRPr lang="fr-FR" sz="1200" dirty="0">
              <a:solidFill>
                <a:srgbClr val="F06000"/>
              </a:solidFill>
            </a:endParaRPr>
          </a:p>
        </p:txBody>
      </p:sp>
      <p:pic>
        <p:nvPicPr>
          <p:cNvPr id="104" name="Image 103" descr="logo Mas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31539" y="6575231"/>
            <a:ext cx="1112869" cy="238145"/>
          </a:xfrm>
          <a:prstGeom prst="rect">
            <a:avLst/>
          </a:prstGeom>
        </p:spPr>
      </p:pic>
      <p:pic>
        <p:nvPicPr>
          <p:cNvPr id="106" name="Image 105" descr="Logo Dauphin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16416" y="6457676"/>
            <a:ext cx="842666" cy="343478"/>
          </a:xfrm>
          <a:prstGeom prst="rect">
            <a:avLst/>
          </a:prstGeom>
        </p:spPr>
      </p:pic>
    </p:spTree>
    <p:extLst>
      <p:ext uri="{BB962C8B-B14F-4D97-AF65-F5344CB8AC3E}">
        <p14:creationId xmlns:p14="http://schemas.microsoft.com/office/powerpoint/2010/main" val="21555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2" grpId="0"/>
      <p:bldP spid="100" grpId="0" animBg="1"/>
      <p:bldP spid="5" grpId="0"/>
      <p:bldP spid="99" grpId="0" animBg="1"/>
      <p:bldP spid="6" grpId="0"/>
      <p:bldP spid="98" grpId="0" animBg="1"/>
      <p:bldP spid="7" grpId="0"/>
      <p:bldP spid="85" grpId="0" animBg="1"/>
      <p:bldP spid="9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0"/>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450046"/>
              </a:solidFill>
            </a:endParaRPr>
          </a:p>
        </p:txBody>
      </p:sp>
      <p:sp>
        <p:nvSpPr>
          <p:cNvPr id="5" name="ZoneTexte 4"/>
          <p:cNvSpPr txBox="1"/>
          <p:nvPr/>
        </p:nvSpPr>
        <p:spPr>
          <a:xfrm flipH="1">
            <a:off x="-76200" y="4546937"/>
            <a:ext cx="9356636" cy="1015663"/>
          </a:xfrm>
          <a:prstGeom prst="rect">
            <a:avLst/>
          </a:prstGeom>
          <a:noFill/>
        </p:spPr>
        <p:txBody>
          <a:bodyPr wrap="none" rtlCol="0">
            <a:spAutoFit/>
          </a:bodyPr>
          <a:lstStyle/>
          <a:p>
            <a:pPr algn="ctr"/>
            <a:r>
              <a:rPr lang="fr-FR" sz="5800" b="1" spc="190" dirty="0" smtClean="0">
                <a:solidFill>
                  <a:srgbClr val="450046"/>
                </a:solidFill>
                <a:effectLst>
                  <a:reflection stA="78000" endPos="69000" dist="12700" dir="5400000" sy="-100000" algn="bl" rotWithShape="0"/>
                </a:effectLst>
                <a:latin typeface="Impact"/>
                <a:cs typeface="Impact"/>
              </a:rPr>
              <a:t>PROGRAMMES RELATIONNELS</a:t>
            </a:r>
            <a:endParaRPr lang="fr-FR" sz="5800" b="1" spc="190" dirty="0">
              <a:solidFill>
                <a:srgbClr val="450046"/>
              </a:solidFill>
              <a:effectLst>
                <a:reflection stA="78000" endPos="69000" dist="12700" dir="5400000" sy="-100000" algn="bl" rotWithShape="0"/>
              </a:effectLst>
              <a:latin typeface="Impact"/>
              <a:cs typeface="Impact"/>
            </a:endParaRPr>
          </a:p>
        </p:txBody>
      </p:sp>
      <p:sp>
        <p:nvSpPr>
          <p:cNvPr id="10" name="ZoneTexte 11"/>
          <p:cNvSpPr txBox="1">
            <a:spLocks noChangeArrowheads="1"/>
          </p:cNvSpPr>
          <p:nvPr/>
        </p:nvSpPr>
        <p:spPr bwMode="auto">
          <a:xfrm>
            <a:off x="838200" y="6581775"/>
            <a:ext cx="6049963" cy="276225"/>
          </a:xfrm>
          <a:prstGeom prst="rect">
            <a:avLst/>
          </a:prstGeom>
          <a:noFill/>
          <a:ln w="9525">
            <a:noFill/>
            <a:miter lim="800000"/>
            <a:headEnd/>
            <a:tailEnd/>
          </a:ln>
        </p:spPr>
        <p:txBody>
          <a:bodyPr>
            <a:spAutoFit/>
          </a:bodyPr>
          <a:lstStyle/>
          <a:p>
            <a:pPr algn="ctr"/>
            <a:r>
              <a:rPr lang="fr-FR" sz="1200" b="1" dirty="0">
                <a:solidFill>
                  <a:srgbClr val="660066"/>
                </a:solidFill>
              </a:rPr>
              <a:t>Master Distribution &amp; Relation client © Université Paris-Dauphine, </a:t>
            </a:r>
            <a:r>
              <a:rPr lang="fr-FR" sz="1200" b="1" dirty="0" smtClean="0">
                <a:solidFill>
                  <a:srgbClr val="660066"/>
                </a:solidFill>
              </a:rPr>
              <a:t>2012-2013</a:t>
            </a:r>
            <a:endParaRPr lang="fr-FR" sz="1200" dirty="0">
              <a:solidFill>
                <a:srgbClr val="660066"/>
              </a:solidFill>
            </a:endParaRPr>
          </a:p>
        </p:txBody>
      </p:sp>
      <p:sp>
        <p:nvSpPr>
          <p:cNvPr id="21" name="Ellipse 20"/>
          <p:cNvSpPr/>
          <p:nvPr/>
        </p:nvSpPr>
        <p:spPr>
          <a:xfrm>
            <a:off x="67056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Ellipse 21"/>
          <p:cNvSpPr/>
          <p:nvPr/>
        </p:nvSpPr>
        <p:spPr>
          <a:xfrm>
            <a:off x="72390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Ellipse 22"/>
          <p:cNvSpPr/>
          <p:nvPr/>
        </p:nvSpPr>
        <p:spPr>
          <a:xfrm>
            <a:off x="7772400" y="609600"/>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4" name="Ellipse 23"/>
          <p:cNvSpPr/>
          <p:nvPr/>
        </p:nvSpPr>
        <p:spPr>
          <a:xfrm>
            <a:off x="8305800" y="609600"/>
            <a:ext cx="304800" cy="304800"/>
          </a:xfrm>
          <a:prstGeom prst="ellipse">
            <a:avLst/>
          </a:prstGeom>
          <a:solidFill>
            <a:srgbClr val="45004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660066"/>
              </a:solidFill>
            </a:endParaRPr>
          </a:p>
        </p:txBody>
      </p:sp>
      <p:sp>
        <p:nvSpPr>
          <p:cNvPr id="25" name="Ellipse 24"/>
          <p:cNvSpPr/>
          <p:nvPr/>
        </p:nvSpPr>
        <p:spPr>
          <a:xfrm>
            <a:off x="8763000" y="6096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26" name="ZoneTexte 25"/>
          <p:cNvSpPr txBox="1"/>
          <p:nvPr/>
        </p:nvSpPr>
        <p:spPr>
          <a:xfrm>
            <a:off x="66294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27" name="ZoneTexte 26"/>
          <p:cNvSpPr txBox="1"/>
          <p:nvPr/>
        </p:nvSpPr>
        <p:spPr>
          <a:xfrm>
            <a:off x="7162800" y="0"/>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28" name="ZoneTexte 27"/>
          <p:cNvSpPr txBox="1"/>
          <p:nvPr/>
        </p:nvSpPr>
        <p:spPr>
          <a:xfrm>
            <a:off x="7696200" y="0"/>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29" name="ZoneTexte 28"/>
          <p:cNvSpPr txBox="1"/>
          <p:nvPr/>
        </p:nvSpPr>
        <p:spPr>
          <a:xfrm>
            <a:off x="8229600" y="0"/>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30" name="ZoneTexte 29"/>
          <p:cNvSpPr txBox="1"/>
          <p:nvPr/>
        </p:nvSpPr>
        <p:spPr>
          <a:xfrm>
            <a:off x="8686800" y="0"/>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1" name="Picture 3" descr="D:\Cours\2011-2012 - M2 DRC\TIG - Infographie\Chartes généraux et logos\Logos SCOPS Master\logo scops.gif"/>
          <p:cNvPicPr>
            <a:picLocks noChangeAspect="1" noChangeArrowheads="1"/>
          </p:cNvPicPr>
          <p:nvPr/>
        </p:nvPicPr>
        <p:blipFill>
          <a:blip r:embed="rId2" cstate="print"/>
          <a:srcRect/>
          <a:stretch>
            <a:fillRect/>
          </a:stretch>
        </p:blipFill>
        <p:spPr bwMode="auto">
          <a:xfrm>
            <a:off x="96043" y="6572250"/>
            <a:ext cx="970757" cy="285750"/>
          </a:xfrm>
          <a:prstGeom prst="rect">
            <a:avLst/>
          </a:prstGeom>
          <a:noFill/>
          <a:ln w="9525">
            <a:noFill/>
            <a:miter lim="800000"/>
            <a:headEnd/>
            <a:tailEnd/>
          </a:ln>
        </p:spPr>
      </p:pic>
      <p:pic>
        <p:nvPicPr>
          <p:cNvPr id="32" name="Image 17" descr="Logo_Dauphine_NEW_Coul.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305800" y="6522568"/>
            <a:ext cx="838200" cy="335431"/>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4" cstate="print"/>
          <a:srcRect/>
          <a:stretch>
            <a:fillRect/>
          </a:stretch>
        </p:blipFill>
        <p:spPr bwMode="auto">
          <a:xfrm>
            <a:off x="6806794" y="6538912"/>
            <a:ext cx="1321612" cy="2762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934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BANQUE ASSURANCE IMMOBILIER</a:t>
            </a:r>
            <a:endParaRPr lang="fr-FR" sz="3600" b="1" spc="190" dirty="0">
              <a:solidFill>
                <a:srgbClr val="450046"/>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 name="Image 2"/>
          <p:cNvPicPr>
            <a:picLocks noChangeAspect="1"/>
          </p:cNvPicPr>
          <p:nvPr/>
        </p:nvPicPr>
        <p:blipFill>
          <a:blip r:embed="rId4"/>
          <a:stretch>
            <a:fillRect/>
          </a:stretch>
        </p:blipFill>
        <p:spPr>
          <a:xfrm>
            <a:off x="1502626" y="1114998"/>
            <a:ext cx="6384579" cy="4690266"/>
          </a:xfrm>
          <a:prstGeom prst="rect">
            <a:avLst/>
          </a:prstGeom>
        </p:spPr>
      </p:pic>
      <p:sp>
        <p:nvSpPr>
          <p:cNvPr id="24"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27" name="Imag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28" name="Imag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spTree>
    <p:extLst>
      <p:ext uri="{BB962C8B-B14F-4D97-AF65-F5344CB8AC3E}">
        <p14:creationId xmlns:p14="http://schemas.microsoft.com/office/powerpoint/2010/main" val="2532393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360875" y="1772816"/>
            <a:ext cx="860871" cy="1186437"/>
          </a:xfrm>
          <a:prstGeom prst="rect">
            <a:avLst/>
          </a:prstGeom>
        </p:spPr>
      </p:pic>
      <p:pic>
        <p:nvPicPr>
          <p:cNvPr id="13" name="Image 12"/>
          <p:cNvPicPr>
            <a:picLocks noChangeAspect="1"/>
          </p:cNvPicPr>
          <p:nvPr/>
        </p:nvPicPr>
        <p:blipFill>
          <a:blip r:embed="rId4"/>
          <a:stretch>
            <a:fillRect/>
          </a:stretch>
        </p:blipFill>
        <p:spPr>
          <a:xfrm>
            <a:off x="6161855" y="1795936"/>
            <a:ext cx="1279244" cy="1279244"/>
          </a:xfrm>
          <a:prstGeom prst="rect">
            <a:avLst/>
          </a:prstGeom>
        </p:spPr>
      </p:pic>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934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BANQUE ASSURANCE IMMOBILIER</a:t>
            </a:r>
            <a:endParaRPr lang="fr-FR" sz="3600" b="1" spc="190" dirty="0">
              <a:solidFill>
                <a:srgbClr val="450046"/>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5"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66" name="Rectangle à coins arrondis 65"/>
          <p:cNvSpPr/>
          <p:nvPr/>
        </p:nvSpPr>
        <p:spPr>
          <a:xfrm>
            <a:off x="76200" y="2009635"/>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Contexte</a:t>
            </a:r>
            <a:endParaRPr lang="fr-FR" sz="1400" b="1" dirty="0">
              <a:solidFill>
                <a:prstClr val="white"/>
              </a:solidFill>
              <a:latin typeface="Helvetica"/>
              <a:cs typeface="Helvetica"/>
            </a:endParaRPr>
          </a:p>
        </p:txBody>
      </p:sp>
      <p:sp>
        <p:nvSpPr>
          <p:cNvPr id="36" name="Titre 1"/>
          <p:cNvSpPr>
            <a:spLocks noGrp="1"/>
          </p:cNvSpPr>
          <p:nvPr>
            <p:ph type="title"/>
          </p:nvPr>
        </p:nvSpPr>
        <p:spPr>
          <a:xfrm>
            <a:off x="457200" y="1000403"/>
            <a:ext cx="8229600" cy="772413"/>
          </a:xfrm>
        </p:spPr>
        <p:txBody>
          <a:bodyPr/>
          <a:lstStyle/>
          <a:p>
            <a:r>
              <a:rPr lang="fr-FR" dirty="0" smtClean="0"/>
              <a:t>Capital Koala, l’avenir de vos enfants est capital</a:t>
            </a:r>
            <a:endParaRPr lang="fr-FR" dirty="0"/>
          </a:p>
        </p:txBody>
      </p:sp>
      <p:sp>
        <p:nvSpPr>
          <p:cNvPr id="37" name="Rectangle à coins arrondis 36"/>
          <p:cNvSpPr/>
          <p:nvPr/>
        </p:nvSpPr>
        <p:spPr>
          <a:xfrm>
            <a:off x="3923928" y="4098991"/>
            <a:ext cx="4818856" cy="1613929"/>
          </a:xfrm>
          <a:prstGeom prst="round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solidFill>
                  <a:srgbClr val="2A53AC"/>
                </a:solidFill>
                <a:latin typeface="Helvetica"/>
                <a:cs typeface="Helvetica"/>
              </a:rPr>
              <a:t>Epargnez pour l’avenir de vos enfants </a:t>
            </a:r>
          </a:p>
          <a:p>
            <a:pPr algn="ctr"/>
            <a:r>
              <a:rPr lang="fr-FR" sz="2000" dirty="0" smtClean="0">
                <a:solidFill>
                  <a:srgbClr val="2A53AC"/>
                </a:solidFill>
                <a:latin typeface="Helvetica"/>
                <a:cs typeface="Helvetica"/>
              </a:rPr>
              <a:t>grâce à vos achats en ligne !</a:t>
            </a:r>
          </a:p>
        </p:txBody>
      </p:sp>
      <p:sp>
        <p:nvSpPr>
          <p:cNvPr id="52" name="ZoneTexte 51"/>
          <p:cNvSpPr txBox="1"/>
          <p:nvPr/>
        </p:nvSpPr>
        <p:spPr>
          <a:xfrm>
            <a:off x="3419872" y="2974126"/>
            <a:ext cx="1440160" cy="246221"/>
          </a:xfrm>
          <a:prstGeom prst="rect">
            <a:avLst/>
          </a:prstGeom>
          <a:noFill/>
        </p:spPr>
        <p:txBody>
          <a:bodyPr wrap="square" rtlCol="0">
            <a:spAutoFit/>
          </a:bodyPr>
          <a:lstStyle/>
          <a:p>
            <a:r>
              <a:rPr lang="fr-FR" sz="1000" i="1" dirty="0" smtClean="0">
                <a:solidFill>
                  <a:srgbClr val="FFFFFF"/>
                </a:solidFill>
                <a:latin typeface="Helvetica"/>
                <a:cs typeface="Helvetica"/>
              </a:rPr>
              <a:t>Source: INSEE </a:t>
            </a:r>
            <a:endParaRPr lang="fr-FR" sz="1000" i="1" dirty="0">
              <a:solidFill>
                <a:srgbClr val="FFFFFF"/>
              </a:solidFill>
              <a:latin typeface="Helvetica"/>
              <a:cs typeface="Helvetica"/>
            </a:endParaRPr>
          </a:p>
        </p:txBody>
      </p:sp>
      <p:pic>
        <p:nvPicPr>
          <p:cNvPr id="5" name="Image 4"/>
          <p:cNvPicPr>
            <a:picLocks noChangeAspect="1"/>
          </p:cNvPicPr>
          <p:nvPr/>
        </p:nvPicPr>
        <p:blipFill>
          <a:blip r:embed="rId6"/>
          <a:stretch>
            <a:fillRect/>
          </a:stretch>
        </p:blipFill>
        <p:spPr>
          <a:xfrm>
            <a:off x="6475682" y="202399"/>
            <a:ext cx="2385324" cy="428241"/>
          </a:xfrm>
          <a:prstGeom prst="rect">
            <a:avLst/>
          </a:prstGeom>
          <a:solidFill>
            <a:schemeClr val="bg1"/>
          </a:solidFill>
        </p:spPr>
      </p:pic>
      <p:pic>
        <p:nvPicPr>
          <p:cNvPr id="8" name="Image 7"/>
          <p:cNvPicPr>
            <a:picLocks noChangeAspect="1"/>
          </p:cNvPicPr>
          <p:nvPr/>
        </p:nvPicPr>
        <p:blipFill>
          <a:blip r:embed="rId7"/>
          <a:stretch>
            <a:fillRect/>
          </a:stretch>
        </p:blipFill>
        <p:spPr>
          <a:xfrm>
            <a:off x="3779912" y="1786890"/>
            <a:ext cx="1815444" cy="1319827"/>
          </a:xfrm>
          <a:prstGeom prst="rect">
            <a:avLst/>
          </a:prstGeom>
          <a:ln>
            <a:noFill/>
          </a:ln>
          <a:effectLst>
            <a:softEdge rad="112500"/>
          </a:effectLst>
        </p:spPr>
      </p:pic>
      <p:grpSp>
        <p:nvGrpSpPr>
          <p:cNvPr id="3" name="Grouper 2"/>
          <p:cNvGrpSpPr/>
          <p:nvPr/>
        </p:nvGrpSpPr>
        <p:grpSpPr>
          <a:xfrm>
            <a:off x="2156411" y="2673389"/>
            <a:ext cx="1335469" cy="1093915"/>
            <a:chOff x="3294665" y="2673389"/>
            <a:chExt cx="1335469" cy="1093915"/>
          </a:xfrm>
        </p:grpSpPr>
        <p:grpSp>
          <p:nvGrpSpPr>
            <p:cNvPr id="4" name="Grouper 55"/>
            <p:cNvGrpSpPr/>
            <p:nvPr/>
          </p:nvGrpSpPr>
          <p:grpSpPr>
            <a:xfrm>
              <a:off x="3294665" y="2673389"/>
              <a:ext cx="1335469" cy="1093915"/>
              <a:chOff x="457200" y="4391958"/>
              <a:chExt cx="1335469" cy="1093915"/>
            </a:xfrm>
          </p:grpSpPr>
          <p:sp>
            <p:nvSpPr>
              <p:cNvPr id="57" name="Oval 91"/>
              <p:cNvSpPr/>
              <p:nvPr/>
            </p:nvSpPr>
            <p:spPr>
              <a:xfrm>
                <a:off x="548216" y="4391958"/>
                <a:ext cx="1211770" cy="1093915"/>
              </a:xfrm>
              <a:prstGeom prst="ellipse">
                <a:avLst/>
              </a:prstGeom>
              <a:solidFill>
                <a:srgbClr val="009005"/>
              </a:solidFill>
              <a:ln/>
            </p:spPr>
            <p:style>
              <a:lnRef idx="3">
                <a:schemeClr val="lt1"/>
              </a:lnRef>
              <a:fillRef idx="1">
                <a:schemeClr val="accent4"/>
              </a:fillRef>
              <a:effectRef idx="1">
                <a:schemeClr val="accent4"/>
              </a:effectRef>
              <a:fontRef idx="minor">
                <a:schemeClr val="lt1"/>
              </a:fontRef>
            </p:style>
            <p:txBody>
              <a:bodyPr rtlCol="0" anchor="ctr" anchorCtr="0"/>
              <a:lstStyle/>
              <a:p>
                <a:pPr algn="ctr"/>
                <a:endParaRPr lang="en-US" dirty="0">
                  <a:solidFill>
                    <a:prstClr val="white"/>
                  </a:solidFill>
                </a:endParaRPr>
              </a:p>
            </p:txBody>
          </p:sp>
          <p:sp>
            <p:nvSpPr>
              <p:cNvPr id="58" name="TextBox 105"/>
              <p:cNvSpPr txBox="1"/>
              <p:nvPr/>
            </p:nvSpPr>
            <p:spPr>
              <a:xfrm>
                <a:off x="457200" y="4451862"/>
                <a:ext cx="1335469" cy="627864"/>
              </a:xfrm>
              <a:prstGeom prst="rect">
                <a:avLst/>
              </a:prstGeom>
              <a:noFill/>
            </p:spPr>
            <p:txBody>
              <a:bodyPr wrap="square" rtlCol="0" anchor="ctr" anchorCtr="0">
                <a:spAutoFit/>
              </a:bodyPr>
              <a:lstStyle/>
              <a:p>
                <a:pPr algn="ctr">
                  <a:lnSpc>
                    <a:spcPct val="70000"/>
                  </a:lnSpc>
                </a:pPr>
                <a:endParaRPr lang="en-US" sz="2400" dirty="0" smtClean="0">
                  <a:solidFill>
                    <a:prstClr val="white"/>
                  </a:solidFill>
                  <a:latin typeface="Impact" pitchFamily="34" charset="0"/>
                </a:endParaRPr>
              </a:p>
              <a:p>
                <a:pPr algn="ctr">
                  <a:lnSpc>
                    <a:spcPct val="70000"/>
                  </a:lnSpc>
                </a:pPr>
                <a:r>
                  <a:rPr lang="en-US" sz="2400" dirty="0" smtClean="0">
                    <a:solidFill>
                      <a:prstClr val="white"/>
                    </a:solidFill>
                    <a:latin typeface="Impact" pitchFamily="34" charset="0"/>
                  </a:rPr>
                  <a:t>1 200 €</a:t>
                </a:r>
              </a:p>
            </p:txBody>
          </p:sp>
        </p:grpSp>
        <p:sp>
          <p:nvSpPr>
            <p:cNvPr id="59" name="ZoneTexte 58"/>
            <p:cNvSpPr txBox="1"/>
            <p:nvPr/>
          </p:nvSpPr>
          <p:spPr>
            <a:xfrm>
              <a:off x="3419872" y="3393867"/>
              <a:ext cx="1080120" cy="323165"/>
            </a:xfrm>
            <a:prstGeom prst="rect">
              <a:avLst/>
            </a:prstGeom>
            <a:noFill/>
          </p:spPr>
          <p:txBody>
            <a:bodyPr wrap="square" rtlCol="0">
              <a:spAutoFit/>
            </a:bodyPr>
            <a:lstStyle/>
            <a:p>
              <a:pPr algn="ctr"/>
              <a:r>
                <a:rPr lang="fr-FR" sz="500" i="1" dirty="0" smtClean="0">
                  <a:solidFill>
                    <a:srgbClr val="FFFFFF"/>
                  </a:solidFill>
                  <a:latin typeface="Helvetica"/>
                  <a:cs typeface="Helvetica"/>
                </a:rPr>
                <a:t>Source: </a:t>
              </a:r>
              <a:r>
                <a:rPr lang="fr-FR" sz="500" i="1" dirty="0" err="1" smtClean="0">
                  <a:solidFill>
                    <a:srgbClr val="FFFFFF"/>
                  </a:solidFill>
                  <a:latin typeface="Helvetica"/>
                  <a:cs typeface="Helvetica"/>
                </a:rPr>
                <a:t>Secrétériat</a:t>
              </a:r>
              <a:r>
                <a:rPr lang="fr-FR" sz="500" i="1" dirty="0" smtClean="0">
                  <a:solidFill>
                    <a:srgbClr val="FFFFFF"/>
                  </a:solidFill>
                  <a:latin typeface="Helvetica"/>
                  <a:cs typeface="Helvetica"/>
                </a:rPr>
                <a:t> d’Etat aux </a:t>
              </a:r>
              <a:r>
                <a:rPr lang="fr-FR" sz="500" i="1" dirty="0" err="1" smtClean="0">
                  <a:solidFill>
                    <a:srgbClr val="FFFFFF"/>
                  </a:solidFill>
                  <a:latin typeface="Helvetica"/>
                  <a:cs typeface="Helvetica"/>
                </a:rPr>
                <a:t>Transports,Délégation</a:t>
              </a:r>
              <a:r>
                <a:rPr lang="fr-FR" sz="500" i="1" dirty="0" smtClean="0">
                  <a:solidFill>
                    <a:srgbClr val="FFFFFF"/>
                  </a:solidFill>
                  <a:latin typeface="Helvetica"/>
                  <a:cs typeface="Helvetica"/>
                </a:rPr>
                <a:t> à la sécurité routière</a:t>
              </a:r>
              <a:endParaRPr lang="fr-FR" sz="500" i="1" dirty="0">
                <a:solidFill>
                  <a:srgbClr val="FFFFFF"/>
                </a:solidFill>
                <a:latin typeface="Helvetica"/>
                <a:cs typeface="Helvetica"/>
              </a:endParaRPr>
            </a:p>
          </p:txBody>
        </p:sp>
      </p:grpSp>
      <p:grpSp>
        <p:nvGrpSpPr>
          <p:cNvPr id="9" name="Grouper 45"/>
          <p:cNvGrpSpPr/>
          <p:nvPr/>
        </p:nvGrpSpPr>
        <p:grpSpPr>
          <a:xfrm>
            <a:off x="6126542" y="2660125"/>
            <a:ext cx="1469794" cy="1204827"/>
            <a:chOff x="3294665" y="2562477"/>
            <a:chExt cx="1469794" cy="1204827"/>
          </a:xfrm>
        </p:grpSpPr>
        <p:grpSp>
          <p:nvGrpSpPr>
            <p:cNvPr id="10" name="Grouper 47"/>
            <p:cNvGrpSpPr/>
            <p:nvPr/>
          </p:nvGrpSpPr>
          <p:grpSpPr>
            <a:xfrm>
              <a:off x="3294665" y="2562477"/>
              <a:ext cx="1469794" cy="1204827"/>
              <a:chOff x="457200" y="4281046"/>
              <a:chExt cx="1469794" cy="1204827"/>
            </a:xfrm>
          </p:grpSpPr>
          <p:sp>
            <p:nvSpPr>
              <p:cNvPr id="61" name="Oval 91"/>
              <p:cNvSpPr/>
              <p:nvPr/>
            </p:nvSpPr>
            <p:spPr>
              <a:xfrm>
                <a:off x="548216" y="4391958"/>
                <a:ext cx="1211770" cy="1093915"/>
              </a:xfrm>
              <a:prstGeom prst="ellipse">
                <a:avLst/>
              </a:prstGeom>
              <a:solidFill>
                <a:srgbClr val="009005"/>
              </a:solidFill>
              <a:ln/>
            </p:spPr>
            <p:style>
              <a:lnRef idx="3">
                <a:schemeClr val="lt1"/>
              </a:lnRef>
              <a:fillRef idx="1">
                <a:schemeClr val="accent4"/>
              </a:fillRef>
              <a:effectRef idx="1">
                <a:schemeClr val="accent4"/>
              </a:effectRef>
              <a:fontRef idx="minor">
                <a:schemeClr val="lt1"/>
              </a:fontRef>
            </p:style>
            <p:txBody>
              <a:bodyPr rtlCol="0" anchor="ctr" anchorCtr="0"/>
              <a:lstStyle/>
              <a:p>
                <a:pPr algn="ctr"/>
                <a:endParaRPr lang="en-US" dirty="0">
                  <a:solidFill>
                    <a:prstClr val="white"/>
                  </a:solidFill>
                </a:endParaRPr>
              </a:p>
            </p:txBody>
          </p:sp>
          <p:sp>
            <p:nvSpPr>
              <p:cNvPr id="62" name="TextBox 105"/>
              <p:cNvSpPr txBox="1"/>
              <p:nvPr/>
            </p:nvSpPr>
            <p:spPr>
              <a:xfrm>
                <a:off x="457200" y="4281046"/>
                <a:ext cx="1469794" cy="969496"/>
              </a:xfrm>
              <a:prstGeom prst="rect">
                <a:avLst/>
              </a:prstGeom>
              <a:noFill/>
            </p:spPr>
            <p:txBody>
              <a:bodyPr wrap="square" rtlCol="0" anchor="ctr" anchorCtr="0">
                <a:spAutoFit/>
              </a:bodyPr>
              <a:lstStyle/>
              <a:p>
                <a:pPr algn="ctr">
                  <a:lnSpc>
                    <a:spcPct val="70000"/>
                  </a:lnSpc>
                </a:pPr>
                <a:endParaRPr lang="en-US" sz="2000" dirty="0" smtClean="0">
                  <a:solidFill>
                    <a:prstClr val="white"/>
                  </a:solidFill>
                  <a:latin typeface="Impact" pitchFamily="34" charset="0"/>
                </a:endParaRPr>
              </a:p>
              <a:p>
                <a:pPr algn="ctr">
                  <a:lnSpc>
                    <a:spcPct val="70000"/>
                  </a:lnSpc>
                </a:pPr>
                <a:r>
                  <a:rPr lang="en-US" sz="2000" dirty="0" smtClean="0">
                    <a:solidFill>
                      <a:prstClr val="white"/>
                    </a:solidFill>
                    <a:latin typeface="Impact" pitchFamily="34" charset="0"/>
                  </a:rPr>
                  <a:t>550 € </a:t>
                </a:r>
              </a:p>
              <a:p>
                <a:pPr algn="ctr">
                  <a:lnSpc>
                    <a:spcPct val="70000"/>
                  </a:lnSpc>
                </a:pPr>
                <a:r>
                  <a:rPr lang="fr-FR" sz="2000" dirty="0" smtClean="0">
                    <a:solidFill>
                      <a:prstClr val="white"/>
                    </a:solidFill>
                    <a:latin typeface="Impact" pitchFamily="34" charset="0"/>
                  </a:rPr>
                  <a:t>–</a:t>
                </a:r>
              </a:p>
              <a:p>
                <a:pPr algn="ctr">
                  <a:lnSpc>
                    <a:spcPct val="70000"/>
                  </a:lnSpc>
                </a:pPr>
                <a:r>
                  <a:rPr lang="en-US" sz="2000" dirty="0" smtClean="0">
                    <a:solidFill>
                      <a:prstClr val="white"/>
                    </a:solidFill>
                    <a:latin typeface="Impact" pitchFamily="34" charset="0"/>
                  </a:rPr>
                  <a:t> 800 €</a:t>
                </a:r>
              </a:p>
            </p:txBody>
          </p:sp>
        </p:grpSp>
        <p:sp>
          <p:nvSpPr>
            <p:cNvPr id="60" name="ZoneTexte 59"/>
            <p:cNvSpPr txBox="1"/>
            <p:nvPr/>
          </p:nvSpPr>
          <p:spPr>
            <a:xfrm>
              <a:off x="3643804" y="3459197"/>
              <a:ext cx="691443" cy="246221"/>
            </a:xfrm>
            <a:prstGeom prst="rect">
              <a:avLst/>
            </a:prstGeom>
            <a:noFill/>
          </p:spPr>
          <p:txBody>
            <a:bodyPr wrap="square" rtlCol="0">
              <a:spAutoFit/>
            </a:bodyPr>
            <a:lstStyle/>
            <a:p>
              <a:pPr algn="ctr"/>
              <a:r>
                <a:rPr lang="fr-FR" sz="500" i="1" dirty="0" smtClean="0">
                  <a:solidFill>
                    <a:srgbClr val="FFFFFF"/>
                  </a:solidFill>
                  <a:latin typeface="Helvetica"/>
                  <a:cs typeface="Helvetica"/>
                </a:rPr>
                <a:t>Source: </a:t>
              </a:r>
              <a:r>
                <a:rPr lang="fr-FR" sz="500" i="1" dirty="0" err="1" smtClean="0">
                  <a:solidFill>
                    <a:srgbClr val="FFFFFF"/>
                  </a:solidFill>
                  <a:latin typeface="Helvetica"/>
                  <a:cs typeface="Helvetica"/>
                </a:rPr>
                <a:t>toutsurlimmo.com</a:t>
              </a:r>
              <a:endParaRPr lang="fr-FR" sz="500" i="1" dirty="0">
                <a:solidFill>
                  <a:srgbClr val="FFFFFF"/>
                </a:solidFill>
                <a:latin typeface="Helvetica"/>
                <a:cs typeface="Helvetica"/>
              </a:endParaRPr>
            </a:p>
          </p:txBody>
        </p:sp>
      </p:grpSp>
      <p:pic>
        <p:nvPicPr>
          <p:cNvPr id="6" name="Image 5"/>
          <p:cNvPicPr>
            <a:picLocks noChangeAspect="1"/>
          </p:cNvPicPr>
          <p:nvPr/>
        </p:nvPicPr>
        <p:blipFill>
          <a:blip r:embed="rId8"/>
          <a:stretch>
            <a:fillRect/>
          </a:stretch>
        </p:blipFill>
        <p:spPr>
          <a:xfrm>
            <a:off x="1524000" y="4092429"/>
            <a:ext cx="2599738" cy="1451520"/>
          </a:xfrm>
          <a:prstGeom prst="rect">
            <a:avLst/>
          </a:prstGeom>
        </p:spPr>
      </p:pic>
      <p:sp>
        <p:nvSpPr>
          <p:cNvPr id="45"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46" name="Imag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47" name="Imag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spTree>
    <p:extLst>
      <p:ext uri="{BB962C8B-B14F-4D97-AF65-F5344CB8AC3E}">
        <p14:creationId xmlns:p14="http://schemas.microsoft.com/office/powerpoint/2010/main" val="3189302935"/>
      </p:ext>
    </p:extLst>
  </p:cSld>
  <p:clrMapOvr>
    <a:masterClrMapping/>
  </p:clrMapOvr>
  <p:timing>
    <p:tnLst>
      <p:par>
        <p:cTn id="1" dur="indefinite" restart="never" nodeType="tmRoot"/>
      </p:par>
    </p:tnLst>
  </p:timing>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0" name="Image 59"/>
          <p:cNvPicPr>
            <a:picLocks noChangeAspect="1"/>
          </p:cNvPicPr>
          <p:nvPr/>
        </p:nvPicPr>
        <p:blipFill rotWithShape="1">
          <a:blip r:embed="rId3">
            <a:extLst>
              <a:ext uri="{28A0092B-C50C-407E-A947-70E740481C1C}">
                <a14:useLocalDpi xmlns:a14="http://schemas.microsoft.com/office/drawing/2010/main" val="0"/>
              </a:ext>
            </a:extLst>
          </a:blip>
          <a:srcRect r="457"/>
          <a:stretch/>
        </p:blipFill>
        <p:spPr bwMode="auto">
          <a:xfrm>
            <a:off x="7551856" y="4085763"/>
            <a:ext cx="474997" cy="40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6934200" cy="646331"/>
          </a:xfrm>
          <a:prstGeom prst="rect">
            <a:avLst/>
          </a:prstGeom>
          <a:noFill/>
        </p:spPr>
        <p:txBody>
          <a:bodyPr rtlCol="0" wrap="square">
            <a:spAutoFit/>
          </a:bodyPr>
          <a:lstStyle/>
          <a:p>
            <a:r>
              <a:rPr b="1" dirty="0" lang="fr-FR" smtClean="0" spc="190" sz="3600">
                <a:solidFill>
                  <a:srgbClr val="450046"/>
                </a:solidFill>
                <a:effectLst>
                  <a:reflection algn="bl" dir="5400000" dist="12700" endPos="69000" rotWithShape="0" stA="78000" sy="-100000"/>
                </a:effectLst>
                <a:latin typeface="Impact"/>
                <a:cs typeface="Impact"/>
              </a:rPr>
              <a:t>BANQUE ASSURANCE IMMOBILIER</a:t>
            </a:r>
            <a:endParaRPr b="1" dirty="0" lang="fr-FR" spc="190" sz="3600">
              <a:solidFill>
                <a:srgbClr val="450046"/>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4"/>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5" name="ZoneTexte 34"/>
          <p:cNvSpPr txBox="1"/>
          <p:nvPr/>
        </p:nvSpPr>
        <p:spPr>
          <a:xfrm>
            <a:off x="0" y="-22086"/>
            <a:ext cx="304800" cy="707886"/>
          </a:xfrm>
          <a:prstGeom prst="rect">
            <a:avLst/>
          </a:prstGeom>
          <a:noFill/>
        </p:spPr>
        <p:txBody>
          <a:bodyPr rtlCol="0" wrap="square">
            <a:spAutoFit/>
          </a:bodyPr>
          <a:lstStyle/>
          <a:p>
            <a:pPr algn="ctr"/>
            <a:r>
              <a:rPr b="1" dirty="0" lang="fr-FR" smtClean="0" sz="4000">
                <a:solidFill>
                  <a:srgbClr val="000090">
                    <a:alpha val="40000"/>
                  </a:srgbClr>
                </a:solidFill>
                <a:latin typeface="Impact"/>
                <a:cs typeface="Impact"/>
              </a:rPr>
              <a:t>S</a:t>
            </a:r>
            <a:endParaRPr b="1" dirty="0" lang="fr-FR" sz="400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rtlCol="0" wrap="square">
            <a:spAutoFit/>
          </a:bodyPr>
          <a:lstStyle/>
          <a:p>
            <a:r>
              <a:rPr b="1" dirty="0" lang="fr-FR" smtClean="0" spc="170">
                <a:solidFill>
                  <a:srgbClr val="660066"/>
                </a:solidFill>
                <a:latin typeface="Helvetica"/>
                <a:cs typeface="Helvetica"/>
              </a:rPr>
              <a:t>rogrammes </a:t>
            </a:r>
          </a:p>
          <a:p>
            <a:r>
              <a:rPr b="1" dirty="0" lang="fr-FR" smtClean="0" spc="170">
                <a:solidFill>
                  <a:srgbClr val="660066"/>
                </a:solidFill>
                <a:latin typeface="Helvetica"/>
                <a:cs typeface="Helvetica"/>
              </a:rPr>
              <a:t>relationnels</a:t>
            </a:r>
            <a:endParaRPr b="1" dirty="0" lang="fr-FR" spc="17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prstClr val="white"/>
                </a:solidFill>
              </a:rPr>
              <a:t> </a:t>
            </a:r>
            <a:endParaRPr dirty="0" lang="fr-FR">
              <a:solidFill>
                <a:prstClr val="white"/>
              </a:solidFill>
            </a:endParaRPr>
          </a:p>
        </p:txBody>
      </p:sp>
      <p:sp>
        <p:nvSpPr>
          <p:cNvPr id="41" name="ZoneTexte 40"/>
          <p:cNvSpPr txBox="1"/>
          <p:nvPr/>
        </p:nvSpPr>
        <p:spPr>
          <a:xfrm>
            <a:off x="4572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rtlCol="0" wrap="square">
            <a:spAutoFit/>
          </a:bodyPr>
          <a:lstStyle/>
          <a:p>
            <a:pPr algn="ctr"/>
            <a:r>
              <a:rPr b="1" dirty="0" lang="fr-FR" sz="360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66" name="Rectangle à coins arrondis 65"/>
          <p:cNvSpPr/>
          <p:nvPr/>
        </p:nvSpPr>
        <p:spPr>
          <a:xfrm>
            <a:off x="76200" y="2009635"/>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400">
                <a:solidFill>
                  <a:prstClr val="white"/>
                </a:solidFill>
                <a:latin typeface="Helvetica"/>
                <a:cs typeface="Helvetica"/>
              </a:rPr>
              <a:t>Principe</a:t>
            </a:r>
            <a:endParaRPr b="1" dirty="0" lang="fr-FR" sz="1400">
              <a:solidFill>
                <a:prstClr val="white"/>
              </a:solidFill>
              <a:latin typeface="Helvetica"/>
              <a:cs typeface="Helvetica"/>
            </a:endParaRPr>
          </a:p>
        </p:txBody>
      </p:sp>
      <p:sp>
        <p:nvSpPr>
          <p:cNvPr id="36" name="Titre 1"/>
          <p:cNvSpPr>
            <a:spLocks noGrp="1"/>
          </p:cNvSpPr>
          <p:nvPr>
            <p:ph type="title"/>
          </p:nvPr>
        </p:nvSpPr>
        <p:spPr>
          <a:xfrm>
            <a:off x="457200" y="1000403"/>
            <a:ext cx="8229600" cy="772413"/>
          </a:xfrm>
        </p:spPr>
        <p:txBody>
          <a:bodyPr/>
          <a:lstStyle/>
          <a:p>
            <a:r>
              <a:rPr dirty="0" lang="fr-FR" smtClean="0"/>
              <a:t>Capital Koala, l’avenir de vos enfants est capital</a:t>
            </a:r>
            <a:endParaRPr dirty="0" lang="fr-FR"/>
          </a:p>
        </p:txBody>
      </p:sp>
      <p:pic>
        <p:nvPicPr>
          <p:cNvPr id="58" name="Image 57"/>
          <p:cNvPicPr>
            <a:picLocks noChangeAspect="1"/>
          </p:cNvPicPr>
          <p:nvPr/>
        </p:nvPicPr>
        <p:blipFill rotWithShape="1">
          <a:blip r:embed="rId5"/>
          <a:srcRect b="65797" l="48808" r="22127"/>
          <a:stretch/>
        </p:blipFill>
        <p:spPr>
          <a:xfrm>
            <a:off x="7871042" y="3151618"/>
            <a:ext cx="1190327" cy="306333"/>
          </a:xfrm>
          <a:prstGeom prst="rect">
            <a:avLst/>
          </a:prstGeom>
        </p:spPr>
      </p:pic>
      <p:pic>
        <p:nvPicPr>
          <p:cNvPr id="61" name="Image 60"/>
          <p:cNvPicPr>
            <a:picLocks noChangeAspect="1"/>
          </p:cNvPicPr>
          <p:nvPr/>
        </p:nvPicPr>
        <p:blipFill rotWithShape="1">
          <a:blip r:embed="rId5"/>
          <a:srcRect b="209" r="79871" t="48830"/>
          <a:stretch/>
        </p:blipFill>
        <p:spPr>
          <a:xfrm>
            <a:off x="7236296" y="3536602"/>
            <a:ext cx="780397" cy="432070"/>
          </a:xfrm>
          <a:prstGeom prst="rect">
            <a:avLst/>
          </a:prstGeom>
        </p:spPr>
      </p:pic>
      <p:pic>
        <p:nvPicPr>
          <p:cNvPr id="3" name="Image 2"/>
          <p:cNvPicPr>
            <a:picLocks noChangeAspect="1"/>
          </p:cNvPicPr>
          <p:nvPr/>
        </p:nvPicPr>
        <p:blipFill>
          <a:blip r:embed="rId6"/>
          <a:stretch>
            <a:fillRect/>
          </a:stretch>
        </p:blipFill>
        <p:spPr>
          <a:xfrm>
            <a:off x="8172400" y="3710539"/>
            <a:ext cx="501819" cy="186091"/>
          </a:xfrm>
          <a:prstGeom prst="rect">
            <a:avLst/>
          </a:prstGeom>
        </p:spPr>
      </p:pic>
      <p:pic>
        <p:nvPicPr>
          <p:cNvPr id="12" name="Image 11"/>
          <p:cNvPicPr>
            <a:picLocks noChangeAspect="1"/>
          </p:cNvPicPr>
          <p:nvPr/>
        </p:nvPicPr>
        <p:blipFill>
          <a:blip r:embed="rId7"/>
          <a:stretch>
            <a:fillRect/>
          </a:stretch>
        </p:blipFill>
        <p:spPr>
          <a:xfrm>
            <a:off x="964934" y="3438819"/>
            <a:ext cx="1230802" cy="1063808"/>
          </a:xfrm>
          <a:prstGeom prst="rect">
            <a:avLst/>
          </a:prstGeom>
        </p:spPr>
      </p:pic>
      <p:grpSp>
        <p:nvGrpSpPr>
          <p:cNvPr id="2" name="Grouper 26"/>
          <p:cNvGrpSpPr/>
          <p:nvPr/>
        </p:nvGrpSpPr>
        <p:grpSpPr>
          <a:xfrm>
            <a:off x="1547664" y="2181112"/>
            <a:ext cx="1967462" cy="521315"/>
            <a:chOff x="1133639" y="2938463"/>
            <a:chExt cx="1967462" cy="521315"/>
          </a:xfrm>
        </p:grpSpPr>
        <p:sp>
          <p:nvSpPr>
            <p:cNvPr id="13" name="Ellipse 12"/>
            <p:cNvSpPr/>
            <p:nvPr/>
          </p:nvSpPr>
          <p:spPr>
            <a:xfrm>
              <a:off x="1133639" y="2938463"/>
              <a:ext cx="533400" cy="504056"/>
            </a:xfrm>
            <a:prstGeom prst="ellipse">
              <a:avLst/>
            </a:prstGeom>
            <a:solidFill>
              <a:srgbClr val="008000"/>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a:solidFill>
                    <a:prstClr val="white"/>
                  </a:solidFill>
                </a:rPr>
                <a:t>1</a:t>
              </a:r>
              <a:endParaRPr b="1" dirty="0" lang="fr-FR">
                <a:solidFill>
                  <a:prstClr val="white"/>
                </a:solidFill>
              </a:endParaRPr>
            </a:p>
          </p:txBody>
        </p:sp>
        <p:sp>
          <p:nvSpPr>
            <p:cNvPr id="14" name="ZoneTexte 13"/>
            <p:cNvSpPr txBox="1"/>
            <p:nvPr/>
          </p:nvSpPr>
          <p:spPr>
            <a:xfrm>
              <a:off x="1653301" y="3059668"/>
              <a:ext cx="1447800" cy="400110"/>
            </a:xfrm>
            <a:prstGeom prst="rect">
              <a:avLst/>
            </a:prstGeom>
            <a:noFill/>
          </p:spPr>
          <p:txBody>
            <a:bodyPr rtlCol="0" wrap="square">
              <a:spAutoFit/>
            </a:bodyPr>
            <a:lstStyle/>
            <a:p>
              <a:r>
                <a:rPr b="1" dirty="0" lang="fr-FR" smtClean="0" sz="2000">
                  <a:solidFill>
                    <a:srgbClr val="2A53AC"/>
                  </a:solidFill>
                </a:rPr>
                <a:t>Connexion</a:t>
              </a:r>
              <a:endParaRPr b="1" dirty="0" lang="fr-FR" sz="2000">
                <a:solidFill>
                  <a:srgbClr val="2A53AC"/>
                </a:solidFill>
              </a:endParaRPr>
            </a:p>
          </p:txBody>
        </p:sp>
      </p:grpSp>
      <p:grpSp>
        <p:nvGrpSpPr>
          <p:cNvPr id="4" name="Grouper 27"/>
          <p:cNvGrpSpPr/>
          <p:nvPr/>
        </p:nvGrpSpPr>
        <p:grpSpPr>
          <a:xfrm>
            <a:off x="6804248" y="2198371"/>
            <a:ext cx="2016224" cy="504056"/>
            <a:chOff x="6451848" y="1971076"/>
            <a:chExt cx="2016224" cy="504056"/>
          </a:xfrm>
        </p:grpSpPr>
        <p:sp>
          <p:nvSpPr>
            <p:cNvPr id="49" name="Ellipse 48"/>
            <p:cNvSpPr/>
            <p:nvPr/>
          </p:nvSpPr>
          <p:spPr>
            <a:xfrm>
              <a:off x="6451848" y="1971076"/>
              <a:ext cx="533400" cy="504056"/>
            </a:xfrm>
            <a:prstGeom prst="ellipse">
              <a:avLst/>
            </a:prstGeom>
            <a:solidFill>
              <a:srgbClr val="008000"/>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a:solidFill>
                    <a:prstClr val="white"/>
                  </a:solidFill>
                </a:rPr>
                <a:t>2</a:t>
              </a:r>
              <a:endParaRPr b="1" dirty="0" lang="fr-FR">
                <a:solidFill>
                  <a:prstClr val="white"/>
                </a:solidFill>
              </a:endParaRPr>
            </a:p>
          </p:txBody>
        </p:sp>
        <p:sp>
          <p:nvSpPr>
            <p:cNvPr id="50" name="ZoneTexte 49"/>
            <p:cNvSpPr txBox="1"/>
            <p:nvPr/>
          </p:nvSpPr>
          <p:spPr>
            <a:xfrm>
              <a:off x="7020272" y="2075022"/>
              <a:ext cx="1447800" cy="400110"/>
            </a:xfrm>
            <a:prstGeom prst="rect">
              <a:avLst/>
            </a:prstGeom>
            <a:noFill/>
          </p:spPr>
          <p:txBody>
            <a:bodyPr rtlCol="0" wrap="square">
              <a:spAutoFit/>
            </a:bodyPr>
            <a:lstStyle/>
            <a:p>
              <a:r>
                <a:rPr b="1" dirty="0" lang="fr-FR" smtClean="0" sz="2000">
                  <a:solidFill>
                    <a:srgbClr val="2A53AC"/>
                  </a:solidFill>
                </a:rPr>
                <a:t>Achats</a:t>
              </a:r>
              <a:endParaRPr b="1" dirty="0" lang="fr-FR" sz="2000">
                <a:solidFill>
                  <a:srgbClr val="2A53AC"/>
                </a:solidFill>
              </a:endParaRPr>
            </a:p>
          </p:txBody>
        </p:sp>
      </p:grpSp>
      <p:pic>
        <p:nvPicPr>
          <p:cNvPr id="48" name="Image 47"/>
          <p:cNvPicPr>
            <a:picLocks noChangeAspect="1"/>
          </p:cNvPicPr>
          <p:nvPr/>
        </p:nvPicPr>
        <p:blipFill rotWithShape="1">
          <a:blip r:embed="rId5"/>
          <a:srcRect b="3428" l="73628" r="8" t="58144"/>
          <a:stretch/>
        </p:blipFill>
        <p:spPr>
          <a:xfrm>
            <a:off x="8054933" y="3996631"/>
            <a:ext cx="1072020" cy="341719"/>
          </a:xfrm>
          <a:prstGeom prst="rect">
            <a:avLst/>
          </a:prstGeom>
        </p:spPr>
      </p:pic>
      <p:pic>
        <p:nvPicPr>
          <p:cNvPr id="15" name="Image 14"/>
          <p:cNvPicPr>
            <a:picLocks noChangeAspect="1"/>
          </p:cNvPicPr>
          <p:nvPr/>
        </p:nvPicPr>
        <p:blipFill>
          <a:blip r:embed="rId8"/>
          <a:stretch>
            <a:fillRect/>
          </a:stretch>
        </p:blipFill>
        <p:spPr>
          <a:xfrm>
            <a:off x="4559300" y="3416300"/>
            <a:ext cx="12700" cy="12700"/>
          </a:xfrm>
          <a:prstGeom prst="rect">
            <a:avLst/>
          </a:prstGeom>
        </p:spPr>
      </p:pic>
      <p:pic>
        <p:nvPicPr>
          <p:cNvPr id="16" name="Image 15"/>
          <p:cNvPicPr>
            <a:picLocks noChangeAspect="1"/>
          </p:cNvPicPr>
          <p:nvPr/>
        </p:nvPicPr>
        <p:blipFill>
          <a:blip r:embed="rId8"/>
          <a:stretch>
            <a:fillRect/>
          </a:stretch>
        </p:blipFill>
        <p:spPr>
          <a:xfrm>
            <a:off x="4559300" y="3416300"/>
            <a:ext cx="12700" cy="12700"/>
          </a:xfrm>
          <a:prstGeom prst="rect">
            <a:avLst/>
          </a:prstGeom>
        </p:spPr>
      </p:pic>
      <p:pic>
        <p:nvPicPr>
          <p:cNvPr id="17" name="Image 16"/>
          <p:cNvPicPr>
            <a:picLocks noChangeAspect="1"/>
          </p:cNvPicPr>
          <p:nvPr/>
        </p:nvPicPr>
        <p:blipFill>
          <a:blip r:embed="rId9"/>
          <a:stretch>
            <a:fillRect/>
          </a:stretch>
        </p:blipFill>
        <p:spPr>
          <a:xfrm>
            <a:off x="8273027" y="4357631"/>
            <a:ext cx="706546" cy="289992"/>
          </a:xfrm>
          <a:prstGeom prst="rect">
            <a:avLst/>
          </a:prstGeom>
        </p:spPr>
      </p:pic>
      <p:grpSp>
        <p:nvGrpSpPr>
          <p:cNvPr id="5" name="Grouper 1"/>
          <p:cNvGrpSpPr/>
          <p:nvPr/>
        </p:nvGrpSpPr>
        <p:grpSpPr>
          <a:xfrm>
            <a:off x="6444208" y="4862667"/>
            <a:ext cx="3034680" cy="527132"/>
            <a:chOff x="5713784" y="4753461"/>
            <a:chExt cx="3034680" cy="527132"/>
          </a:xfrm>
        </p:grpSpPr>
        <p:sp>
          <p:nvSpPr>
            <p:cNvPr id="57" name="Ellipse 56"/>
            <p:cNvSpPr/>
            <p:nvPr/>
          </p:nvSpPr>
          <p:spPr>
            <a:xfrm>
              <a:off x="5713784" y="4753461"/>
              <a:ext cx="533400" cy="504056"/>
            </a:xfrm>
            <a:prstGeom prst="ellipse">
              <a:avLst/>
            </a:prstGeom>
            <a:solidFill>
              <a:srgbClr val="008000"/>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a:solidFill>
                    <a:prstClr val="white"/>
                  </a:solidFill>
                </a:rPr>
                <a:t>3</a:t>
              </a:r>
              <a:endParaRPr b="1" dirty="0" lang="fr-FR">
                <a:solidFill>
                  <a:prstClr val="white"/>
                </a:solidFill>
              </a:endParaRPr>
            </a:p>
          </p:txBody>
        </p:sp>
        <p:sp>
          <p:nvSpPr>
            <p:cNvPr id="65" name="ZoneTexte 64"/>
            <p:cNvSpPr txBox="1"/>
            <p:nvPr/>
          </p:nvSpPr>
          <p:spPr>
            <a:xfrm>
              <a:off x="6320957" y="4880483"/>
              <a:ext cx="2427507" cy="400110"/>
            </a:xfrm>
            <a:prstGeom prst="rect">
              <a:avLst/>
            </a:prstGeom>
            <a:noFill/>
          </p:spPr>
          <p:txBody>
            <a:bodyPr rtlCol="0" wrap="square">
              <a:spAutoFit/>
            </a:bodyPr>
            <a:lstStyle/>
            <a:p>
              <a:r>
                <a:rPr b="1" dirty="0" lang="fr-FR" smtClean="0" sz="2000">
                  <a:solidFill>
                    <a:srgbClr val="2A53AC"/>
                  </a:solidFill>
                </a:rPr>
                <a:t>Remboursements</a:t>
              </a:r>
              <a:endParaRPr b="1" dirty="0" lang="fr-FR" sz="2000">
                <a:solidFill>
                  <a:srgbClr val="2A53AC"/>
                </a:solidFill>
              </a:endParaRPr>
            </a:p>
          </p:txBody>
        </p:sp>
      </p:grpSp>
      <p:sp>
        <p:nvSpPr>
          <p:cNvPr id="67" name="Ellipse 66"/>
          <p:cNvSpPr/>
          <p:nvPr/>
        </p:nvSpPr>
        <p:spPr>
          <a:xfrm>
            <a:off x="971600" y="4790659"/>
            <a:ext cx="533400" cy="504056"/>
          </a:xfrm>
          <a:prstGeom prst="ellipse">
            <a:avLst/>
          </a:prstGeom>
          <a:solidFill>
            <a:srgbClr val="008000"/>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a:solidFill>
                  <a:prstClr val="white"/>
                </a:solidFill>
              </a:rPr>
              <a:t>4</a:t>
            </a:r>
            <a:endParaRPr b="1" dirty="0" lang="fr-FR">
              <a:solidFill>
                <a:prstClr val="white"/>
              </a:solidFill>
            </a:endParaRPr>
          </a:p>
        </p:txBody>
      </p:sp>
      <p:sp>
        <p:nvSpPr>
          <p:cNvPr id="68" name="ZoneTexte 67"/>
          <p:cNvSpPr txBox="1"/>
          <p:nvPr/>
        </p:nvSpPr>
        <p:spPr>
          <a:xfrm>
            <a:off x="1524000" y="4894605"/>
            <a:ext cx="1447800" cy="400110"/>
          </a:xfrm>
          <a:prstGeom prst="rect">
            <a:avLst/>
          </a:prstGeom>
          <a:noFill/>
        </p:spPr>
        <p:txBody>
          <a:bodyPr rtlCol="0" wrap="square">
            <a:spAutoFit/>
          </a:bodyPr>
          <a:lstStyle/>
          <a:p>
            <a:r>
              <a:rPr b="1" dirty="0" lang="fr-FR" smtClean="0" sz="2000">
                <a:solidFill>
                  <a:srgbClr val="2A53AC"/>
                </a:solidFill>
              </a:rPr>
              <a:t>Epargne</a:t>
            </a:r>
            <a:endParaRPr b="1" dirty="0" lang="fr-FR" sz="2000">
              <a:solidFill>
                <a:srgbClr val="2A53AC"/>
              </a:solidFill>
            </a:endParaRPr>
          </a:p>
        </p:txBody>
      </p:sp>
      <p:pic>
        <p:nvPicPr>
          <p:cNvPr id="69" name="Image 6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0880" y="5479986"/>
            <a:ext cx="1523126" cy="32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Image 6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69854" y="5479986"/>
            <a:ext cx="1274344" cy="2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 54"/>
          <p:cNvPicPr>
            <a:picLocks noChangeAspect="1"/>
          </p:cNvPicPr>
          <p:nvPr/>
        </p:nvPicPr>
        <p:blipFill>
          <a:blip r:embed="rId12"/>
          <a:stretch>
            <a:fillRect/>
          </a:stretch>
        </p:blipFill>
        <p:spPr>
          <a:xfrm>
            <a:off x="6475682" y="202399"/>
            <a:ext cx="2385324" cy="428241"/>
          </a:xfrm>
          <a:prstGeom prst="rect">
            <a:avLst/>
          </a:prstGeom>
          <a:solidFill>
            <a:schemeClr val="bg1"/>
          </a:solidFill>
        </p:spPr>
      </p:pic>
      <p:sp>
        <p:nvSpPr>
          <p:cNvPr id="59" name="Flèche vers la droite 58"/>
          <p:cNvSpPr/>
          <p:nvPr/>
        </p:nvSpPr>
        <p:spPr>
          <a:xfrm rot="12168412">
            <a:off x="2179692" y="4717526"/>
            <a:ext cx="1250584" cy="198555"/>
          </a:xfrm>
          <a:prstGeom prst="rightArrow">
            <a:avLst/>
          </a:prstGeom>
          <a:solidFill>
            <a:srgbClr val="FF66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ln>
                <a:solidFill>
                  <a:srgbClr val="F79646"/>
                </a:solidFill>
              </a:ln>
              <a:solidFill>
                <a:srgbClr val="F79646"/>
              </a:solidFill>
            </a:endParaRPr>
          </a:p>
        </p:txBody>
      </p:sp>
      <p:pic>
        <p:nvPicPr>
          <p:cNvPr id="51" name="Image 50"/>
          <p:cNvPicPr>
            <a:picLocks noChangeAspect="1"/>
          </p:cNvPicPr>
          <p:nvPr/>
        </p:nvPicPr>
        <p:blipFill rotWithShape="1">
          <a:blip r:embed="rId13"/>
          <a:srcRect b="698" r="36"/>
          <a:stretch/>
        </p:blipFill>
        <p:spPr>
          <a:xfrm>
            <a:off x="3563888" y="2377571"/>
            <a:ext cx="2281591" cy="540880"/>
          </a:xfrm>
          <a:prstGeom prst="rect">
            <a:avLst/>
          </a:prstGeom>
        </p:spPr>
      </p:pic>
      <p:pic>
        <p:nvPicPr>
          <p:cNvPr id="52" name="Image 51"/>
          <p:cNvPicPr>
            <a:picLocks noChangeAspect="1"/>
          </p:cNvPicPr>
          <p:nvPr/>
        </p:nvPicPr>
        <p:blipFill rotWithShape="1">
          <a:blip r:embed="rId13"/>
          <a:srcRect b="698" r="36"/>
          <a:stretch/>
        </p:blipFill>
        <p:spPr>
          <a:xfrm>
            <a:off x="3514545" y="4753835"/>
            <a:ext cx="2281591" cy="540880"/>
          </a:xfrm>
          <a:prstGeom prst="rect">
            <a:avLst/>
          </a:prstGeom>
        </p:spPr>
      </p:pic>
      <p:sp>
        <p:nvSpPr>
          <p:cNvPr id="54" name="Flèche vers la droite 53"/>
          <p:cNvSpPr/>
          <p:nvPr/>
        </p:nvSpPr>
        <p:spPr>
          <a:xfrm rot="8406043">
            <a:off x="5779584" y="4448552"/>
            <a:ext cx="1250584" cy="198555"/>
          </a:xfrm>
          <a:prstGeom prst="rightArrow">
            <a:avLst/>
          </a:prstGeom>
          <a:solidFill>
            <a:srgbClr val="FF66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ln>
                <a:solidFill>
                  <a:srgbClr val="F79646"/>
                </a:solidFill>
              </a:ln>
              <a:solidFill>
                <a:srgbClr val="F79646"/>
              </a:solidFill>
            </a:endParaRPr>
          </a:p>
        </p:txBody>
      </p:sp>
      <p:sp>
        <p:nvSpPr>
          <p:cNvPr id="56" name="Flèche vers la droite 55"/>
          <p:cNvSpPr/>
          <p:nvPr/>
        </p:nvSpPr>
        <p:spPr>
          <a:xfrm rot="1904128">
            <a:off x="5970890" y="2988393"/>
            <a:ext cx="1250584" cy="198555"/>
          </a:xfrm>
          <a:prstGeom prst="rightArrow">
            <a:avLst/>
          </a:prstGeom>
          <a:solidFill>
            <a:srgbClr val="FF66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ln>
                <a:solidFill>
                  <a:srgbClr val="F79646"/>
                </a:solidFill>
              </a:ln>
              <a:solidFill>
                <a:srgbClr val="F79646"/>
              </a:solidFill>
            </a:endParaRPr>
          </a:p>
        </p:txBody>
      </p:sp>
      <p:sp>
        <p:nvSpPr>
          <p:cNvPr id="62" name="Flèche vers la droite 61"/>
          <p:cNvSpPr/>
          <p:nvPr/>
        </p:nvSpPr>
        <p:spPr>
          <a:xfrm rot="20018034">
            <a:off x="2190244" y="3041804"/>
            <a:ext cx="1250584" cy="198555"/>
          </a:xfrm>
          <a:prstGeom prst="rightArrow">
            <a:avLst/>
          </a:prstGeom>
          <a:solidFill>
            <a:srgbClr val="FF66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ln>
                <a:solidFill>
                  <a:srgbClr val="F79646"/>
                </a:solidFill>
              </a:ln>
              <a:solidFill>
                <a:srgbClr val="F79646"/>
              </a:solidFill>
            </a:endParaRPr>
          </a:p>
        </p:txBody>
      </p:sp>
      <p:sp>
        <p:nvSpPr>
          <p:cNvPr id="53"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b="1" dirty="0" lang="fr-FR" sz="1200">
                <a:solidFill>
                  <a:srgbClr val="450046"/>
                </a:solidFill>
                <a:latin typeface="Helvetica"/>
                <a:cs typeface="Helvetica"/>
              </a:rPr>
              <a:t>Master Distribution &amp; Relation client © Université Paris-Dauphine, </a:t>
            </a:r>
            <a:r>
              <a:rPr b="1" dirty="0" lang="fr-FR" smtClean="0" sz="1200">
                <a:solidFill>
                  <a:srgbClr val="450046"/>
                </a:solidFill>
                <a:latin typeface="Helvetica"/>
                <a:cs typeface="Helvetica"/>
              </a:rPr>
              <a:t>2012-2013</a:t>
            </a:r>
            <a:endParaRPr b="1" dirty="0" lang="fr-FR" sz="1200">
              <a:solidFill>
                <a:srgbClr val="450046"/>
              </a:solidFill>
              <a:latin typeface="Helvetica"/>
              <a:cs typeface="Helvetica"/>
            </a:endParaRPr>
          </a:p>
        </p:txBody>
      </p:sp>
      <p:pic>
        <p:nvPicPr>
          <p:cNvPr id="63" name="Image 6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64" name="Image 6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spTree>
    <p:extLst>
      <p:ext uri="{BB962C8B-B14F-4D97-AF65-F5344CB8AC3E}">
        <p14:creationId xmlns:p14="http://schemas.microsoft.com/office/powerpoint/2010/main" val="1120362011"/>
      </p:ext>
    </p:extLst>
  </p:cSld>
  <p:clrMapOvr>
    <a:masterClrMapping/>
  </p:clrMapOvr>
  <p:timing>
    <p:tnLst>
      <p:par>
        <p:cTn dur="indefinite" id="1" nodeType="tmRoot" restart="never"/>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934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BANQUE ASSURANCE IMMOBILIER</a:t>
            </a:r>
            <a:endParaRPr lang="fr-FR" sz="3600" b="1" spc="190" dirty="0">
              <a:solidFill>
                <a:srgbClr val="450046"/>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66" name="Rectangle à coins arrondis 65"/>
          <p:cNvSpPr/>
          <p:nvPr/>
        </p:nvSpPr>
        <p:spPr>
          <a:xfrm>
            <a:off x="76200" y="2009635"/>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Principe</a:t>
            </a:r>
            <a:endParaRPr lang="fr-FR" sz="1400" b="1" dirty="0">
              <a:solidFill>
                <a:prstClr val="white"/>
              </a:solidFill>
              <a:latin typeface="Helvetica"/>
              <a:cs typeface="Helvetica"/>
            </a:endParaRPr>
          </a:p>
        </p:txBody>
      </p:sp>
      <p:sp>
        <p:nvSpPr>
          <p:cNvPr id="36" name="Titre 1"/>
          <p:cNvSpPr>
            <a:spLocks noGrp="1"/>
          </p:cNvSpPr>
          <p:nvPr>
            <p:ph type="title"/>
          </p:nvPr>
        </p:nvSpPr>
        <p:spPr>
          <a:xfrm>
            <a:off x="457200" y="1000403"/>
            <a:ext cx="8229600" cy="772413"/>
          </a:xfrm>
        </p:spPr>
        <p:txBody>
          <a:bodyPr/>
          <a:lstStyle/>
          <a:p>
            <a:r>
              <a:rPr lang="fr-FR" dirty="0" smtClean="0"/>
              <a:t>Capital Koala, l’avenir de vos enfants est capital</a:t>
            </a:r>
            <a:endParaRPr lang="fr-FR" dirty="0"/>
          </a:p>
        </p:txBody>
      </p:sp>
      <p:pic>
        <p:nvPicPr>
          <p:cNvPr id="4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5809" y="2720205"/>
            <a:ext cx="6222575" cy="315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à coins arrondis 31"/>
          <p:cNvSpPr/>
          <p:nvPr/>
        </p:nvSpPr>
        <p:spPr>
          <a:xfrm>
            <a:off x="1475656" y="1866743"/>
            <a:ext cx="6944816" cy="842177"/>
          </a:xfrm>
          <a:prstGeom prst="round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200" b="1" dirty="0" smtClean="0">
                <a:solidFill>
                  <a:srgbClr val="2A53AC"/>
                </a:solidFill>
                <a:latin typeface="Helvetica"/>
                <a:cs typeface="Helvetica"/>
              </a:rPr>
              <a:t>Les </a:t>
            </a:r>
            <a:r>
              <a:rPr lang="fr-FR" sz="2200" b="1" dirty="0" err="1" smtClean="0">
                <a:solidFill>
                  <a:srgbClr val="2A53AC"/>
                </a:solidFill>
                <a:latin typeface="Helvetica"/>
                <a:cs typeface="Helvetica"/>
              </a:rPr>
              <a:t>KOAlitions</a:t>
            </a:r>
            <a:r>
              <a:rPr lang="fr-FR" sz="2200" b="1" dirty="0" smtClean="0">
                <a:solidFill>
                  <a:srgbClr val="2A53AC"/>
                </a:solidFill>
                <a:latin typeface="Helvetica"/>
                <a:cs typeface="Helvetica"/>
              </a:rPr>
              <a:t> familiales </a:t>
            </a:r>
            <a:r>
              <a:rPr lang="fr-FR" sz="2200" dirty="0" smtClean="0">
                <a:solidFill>
                  <a:srgbClr val="2A53AC"/>
                </a:solidFill>
                <a:latin typeface="Helvetica"/>
                <a:cs typeface="Helvetica"/>
              </a:rPr>
              <a:t>:</a:t>
            </a:r>
          </a:p>
          <a:p>
            <a:pPr algn="ctr"/>
            <a:r>
              <a:rPr lang="fr-FR" sz="2200" dirty="0" smtClean="0">
                <a:solidFill>
                  <a:srgbClr val="2A53AC"/>
                </a:solidFill>
                <a:latin typeface="Helvetica"/>
                <a:cs typeface="Helvetica"/>
              </a:rPr>
              <a:t> la meilleure façon d’augmenter l’épargne !</a:t>
            </a:r>
          </a:p>
        </p:txBody>
      </p:sp>
      <p:pic>
        <p:nvPicPr>
          <p:cNvPr id="28" name="Image 27"/>
          <p:cNvPicPr>
            <a:picLocks noChangeAspect="1"/>
          </p:cNvPicPr>
          <p:nvPr/>
        </p:nvPicPr>
        <p:blipFill>
          <a:blip r:embed="rId5"/>
          <a:stretch>
            <a:fillRect/>
          </a:stretch>
        </p:blipFill>
        <p:spPr>
          <a:xfrm>
            <a:off x="6475682" y="202399"/>
            <a:ext cx="2385324" cy="428241"/>
          </a:xfrm>
          <a:prstGeom prst="rect">
            <a:avLst/>
          </a:prstGeom>
          <a:solidFill>
            <a:schemeClr val="bg1"/>
          </a:solidFill>
        </p:spPr>
      </p:pic>
      <p:sp>
        <p:nvSpPr>
          <p:cNvPr id="27"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3" name="Imag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spTree>
    <p:extLst>
      <p:ext uri="{BB962C8B-B14F-4D97-AF65-F5344CB8AC3E}">
        <p14:creationId xmlns:p14="http://schemas.microsoft.com/office/powerpoint/2010/main" val="3052611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934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BANQUE ASSURANCE IMMOBILIER</a:t>
            </a:r>
            <a:endParaRPr lang="fr-FR" sz="3600" b="1" spc="190" dirty="0">
              <a:solidFill>
                <a:srgbClr val="450046"/>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66" name="Rectangle à coins arrondis 65"/>
          <p:cNvSpPr/>
          <p:nvPr/>
        </p:nvSpPr>
        <p:spPr>
          <a:xfrm>
            <a:off x="76200" y="2009635"/>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Bénéfices membres</a:t>
            </a:r>
            <a:endParaRPr lang="fr-FR" sz="1400" b="1" dirty="0">
              <a:solidFill>
                <a:prstClr val="white"/>
              </a:solidFill>
              <a:latin typeface="Helvetica"/>
              <a:cs typeface="Helvetica"/>
            </a:endParaRPr>
          </a:p>
        </p:txBody>
      </p:sp>
      <p:sp>
        <p:nvSpPr>
          <p:cNvPr id="33" name="Espace réservé du contenu 2"/>
          <p:cNvSpPr>
            <a:spLocks noGrp="1"/>
          </p:cNvSpPr>
          <p:nvPr>
            <p:ph idx="1"/>
          </p:nvPr>
        </p:nvSpPr>
        <p:spPr>
          <a:xfrm>
            <a:off x="1676400" y="1905000"/>
            <a:ext cx="7010400" cy="3723620"/>
          </a:xfrm>
        </p:spPr>
        <p:txBody>
          <a:bodyPr>
            <a:normAutofit/>
          </a:bodyPr>
          <a:lstStyle/>
          <a:p>
            <a:pPr>
              <a:buClr>
                <a:srgbClr val="660066"/>
              </a:buClr>
              <a:buBlip>
                <a:blip r:embed="rId4"/>
              </a:buBlip>
            </a:pPr>
            <a:r>
              <a:rPr lang="fr-FR" sz="1800" dirty="0" smtClean="0"/>
              <a:t>Inscription </a:t>
            </a:r>
            <a:r>
              <a:rPr lang="fr-FR" sz="1800" b="1" dirty="0" smtClean="0"/>
              <a:t>gratuite </a:t>
            </a:r>
          </a:p>
          <a:p>
            <a:pPr>
              <a:buClr>
                <a:srgbClr val="660066"/>
              </a:buClr>
              <a:buBlip>
                <a:blip r:embed="rId4"/>
              </a:buBlip>
            </a:pPr>
            <a:r>
              <a:rPr lang="fr-FR" sz="1800" dirty="0" smtClean="0"/>
              <a:t>Financer les </a:t>
            </a:r>
            <a:r>
              <a:rPr lang="fr-FR" sz="1800" b="1" dirty="0" smtClean="0"/>
              <a:t>projets futurs de ses enfants</a:t>
            </a:r>
          </a:p>
          <a:p>
            <a:pPr>
              <a:buClr>
                <a:srgbClr val="660066"/>
              </a:buClr>
              <a:buBlip>
                <a:blip r:embed="rId4"/>
              </a:buBlip>
            </a:pPr>
            <a:r>
              <a:rPr lang="fr-FR" sz="1800" b="1" dirty="0" smtClean="0"/>
              <a:t>Consommer tout en épargnant </a:t>
            </a:r>
          </a:p>
          <a:p>
            <a:pPr>
              <a:buClr>
                <a:srgbClr val="660066"/>
              </a:buClr>
              <a:buBlip>
                <a:blip r:embed="rId4"/>
              </a:buBlip>
            </a:pPr>
            <a:r>
              <a:rPr lang="fr-FR" sz="1800" dirty="0" smtClean="0"/>
              <a:t>Le </a:t>
            </a:r>
            <a:r>
              <a:rPr lang="fr-FR" sz="1800" b="1" dirty="0" smtClean="0"/>
              <a:t>choix</a:t>
            </a:r>
            <a:r>
              <a:rPr lang="fr-FR" sz="1800" dirty="0" smtClean="0"/>
              <a:t> (+ de 1300 e-commerçants)</a:t>
            </a:r>
          </a:p>
          <a:p>
            <a:pPr>
              <a:buClr>
                <a:srgbClr val="660066"/>
              </a:buClr>
              <a:buBlip>
                <a:blip r:embed="rId4"/>
              </a:buBlip>
            </a:pPr>
            <a:r>
              <a:rPr lang="fr-FR" sz="1800" dirty="0" smtClean="0"/>
              <a:t>Une </a:t>
            </a:r>
            <a:r>
              <a:rPr lang="fr-FR" sz="1800" b="1" dirty="0" smtClean="0"/>
              <a:t>épargne familiale indolore</a:t>
            </a:r>
          </a:p>
          <a:p>
            <a:pPr marL="0" indent="0">
              <a:buClr>
                <a:srgbClr val="660066"/>
              </a:buClr>
              <a:buNone/>
            </a:pPr>
            <a:endParaRPr lang="fr-FR" sz="1800" dirty="0" smtClean="0"/>
          </a:p>
        </p:txBody>
      </p:sp>
      <p:sp>
        <p:nvSpPr>
          <p:cNvPr id="36" name="Titre 1"/>
          <p:cNvSpPr>
            <a:spLocks noGrp="1"/>
          </p:cNvSpPr>
          <p:nvPr>
            <p:ph type="title"/>
          </p:nvPr>
        </p:nvSpPr>
        <p:spPr>
          <a:xfrm>
            <a:off x="457200" y="1000403"/>
            <a:ext cx="8229600" cy="772413"/>
          </a:xfrm>
        </p:spPr>
        <p:txBody>
          <a:bodyPr/>
          <a:lstStyle/>
          <a:p>
            <a:r>
              <a:rPr lang="fr-FR" dirty="0" smtClean="0"/>
              <a:t>Capital Koala, l’avenir de vos enfants est capital</a:t>
            </a:r>
            <a:endParaRPr lang="fr-FR" dirty="0"/>
          </a:p>
        </p:txBody>
      </p:sp>
      <p:sp>
        <p:nvSpPr>
          <p:cNvPr id="2" name="ZoneTexte 1"/>
          <p:cNvSpPr txBox="1"/>
          <p:nvPr/>
        </p:nvSpPr>
        <p:spPr>
          <a:xfrm>
            <a:off x="76200" y="4108447"/>
            <a:ext cx="4332887" cy="338554"/>
          </a:xfrm>
          <a:prstGeom prst="rect">
            <a:avLst/>
          </a:prstGeom>
          <a:noFill/>
        </p:spPr>
        <p:txBody>
          <a:bodyPr wrap="square" rtlCol="0">
            <a:spAutoFit/>
          </a:bodyPr>
          <a:lstStyle/>
          <a:p>
            <a:pPr algn="ctr"/>
            <a:r>
              <a:rPr lang="fr-FR" sz="1600" b="1" dirty="0" smtClean="0">
                <a:solidFill>
                  <a:srgbClr val="2A53AC"/>
                </a:solidFill>
                <a:latin typeface="Helvetica"/>
                <a:cs typeface="Helvetica"/>
              </a:rPr>
              <a:t>Parents avec 1 enfant</a:t>
            </a:r>
            <a:endParaRPr lang="fr-FR" sz="1600" b="1" dirty="0">
              <a:solidFill>
                <a:srgbClr val="2A53AC"/>
              </a:solidFill>
              <a:latin typeface="Helvetica"/>
              <a:cs typeface="Helvetica"/>
            </a:endParaRPr>
          </a:p>
        </p:txBody>
      </p:sp>
      <p:sp>
        <p:nvSpPr>
          <p:cNvPr id="28" name="ZoneTexte 27"/>
          <p:cNvSpPr txBox="1"/>
          <p:nvPr/>
        </p:nvSpPr>
        <p:spPr>
          <a:xfrm>
            <a:off x="76200" y="4860448"/>
            <a:ext cx="4175946" cy="584776"/>
          </a:xfrm>
          <a:prstGeom prst="rect">
            <a:avLst/>
          </a:prstGeom>
          <a:noFill/>
        </p:spPr>
        <p:txBody>
          <a:bodyPr wrap="square" rtlCol="0">
            <a:spAutoFit/>
          </a:bodyPr>
          <a:lstStyle/>
          <a:p>
            <a:pPr algn="ctr"/>
            <a:r>
              <a:rPr lang="fr-FR" sz="1600" b="1" dirty="0" smtClean="0">
                <a:solidFill>
                  <a:srgbClr val="2A53AC"/>
                </a:solidFill>
                <a:latin typeface="Helvetica"/>
                <a:cs typeface="Helvetica"/>
              </a:rPr>
              <a:t>Parents avec 2 enfants, les grands-parents et une marraine</a:t>
            </a:r>
            <a:endParaRPr lang="fr-FR" sz="1600" b="1" dirty="0">
              <a:solidFill>
                <a:srgbClr val="2A53AC"/>
              </a:solidFill>
              <a:latin typeface="Helvetica"/>
              <a:cs typeface="Helvetica"/>
            </a:endParaRPr>
          </a:p>
        </p:txBody>
      </p:sp>
      <p:pic>
        <p:nvPicPr>
          <p:cNvPr id="32" name="Image 31"/>
          <p:cNvPicPr>
            <a:picLocks noChangeAspect="1"/>
          </p:cNvPicPr>
          <p:nvPr/>
        </p:nvPicPr>
        <p:blipFill>
          <a:blip r:embed="rId5"/>
          <a:stretch>
            <a:fillRect/>
          </a:stretch>
        </p:blipFill>
        <p:spPr>
          <a:xfrm>
            <a:off x="6475682" y="202399"/>
            <a:ext cx="2385324" cy="428241"/>
          </a:xfrm>
          <a:prstGeom prst="rect">
            <a:avLst/>
          </a:prstGeom>
          <a:solidFill>
            <a:schemeClr val="bg1"/>
          </a:solidFill>
        </p:spPr>
      </p:pic>
      <p:sp>
        <p:nvSpPr>
          <p:cNvPr id="30" name="ZoneTexte 29"/>
          <p:cNvSpPr txBox="1"/>
          <p:nvPr/>
        </p:nvSpPr>
        <p:spPr>
          <a:xfrm>
            <a:off x="4178151" y="3723147"/>
            <a:ext cx="1834009" cy="338554"/>
          </a:xfrm>
          <a:prstGeom prst="rect">
            <a:avLst/>
          </a:prstGeom>
          <a:noFill/>
        </p:spPr>
        <p:txBody>
          <a:bodyPr wrap="square" rtlCol="0">
            <a:spAutoFit/>
          </a:bodyPr>
          <a:lstStyle/>
          <a:p>
            <a:r>
              <a:rPr lang="fr-FR" sz="1600" b="1" dirty="0" smtClean="0">
                <a:solidFill>
                  <a:srgbClr val="2A53AC"/>
                </a:solidFill>
                <a:latin typeface="Helvetica"/>
                <a:cs typeface="Helvetica"/>
              </a:rPr>
              <a:t>Au bout d’un an</a:t>
            </a:r>
            <a:endParaRPr lang="fr-FR" sz="1600" b="1" dirty="0">
              <a:solidFill>
                <a:srgbClr val="2A53AC"/>
              </a:solidFill>
              <a:latin typeface="Helvetica"/>
              <a:cs typeface="Helvetica"/>
            </a:endParaRPr>
          </a:p>
        </p:txBody>
      </p:sp>
      <p:sp>
        <p:nvSpPr>
          <p:cNvPr id="37" name="ZoneTexte 36"/>
          <p:cNvSpPr txBox="1"/>
          <p:nvPr/>
        </p:nvSpPr>
        <p:spPr>
          <a:xfrm>
            <a:off x="6516216" y="3738518"/>
            <a:ext cx="2271453" cy="338554"/>
          </a:xfrm>
          <a:prstGeom prst="rect">
            <a:avLst/>
          </a:prstGeom>
          <a:noFill/>
        </p:spPr>
        <p:txBody>
          <a:bodyPr wrap="square" rtlCol="0">
            <a:spAutoFit/>
          </a:bodyPr>
          <a:lstStyle/>
          <a:p>
            <a:r>
              <a:rPr lang="fr-FR" sz="1600" b="1" dirty="0" smtClean="0">
                <a:solidFill>
                  <a:srgbClr val="2A53AC"/>
                </a:solidFill>
                <a:latin typeface="Helvetica"/>
                <a:cs typeface="Helvetica"/>
              </a:rPr>
              <a:t>Au bout de 17 ans</a:t>
            </a:r>
            <a:endParaRPr lang="fr-FR" sz="1600" b="1" dirty="0">
              <a:solidFill>
                <a:srgbClr val="2A53AC"/>
              </a:solidFill>
              <a:latin typeface="Helvetica"/>
              <a:cs typeface="Helvetica"/>
            </a:endParaRPr>
          </a:p>
        </p:txBody>
      </p:sp>
      <p:sp>
        <p:nvSpPr>
          <p:cNvPr id="45" name="ZoneTexte 44"/>
          <p:cNvSpPr txBox="1"/>
          <p:nvPr/>
        </p:nvSpPr>
        <p:spPr>
          <a:xfrm>
            <a:off x="4538191" y="4155757"/>
            <a:ext cx="1834009" cy="400110"/>
          </a:xfrm>
          <a:prstGeom prst="rect">
            <a:avLst/>
          </a:prstGeom>
          <a:noFill/>
        </p:spPr>
        <p:txBody>
          <a:bodyPr wrap="square" rtlCol="0">
            <a:spAutoFit/>
          </a:bodyPr>
          <a:lstStyle/>
          <a:p>
            <a:r>
              <a:rPr lang="fr-FR" sz="2000" b="1" dirty="0" smtClean="0">
                <a:solidFill>
                  <a:srgbClr val="007B04"/>
                </a:solidFill>
                <a:latin typeface="Helvetica"/>
                <a:cs typeface="Helvetica"/>
              </a:rPr>
              <a:t>501 €</a:t>
            </a:r>
            <a:endParaRPr lang="fr-FR" sz="2000" b="1" dirty="0">
              <a:solidFill>
                <a:srgbClr val="007B04"/>
              </a:solidFill>
              <a:latin typeface="Helvetica"/>
              <a:cs typeface="Helvetica"/>
            </a:endParaRPr>
          </a:p>
        </p:txBody>
      </p:sp>
      <p:sp>
        <p:nvSpPr>
          <p:cNvPr id="47" name="ZoneTexte 46"/>
          <p:cNvSpPr txBox="1"/>
          <p:nvPr/>
        </p:nvSpPr>
        <p:spPr>
          <a:xfrm>
            <a:off x="4409087" y="4909113"/>
            <a:ext cx="1834009" cy="400110"/>
          </a:xfrm>
          <a:prstGeom prst="rect">
            <a:avLst/>
          </a:prstGeom>
          <a:noFill/>
        </p:spPr>
        <p:txBody>
          <a:bodyPr wrap="square" rtlCol="0">
            <a:spAutoFit/>
          </a:bodyPr>
          <a:lstStyle/>
          <a:p>
            <a:r>
              <a:rPr lang="fr-FR" sz="2000" b="1" dirty="0" smtClean="0">
                <a:solidFill>
                  <a:srgbClr val="007B04"/>
                </a:solidFill>
                <a:latin typeface="Helvetica"/>
                <a:cs typeface="Helvetica"/>
              </a:rPr>
              <a:t>1 057 €</a:t>
            </a:r>
            <a:endParaRPr lang="fr-FR" sz="2000" b="1" dirty="0">
              <a:solidFill>
                <a:srgbClr val="007B04"/>
              </a:solidFill>
              <a:latin typeface="Helvetica"/>
              <a:cs typeface="Helvetica"/>
            </a:endParaRPr>
          </a:p>
        </p:txBody>
      </p:sp>
      <p:sp>
        <p:nvSpPr>
          <p:cNvPr id="48" name="ZoneTexte 47"/>
          <p:cNvSpPr txBox="1"/>
          <p:nvPr/>
        </p:nvSpPr>
        <p:spPr>
          <a:xfrm>
            <a:off x="6770439" y="4155757"/>
            <a:ext cx="1834009" cy="400110"/>
          </a:xfrm>
          <a:prstGeom prst="rect">
            <a:avLst/>
          </a:prstGeom>
          <a:noFill/>
        </p:spPr>
        <p:txBody>
          <a:bodyPr wrap="square" rtlCol="0">
            <a:spAutoFit/>
          </a:bodyPr>
          <a:lstStyle/>
          <a:p>
            <a:r>
              <a:rPr lang="fr-FR" sz="2000" b="1" dirty="0" smtClean="0">
                <a:solidFill>
                  <a:srgbClr val="007B04"/>
                </a:solidFill>
                <a:latin typeface="Helvetica"/>
                <a:cs typeface="Helvetica"/>
              </a:rPr>
              <a:t>15 290 €</a:t>
            </a:r>
            <a:endParaRPr lang="fr-FR" sz="2000" b="1" dirty="0">
              <a:solidFill>
                <a:srgbClr val="007B04"/>
              </a:solidFill>
              <a:latin typeface="Helvetica"/>
              <a:cs typeface="Helvetica"/>
            </a:endParaRPr>
          </a:p>
        </p:txBody>
      </p:sp>
      <p:sp>
        <p:nvSpPr>
          <p:cNvPr id="49" name="ZoneTexte 48"/>
          <p:cNvSpPr txBox="1"/>
          <p:nvPr/>
        </p:nvSpPr>
        <p:spPr>
          <a:xfrm>
            <a:off x="6818339" y="4909113"/>
            <a:ext cx="1834009" cy="400110"/>
          </a:xfrm>
          <a:prstGeom prst="rect">
            <a:avLst/>
          </a:prstGeom>
          <a:noFill/>
        </p:spPr>
        <p:txBody>
          <a:bodyPr wrap="square" rtlCol="0">
            <a:spAutoFit/>
          </a:bodyPr>
          <a:lstStyle/>
          <a:p>
            <a:r>
              <a:rPr lang="fr-FR" sz="2000" b="1" dirty="0" smtClean="0">
                <a:solidFill>
                  <a:srgbClr val="007B04"/>
                </a:solidFill>
                <a:latin typeface="Helvetica"/>
                <a:cs typeface="Helvetica"/>
              </a:rPr>
              <a:t>31 182 €</a:t>
            </a:r>
            <a:endParaRPr lang="fr-FR" sz="2000" b="1" dirty="0">
              <a:solidFill>
                <a:srgbClr val="007B04"/>
              </a:solidFill>
              <a:latin typeface="Helvetica"/>
              <a:cs typeface="Helvetica"/>
            </a:endParaRPr>
          </a:p>
        </p:txBody>
      </p:sp>
      <p:sp>
        <p:nvSpPr>
          <p:cNvPr id="50" name="Flèche vers la droite 49"/>
          <p:cNvSpPr/>
          <p:nvPr/>
        </p:nvSpPr>
        <p:spPr>
          <a:xfrm>
            <a:off x="5729360" y="4248446"/>
            <a:ext cx="786856" cy="198555"/>
          </a:xfrm>
          <a:prstGeom prst="rightArrow">
            <a:avLst/>
          </a:prstGeom>
          <a:solidFill>
            <a:srgbClr val="FF66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rgbClr val="F79646"/>
                </a:solidFill>
              </a:ln>
              <a:solidFill>
                <a:srgbClr val="F79646"/>
              </a:solidFill>
            </a:endParaRPr>
          </a:p>
        </p:txBody>
      </p:sp>
      <p:sp>
        <p:nvSpPr>
          <p:cNvPr id="51" name="Flèche vers la droite 50"/>
          <p:cNvSpPr/>
          <p:nvPr/>
        </p:nvSpPr>
        <p:spPr>
          <a:xfrm>
            <a:off x="5724128" y="5013176"/>
            <a:ext cx="786856" cy="198555"/>
          </a:xfrm>
          <a:prstGeom prst="rightArrow">
            <a:avLst/>
          </a:prstGeom>
          <a:solidFill>
            <a:srgbClr val="FF66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rgbClr val="F79646"/>
                </a:solidFill>
              </a:ln>
              <a:solidFill>
                <a:srgbClr val="F79646"/>
              </a:solidFill>
            </a:endParaRPr>
          </a:p>
        </p:txBody>
      </p:sp>
      <p:sp>
        <p:nvSpPr>
          <p:cNvPr id="46"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52" name="Imag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53" name="Imag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spTree>
    <p:extLst>
      <p:ext uri="{BB962C8B-B14F-4D97-AF65-F5344CB8AC3E}">
        <p14:creationId xmlns:p14="http://schemas.microsoft.com/office/powerpoint/2010/main" val="2312632591"/>
      </p:ext>
    </p:extLst>
  </p:cSld>
  <p:clrMapOvr>
    <a:masterClrMapping/>
  </p:clrMapOvr>
  <p:timing>
    <p:tnLst>
      <p:par>
        <p:cTn id="1" dur="indefinite" restart="never" nodeType="tmRoot"/>
      </p:par>
    </p:tnLst>
  </p:timing>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6934200" cy="646331"/>
          </a:xfrm>
          <a:prstGeom prst="rect">
            <a:avLst/>
          </a:prstGeom>
          <a:noFill/>
        </p:spPr>
        <p:txBody>
          <a:bodyPr rtlCol="0" wrap="square">
            <a:spAutoFit/>
          </a:bodyPr>
          <a:lstStyle/>
          <a:p>
            <a:r>
              <a:rPr b="1" dirty="0" lang="fr-FR" smtClean="0" spc="190" sz="3600">
                <a:solidFill>
                  <a:srgbClr val="450046"/>
                </a:solidFill>
                <a:effectLst>
                  <a:reflection algn="bl" dir="5400000" dist="12700" endPos="69000" rotWithShape="0" stA="78000" sy="-100000"/>
                </a:effectLst>
                <a:latin typeface="Impact"/>
                <a:cs typeface="Impact"/>
              </a:rPr>
              <a:t>BANQUE ASSURANCE IMMOBILIER</a:t>
            </a:r>
            <a:endParaRPr b="1" dirty="0" lang="fr-FR" spc="190" sz="3600">
              <a:solidFill>
                <a:srgbClr val="450046"/>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5" name="ZoneTexte 34"/>
          <p:cNvSpPr txBox="1"/>
          <p:nvPr/>
        </p:nvSpPr>
        <p:spPr>
          <a:xfrm>
            <a:off x="0" y="-22086"/>
            <a:ext cx="304800" cy="707886"/>
          </a:xfrm>
          <a:prstGeom prst="rect">
            <a:avLst/>
          </a:prstGeom>
          <a:noFill/>
        </p:spPr>
        <p:txBody>
          <a:bodyPr rtlCol="0" wrap="square">
            <a:spAutoFit/>
          </a:bodyPr>
          <a:lstStyle/>
          <a:p>
            <a:pPr algn="ctr"/>
            <a:r>
              <a:rPr b="1" dirty="0" lang="fr-FR" smtClean="0" sz="4000">
                <a:solidFill>
                  <a:srgbClr val="000090">
                    <a:alpha val="40000"/>
                  </a:srgbClr>
                </a:solidFill>
                <a:latin typeface="Impact"/>
                <a:cs typeface="Impact"/>
              </a:rPr>
              <a:t>S</a:t>
            </a:r>
            <a:endParaRPr b="1" dirty="0" lang="fr-FR" sz="400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rtlCol="0" wrap="square">
            <a:spAutoFit/>
          </a:bodyPr>
          <a:lstStyle/>
          <a:p>
            <a:r>
              <a:rPr b="1" dirty="0" lang="fr-FR" smtClean="0" spc="170">
                <a:solidFill>
                  <a:srgbClr val="660066"/>
                </a:solidFill>
                <a:latin typeface="Helvetica"/>
                <a:cs typeface="Helvetica"/>
              </a:rPr>
              <a:t>rogrammes </a:t>
            </a:r>
          </a:p>
          <a:p>
            <a:r>
              <a:rPr b="1" dirty="0" lang="fr-FR" smtClean="0" spc="170">
                <a:solidFill>
                  <a:srgbClr val="660066"/>
                </a:solidFill>
                <a:latin typeface="Helvetica"/>
                <a:cs typeface="Helvetica"/>
              </a:rPr>
              <a:t>relationnels</a:t>
            </a:r>
            <a:endParaRPr b="1" dirty="0" lang="fr-FR" spc="17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prstClr val="white"/>
                </a:solidFill>
              </a:rPr>
              <a:t> </a:t>
            </a:r>
            <a:endParaRPr dirty="0" lang="fr-FR">
              <a:solidFill>
                <a:prstClr val="white"/>
              </a:solidFill>
            </a:endParaRPr>
          </a:p>
        </p:txBody>
      </p:sp>
      <p:sp>
        <p:nvSpPr>
          <p:cNvPr id="41" name="ZoneTexte 40"/>
          <p:cNvSpPr txBox="1"/>
          <p:nvPr/>
        </p:nvSpPr>
        <p:spPr>
          <a:xfrm>
            <a:off x="4572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rtlCol="0" wrap="square">
            <a:spAutoFit/>
          </a:bodyPr>
          <a:lstStyle/>
          <a:p>
            <a:pPr algn="ctr"/>
            <a:r>
              <a:rPr b="1" dirty="0" lang="fr-FR" sz="360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63" name="Rectangle à coins arrondis 62"/>
          <p:cNvSpPr/>
          <p:nvPr/>
        </p:nvSpPr>
        <p:spPr>
          <a:xfrm>
            <a:off x="76200" y="3429000"/>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400">
                <a:solidFill>
                  <a:prstClr val="white"/>
                </a:solidFill>
                <a:latin typeface="Helvetica"/>
                <a:cs typeface="Helvetica"/>
              </a:rPr>
              <a:t>Bénéfices  e-commerce</a:t>
            </a:r>
            <a:endParaRPr b="1" dirty="0" lang="fr-FR" sz="1400">
              <a:solidFill>
                <a:prstClr val="white"/>
              </a:solidFill>
              <a:latin typeface="Helvetica"/>
              <a:cs typeface="Helvetica"/>
            </a:endParaRPr>
          </a:p>
        </p:txBody>
      </p:sp>
      <p:sp>
        <p:nvSpPr>
          <p:cNvPr id="66" name="Rectangle à coins arrondis 65"/>
          <p:cNvSpPr/>
          <p:nvPr/>
        </p:nvSpPr>
        <p:spPr>
          <a:xfrm>
            <a:off x="76200" y="2009635"/>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400">
                <a:solidFill>
                  <a:prstClr val="white"/>
                </a:solidFill>
                <a:latin typeface="Helvetica"/>
                <a:cs typeface="Helvetica"/>
              </a:rPr>
              <a:t>Bénéfices banques</a:t>
            </a:r>
            <a:endParaRPr b="1" dirty="0" lang="fr-FR" sz="1400">
              <a:solidFill>
                <a:prstClr val="white"/>
              </a:solidFill>
              <a:latin typeface="Helvetica"/>
              <a:cs typeface="Helvetica"/>
            </a:endParaRPr>
          </a:p>
        </p:txBody>
      </p:sp>
      <p:sp>
        <p:nvSpPr>
          <p:cNvPr id="33" name="Espace réservé du contenu 2"/>
          <p:cNvSpPr>
            <a:spLocks noGrp="1"/>
          </p:cNvSpPr>
          <p:nvPr>
            <p:ph idx="1"/>
          </p:nvPr>
        </p:nvSpPr>
        <p:spPr>
          <a:xfrm>
            <a:off x="1676400" y="2009636"/>
            <a:ext cx="7010400" cy="3723620"/>
          </a:xfrm>
        </p:spPr>
        <p:txBody>
          <a:bodyPr>
            <a:normAutofit/>
          </a:bodyPr>
          <a:lstStyle/>
          <a:p>
            <a:pPr>
              <a:buClr>
                <a:srgbClr val="660066"/>
              </a:buClr>
              <a:buBlip>
                <a:blip r:embed="rId4"/>
              </a:buBlip>
            </a:pPr>
            <a:r>
              <a:rPr b="1" dirty="0" lang="fr-FR" smtClean="0" sz="1800"/>
              <a:t>Recruter</a:t>
            </a:r>
            <a:r>
              <a:rPr dirty="0" lang="fr-FR" smtClean="0" sz="1800"/>
              <a:t> et </a:t>
            </a:r>
            <a:r>
              <a:rPr b="1" dirty="0" lang="fr-FR" smtClean="0" sz="1800"/>
              <a:t>fidéliser</a:t>
            </a:r>
            <a:r>
              <a:rPr dirty="0" lang="fr-FR" smtClean="0" sz="1800"/>
              <a:t> les consommateurs de demain</a:t>
            </a:r>
          </a:p>
          <a:p>
            <a:pPr>
              <a:buClr>
                <a:srgbClr val="660066"/>
              </a:buClr>
              <a:buBlip>
                <a:blip r:embed="rId4"/>
              </a:buBlip>
            </a:pPr>
            <a:endParaRPr dirty="0" lang="fr-FR" smtClean="0" sz="1800"/>
          </a:p>
          <a:p>
            <a:pPr indent="0" marL="0">
              <a:buClr>
                <a:srgbClr val="660066"/>
              </a:buClr>
              <a:buNone/>
            </a:pPr>
            <a:endParaRPr dirty="0" lang="fr-FR" smtClean="0" sz="1800"/>
          </a:p>
          <a:p>
            <a:pPr indent="0" marL="0">
              <a:buClr>
                <a:srgbClr val="660066"/>
              </a:buClr>
              <a:buNone/>
            </a:pPr>
            <a:endParaRPr dirty="0" lang="fr-FR" smtClean="0" sz="1800"/>
          </a:p>
          <a:p>
            <a:pPr>
              <a:buClr>
                <a:srgbClr val="660066"/>
              </a:buClr>
              <a:buBlip>
                <a:blip r:embed="rId4"/>
              </a:buBlip>
            </a:pPr>
            <a:r>
              <a:rPr b="1" dirty="0" lang="fr-FR" smtClean="0" sz="1800"/>
              <a:t>Recruter</a:t>
            </a:r>
            <a:r>
              <a:rPr dirty="0" lang="fr-FR" smtClean="0" sz="1800"/>
              <a:t> et </a:t>
            </a:r>
            <a:r>
              <a:rPr b="1" dirty="0" lang="fr-FR" smtClean="0" sz="1800"/>
              <a:t>fidéliser</a:t>
            </a:r>
          </a:p>
          <a:p>
            <a:pPr>
              <a:buClr>
                <a:srgbClr val="660066"/>
              </a:buClr>
              <a:buBlip>
                <a:blip r:embed="rId4"/>
              </a:buBlip>
            </a:pPr>
            <a:r>
              <a:rPr dirty="0" lang="fr-FR" smtClean="0" sz="1800"/>
              <a:t>Participer au </a:t>
            </a:r>
            <a:r>
              <a:rPr b="1" dirty="0" lang="fr-FR" smtClean="0" sz="1800"/>
              <a:t>financement des projets futurs d’un enfant</a:t>
            </a:r>
          </a:p>
          <a:p>
            <a:pPr>
              <a:buClr>
                <a:srgbClr val="660066"/>
              </a:buClr>
              <a:buBlip>
                <a:blip r:embed="rId4"/>
              </a:buBlip>
            </a:pPr>
            <a:r>
              <a:rPr b="1" dirty="0" lang="fr-FR" smtClean="0" sz="1800"/>
              <a:t>Une image positive</a:t>
            </a:r>
          </a:p>
          <a:p>
            <a:pPr>
              <a:buClr>
                <a:srgbClr val="660066"/>
              </a:buClr>
              <a:buBlip>
                <a:blip r:embed="rId4"/>
              </a:buBlip>
            </a:pPr>
            <a:r>
              <a:rPr b="1" dirty="0" lang="fr-FR" smtClean="0" sz="1800"/>
              <a:t>Gagner en visibilité </a:t>
            </a:r>
            <a:r>
              <a:rPr dirty="0" lang="fr-FR" smtClean="0" sz="1800"/>
              <a:t>sur Internet via l’affiliation</a:t>
            </a:r>
          </a:p>
          <a:p>
            <a:pPr indent="0" marL="0">
              <a:buClr>
                <a:srgbClr val="660066"/>
              </a:buClr>
              <a:buNone/>
            </a:pPr>
            <a:endParaRPr dirty="0" lang="fr-FR" sz="1800"/>
          </a:p>
        </p:txBody>
      </p:sp>
      <p:sp>
        <p:nvSpPr>
          <p:cNvPr id="36" name="Titre 1"/>
          <p:cNvSpPr>
            <a:spLocks noGrp="1"/>
          </p:cNvSpPr>
          <p:nvPr>
            <p:ph type="title"/>
          </p:nvPr>
        </p:nvSpPr>
        <p:spPr>
          <a:xfrm>
            <a:off x="457200" y="1000403"/>
            <a:ext cx="8229600" cy="772413"/>
          </a:xfrm>
        </p:spPr>
        <p:txBody>
          <a:bodyPr/>
          <a:lstStyle/>
          <a:p>
            <a:r>
              <a:rPr dirty="0" lang="fr-FR" smtClean="0"/>
              <a:t>Capital Koala, l’avenir de vos enfants est capital</a:t>
            </a:r>
            <a:endParaRPr dirty="0" lang="fr-FR"/>
          </a:p>
        </p:txBody>
      </p:sp>
      <p:pic>
        <p:nvPicPr>
          <p:cNvPr id="28" name="Image 27"/>
          <p:cNvPicPr>
            <a:picLocks noChangeAspect="1"/>
          </p:cNvPicPr>
          <p:nvPr/>
        </p:nvPicPr>
        <p:blipFill>
          <a:blip r:embed="rId5"/>
          <a:stretch>
            <a:fillRect/>
          </a:stretch>
        </p:blipFill>
        <p:spPr>
          <a:xfrm>
            <a:off x="6475682" y="202399"/>
            <a:ext cx="2385324" cy="428241"/>
          </a:xfrm>
          <a:prstGeom prst="rect">
            <a:avLst/>
          </a:prstGeom>
          <a:solidFill>
            <a:schemeClr val="bg1"/>
          </a:solidFill>
        </p:spPr>
      </p:pic>
      <p:pic>
        <p:nvPicPr>
          <p:cNvPr id="27" name="Imag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2584371"/>
            <a:ext cx="1399284" cy="2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27972" y="2564904"/>
            <a:ext cx="1333446" cy="28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31"/>
          <p:cNvPicPr>
            <a:picLocks noChangeAspect="1"/>
          </p:cNvPicPr>
          <p:nvPr/>
        </p:nvPicPr>
        <p:blipFill rotWithShape="1">
          <a:blip r:embed="rId8">
            <a:extLst>
              <a:ext uri="{28A0092B-C50C-407E-A947-70E740481C1C}">
                <a14:useLocalDpi xmlns:a14="http://schemas.microsoft.com/office/drawing/2010/main" val="0"/>
              </a:ext>
            </a:extLst>
          </a:blip>
          <a:srcRect r="457"/>
          <a:stretch/>
        </p:blipFill>
        <p:spPr bwMode="auto">
          <a:xfrm>
            <a:off x="3927694" y="5097735"/>
            <a:ext cx="659915" cy="5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 36"/>
          <p:cNvPicPr>
            <a:picLocks noChangeAspect="1"/>
          </p:cNvPicPr>
          <p:nvPr/>
        </p:nvPicPr>
        <p:blipFill rotWithShape="1">
          <a:blip r:embed="rId9"/>
          <a:srcRect b="209" r="79871" t="48830"/>
          <a:stretch/>
        </p:blipFill>
        <p:spPr>
          <a:xfrm>
            <a:off x="1680835" y="4785998"/>
            <a:ext cx="759170" cy="420318"/>
          </a:xfrm>
          <a:prstGeom prst="rect">
            <a:avLst/>
          </a:prstGeom>
        </p:spPr>
      </p:pic>
      <p:pic>
        <p:nvPicPr>
          <p:cNvPr id="45" name="Image 44"/>
          <p:cNvPicPr>
            <a:picLocks noChangeAspect="1"/>
          </p:cNvPicPr>
          <p:nvPr/>
        </p:nvPicPr>
        <p:blipFill>
          <a:blip r:embed="rId10"/>
          <a:stretch>
            <a:fillRect/>
          </a:stretch>
        </p:blipFill>
        <p:spPr>
          <a:xfrm>
            <a:off x="2555776" y="4846276"/>
            <a:ext cx="729656" cy="270580"/>
          </a:xfrm>
          <a:prstGeom prst="rect">
            <a:avLst/>
          </a:prstGeom>
        </p:spPr>
      </p:pic>
      <p:pic>
        <p:nvPicPr>
          <p:cNvPr id="47" name="Image 46"/>
          <p:cNvPicPr>
            <a:picLocks noChangeAspect="1"/>
          </p:cNvPicPr>
          <p:nvPr/>
        </p:nvPicPr>
        <p:blipFill rotWithShape="1">
          <a:blip r:embed="rId9"/>
          <a:srcRect b="3428" l="73628" r="8" t="58144"/>
          <a:stretch/>
        </p:blipFill>
        <p:spPr>
          <a:xfrm>
            <a:off x="3491880" y="4774268"/>
            <a:ext cx="1184666" cy="377626"/>
          </a:xfrm>
          <a:prstGeom prst="rect">
            <a:avLst/>
          </a:prstGeom>
        </p:spPr>
      </p:pic>
      <p:pic>
        <p:nvPicPr>
          <p:cNvPr id="48" name="Image 47"/>
          <p:cNvPicPr>
            <a:picLocks noChangeAspect="1"/>
          </p:cNvPicPr>
          <p:nvPr/>
        </p:nvPicPr>
        <p:blipFill>
          <a:blip r:embed="rId11"/>
          <a:stretch>
            <a:fillRect/>
          </a:stretch>
        </p:blipFill>
        <p:spPr>
          <a:xfrm>
            <a:off x="2987824" y="5168119"/>
            <a:ext cx="842391" cy="345748"/>
          </a:xfrm>
          <a:prstGeom prst="rect">
            <a:avLst/>
          </a:prstGeom>
        </p:spPr>
      </p:pic>
      <p:pic>
        <p:nvPicPr>
          <p:cNvPr id="2" name="Image 1"/>
          <p:cNvPicPr>
            <a:picLocks noChangeAspect="1"/>
          </p:cNvPicPr>
          <p:nvPr/>
        </p:nvPicPr>
        <p:blipFill>
          <a:blip r:embed="rId12"/>
          <a:stretch>
            <a:fillRect/>
          </a:stretch>
        </p:blipFill>
        <p:spPr>
          <a:xfrm>
            <a:off x="6037179" y="4828987"/>
            <a:ext cx="897022" cy="196866"/>
          </a:xfrm>
          <a:prstGeom prst="rect">
            <a:avLst/>
          </a:prstGeom>
        </p:spPr>
      </p:pic>
      <p:pic>
        <p:nvPicPr>
          <p:cNvPr id="3" name="Image 2"/>
          <p:cNvPicPr>
            <a:picLocks noChangeAspect="1"/>
          </p:cNvPicPr>
          <p:nvPr/>
        </p:nvPicPr>
        <p:blipFill>
          <a:blip r:embed="rId13"/>
          <a:stretch>
            <a:fillRect/>
          </a:stretch>
        </p:blipFill>
        <p:spPr>
          <a:xfrm>
            <a:off x="4794695" y="4844536"/>
            <a:ext cx="1066056" cy="181317"/>
          </a:xfrm>
          <a:prstGeom prst="rect">
            <a:avLst/>
          </a:prstGeom>
        </p:spPr>
      </p:pic>
      <p:pic>
        <p:nvPicPr>
          <p:cNvPr id="4" name="Image 3"/>
          <p:cNvPicPr>
            <a:picLocks noChangeAspect="1"/>
          </p:cNvPicPr>
          <p:nvPr/>
        </p:nvPicPr>
        <p:blipFill rotWithShape="1">
          <a:blip r:embed="rId14"/>
          <a:srcRect b="108"/>
          <a:stretch/>
        </p:blipFill>
        <p:spPr>
          <a:xfrm>
            <a:off x="4719782" y="5178174"/>
            <a:ext cx="1113656" cy="316174"/>
          </a:xfrm>
          <a:prstGeom prst="rect">
            <a:avLst/>
          </a:prstGeom>
        </p:spPr>
      </p:pic>
      <p:sp>
        <p:nvSpPr>
          <p:cNvPr id="46"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b="1" dirty="0" lang="fr-FR" sz="1200">
                <a:solidFill>
                  <a:srgbClr val="450046"/>
                </a:solidFill>
                <a:latin typeface="Helvetica"/>
                <a:cs typeface="Helvetica"/>
              </a:rPr>
              <a:t>Master Distribution &amp; Relation client © Université Paris-Dauphine, </a:t>
            </a:r>
            <a:r>
              <a:rPr b="1" dirty="0" lang="fr-FR" smtClean="0" sz="1200">
                <a:solidFill>
                  <a:srgbClr val="450046"/>
                </a:solidFill>
                <a:latin typeface="Helvetica"/>
                <a:cs typeface="Helvetica"/>
              </a:rPr>
              <a:t>2012-2013</a:t>
            </a:r>
            <a:endParaRPr b="1" dirty="0" lang="fr-FR" sz="1200">
              <a:solidFill>
                <a:srgbClr val="450046"/>
              </a:solidFill>
              <a:latin typeface="Helvetica"/>
              <a:cs typeface="Helvetica"/>
            </a:endParaRPr>
          </a:p>
        </p:txBody>
      </p:sp>
      <p:pic>
        <p:nvPicPr>
          <p:cNvPr id="49" name="Image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50" name="Image 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spTree>
    <p:extLst>
      <p:ext uri="{BB962C8B-B14F-4D97-AF65-F5344CB8AC3E}">
        <p14:creationId xmlns:p14="http://schemas.microsoft.com/office/powerpoint/2010/main" val="3500931619"/>
      </p:ext>
    </p:extLst>
  </p:cSld>
  <p:clrMapOvr>
    <a:masterClrMapping/>
  </p:clrMapOvr>
  <p:timing>
    <p:tnLst>
      <p:par>
        <p:cTn dur="indefinite" id="1" nodeType="tmRoot" restart="never"/>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934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BANQUE ASSURANCE IMMOBILIER</a:t>
            </a:r>
            <a:endParaRPr lang="fr-FR" sz="3600" b="1" spc="190" dirty="0">
              <a:solidFill>
                <a:srgbClr val="450046"/>
              </a:solidFill>
              <a:effectLst>
                <a:reflection stA="78000" endPos="69000" dist="12700" dir="5400000" sy="-100000" algn="bl" rotWithShape="0"/>
              </a:effectLst>
              <a:latin typeface="Impact"/>
              <a:cs typeface="Impact"/>
            </a:endParaRPr>
          </a:p>
        </p:txBody>
      </p:sp>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66" name="Rectangle à coins arrondis 65"/>
          <p:cNvSpPr/>
          <p:nvPr/>
        </p:nvSpPr>
        <p:spPr>
          <a:xfrm>
            <a:off x="76200" y="2009635"/>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Bénéfices entreprise</a:t>
            </a:r>
            <a:endParaRPr lang="fr-FR" sz="1400" b="1" dirty="0">
              <a:solidFill>
                <a:prstClr val="white"/>
              </a:solidFill>
              <a:latin typeface="Helvetica"/>
              <a:cs typeface="Helvetica"/>
            </a:endParaRPr>
          </a:p>
        </p:txBody>
      </p:sp>
      <p:sp>
        <p:nvSpPr>
          <p:cNvPr id="36" name="Titre 1"/>
          <p:cNvSpPr>
            <a:spLocks noGrp="1"/>
          </p:cNvSpPr>
          <p:nvPr>
            <p:ph type="title"/>
          </p:nvPr>
        </p:nvSpPr>
        <p:spPr>
          <a:xfrm>
            <a:off x="457200" y="1000403"/>
            <a:ext cx="8229600" cy="772413"/>
          </a:xfrm>
        </p:spPr>
        <p:txBody>
          <a:bodyPr/>
          <a:lstStyle/>
          <a:p>
            <a:r>
              <a:rPr lang="fr-FR" dirty="0" smtClean="0"/>
              <a:t>Capital Koala, l’avenir de vos enfants est capital</a:t>
            </a:r>
            <a:endParaRPr lang="fr-FR" dirty="0"/>
          </a:p>
        </p:txBody>
      </p:sp>
      <p:pic>
        <p:nvPicPr>
          <p:cNvPr id="28" name="Image 27"/>
          <p:cNvPicPr>
            <a:picLocks noChangeAspect="1"/>
          </p:cNvPicPr>
          <p:nvPr/>
        </p:nvPicPr>
        <p:blipFill>
          <a:blip r:embed="rId3"/>
          <a:stretch>
            <a:fillRect/>
          </a:stretch>
        </p:blipFill>
        <p:spPr>
          <a:xfrm>
            <a:off x="6475682" y="202399"/>
            <a:ext cx="2385324" cy="428241"/>
          </a:xfrm>
          <a:prstGeom prst="rect">
            <a:avLst/>
          </a:prstGeom>
          <a:solidFill>
            <a:schemeClr val="bg1"/>
          </a:solidFill>
        </p:spPr>
      </p:pic>
      <p:pic>
        <p:nvPicPr>
          <p:cNvPr id="2" name="Image 1"/>
          <p:cNvPicPr>
            <a:picLocks noChangeAspect="1"/>
          </p:cNvPicPr>
          <p:nvPr/>
        </p:nvPicPr>
        <p:blipFill>
          <a:blip r:embed="rId4"/>
          <a:stretch>
            <a:fillRect/>
          </a:stretch>
        </p:blipFill>
        <p:spPr>
          <a:xfrm>
            <a:off x="3131840" y="3064411"/>
            <a:ext cx="2207518" cy="2685510"/>
          </a:xfrm>
          <a:prstGeom prst="rect">
            <a:avLst/>
          </a:prstGeom>
        </p:spPr>
      </p:pic>
      <p:sp>
        <p:nvSpPr>
          <p:cNvPr id="33" name="Espace réservé du contenu 2"/>
          <p:cNvSpPr>
            <a:spLocks noGrp="1"/>
          </p:cNvSpPr>
          <p:nvPr>
            <p:ph idx="1"/>
          </p:nvPr>
        </p:nvSpPr>
        <p:spPr>
          <a:xfrm>
            <a:off x="1676400" y="1772816"/>
            <a:ext cx="7010400" cy="3723620"/>
          </a:xfrm>
        </p:spPr>
        <p:txBody>
          <a:bodyPr>
            <a:normAutofit/>
          </a:bodyPr>
          <a:lstStyle/>
          <a:p>
            <a:pPr marL="0" indent="0">
              <a:buClr>
                <a:srgbClr val="660066"/>
              </a:buClr>
              <a:buNone/>
            </a:pPr>
            <a:endParaRPr lang="fr-FR" dirty="0" smtClean="0"/>
          </a:p>
          <a:p>
            <a:pPr>
              <a:buClr>
                <a:srgbClr val="660066"/>
              </a:buClr>
              <a:buBlip>
                <a:blip r:embed="rId5"/>
              </a:buBlip>
            </a:pPr>
            <a:r>
              <a:rPr lang="fr-FR" dirty="0" smtClean="0"/>
              <a:t>Un programme </a:t>
            </a:r>
            <a:r>
              <a:rPr lang="fr-FR" b="1" dirty="0" smtClean="0"/>
              <a:t>unique</a:t>
            </a:r>
            <a:r>
              <a:rPr lang="fr-FR" dirty="0" smtClean="0"/>
              <a:t> </a:t>
            </a:r>
          </a:p>
          <a:p>
            <a:pPr>
              <a:buClr>
                <a:srgbClr val="660066"/>
              </a:buClr>
              <a:buBlip>
                <a:blip r:embed="rId5"/>
              </a:buBlip>
            </a:pPr>
            <a:r>
              <a:rPr lang="fr-FR" dirty="0" smtClean="0"/>
              <a:t>Capitaliser sur </a:t>
            </a:r>
            <a:r>
              <a:rPr lang="fr-FR" b="1" dirty="0" smtClean="0"/>
              <a:t>l’aspect relationnel de la famille </a:t>
            </a:r>
          </a:p>
          <a:p>
            <a:pPr>
              <a:buClr>
                <a:srgbClr val="660066"/>
              </a:buClr>
              <a:buBlip>
                <a:blip r:embed="rId5"/>
              </a:buBlip>
            </a:pPr>
            <a:r>
              <a:rPr lang="fr-FR" b="1" dirty="0"/>
              <a:t>R</a:t>
            </a:r>
            <a:r>
              <a:rPr lang="fr-FR" b="1" dirty="0" smtClean="0"/>
              <a:t>émunération</a:t>
            </a:r>
            <a:r>
              <a:rPr lang="fr-FR" dirty="0" smtClean="0"/>
              <a:t> des banques </a:t>
            </a:r>
          </a:p>
        </p:txBody>
      </p:sp>
      <p:sp>
        <p:nvSpPr>
          <p:cNvPr id="24"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25" name="Imag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27" name="Imag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spTree>
    <p:extLst>
      <p:ext uri="{BB962C8B-B14F-4D97-AF65-F5344CB8AC3E}">
        <p14:creationId xmlns:p14="http://schemas.microsoft.com/office/powerpoint/2010/main" val="402279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934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BANQUE ASSURANCE IMMOBILIER</a:t>
            </a:r>
            <a:endParaRPr lang="fr-FR" sz="3600" b="1" spc="190" dirty="0">
              <a:solidFill>
                <a:srgbClr val="450046"/>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69" name="Rectangle à coins arrondis 68"/>
          <p:cNvSpPr/>
          <p:nvPr/>
        </p:nvSpPr>
        <p:spPr>
          <a:xfrm>
            <a:off x="76200" y="1988840"/>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Résultats</a:t>
            </a:r>
          </a:p>
        </p:txBody>
      </p:sp>
      <p:sp>
        <p:nvSpPr>
          <p:cNvPr id="36" name="Titre 1"/>
          <p:cNvSpPr>
            <a:spLocks noGrp="1"/>
          </p:cNvSpPr>
          <p:nvPr>
            <p:ph type="title"/>
          </p:nvPr>
        </p:nvSpPr>
        <p:spPr>
          <a:xfrm>
            <a:off x="457200" y="1000403"/>
            <a:ext cx="8229600" cy="772413"/>
          </a:xfrm>
        </p:spPr>
        <p:txBody>
          <a:bodyPr/>
          <a:lstStyle/>
          <a:p>
            <a:r>
              <a:rPr lang="fr-FR" dirty="0" smtClean="0"/>
              <a:t>Capital Koala, l’avenir de vos enfants est capital</a:t>
            </a:r>
            <a:endParaRPr lang="fr-FR" dirty="0"/>
          </a:p>
        </p:txBody>
      </p:sp>
      <p:sp>
        <p:nvSpPr>
          <p:cNvPr id="45" name="Ellipse 44"/>
          <p:cNvSpPr>
            <a:spLocks noChangeArrowheads="1"/>
          </p:cNvSpPr>
          <p:nvPr/>
        </p:nvSpPr>
        <p:spPr bwMode="auto">
          <a:xfrm>
            <a:off x="6523443" y="4043361"/>
            <a:ext cx="1969652" cy="1368425"/>
          </a:xfrm>
          <a:prstGeom prst="ellipse">
            <a:avLst/>
          </a:prstGeom>
          <a:solidFill>
            <a:srgbClr val="008000"/>
          </a:solidFill>
          <a:ln w="9525">
            <a:noFill/>
            <a:round/>
            <a:headEnd/>
            <a:tailEnd/>
          </a:ln>
          <a:effectLst>
            <a:outerShdw blurRad="40000" dist="23000" dir="5400000" rotWithShape="0">
              <a:srgbClr val="000000">
                <a:alpha val="34998"/>
              </a:srgbClr>
            </a:outerShdw>
          </a:effectLst>
        </p:spPr>
        <p:txBody>
          <a:bodyPr anchor="ctr"/>
          <a:lstStyle/>
          <a:p>
            <a:pPr algn="ctr">
              <a:defRPr/>
            </a:pPr>
            <a:r>
              <a:rPr lang="fr-FR" b="1" dirty="0">
                <a:solidFill>
                  <a:prstClr val="white"/>
                </a:solidFill>
                <a:latin typeface="Helvetica"/>
                <a:cs typeface="Helvetica"/>
              </a:rPr>
              <a:t>5</a:t>
            </a:r>
            <a:r>
              <a:rPr lang="fr-FR" b="1" dirty="0" smtClean="0">
                <a:solidFill>
                  <a:prstClr val="white"/>
                </a:solidFill>
                <a:latin typeface="Helvetica"/>
                <a:cs typeface="Helvetica"/>
              </a:rPr>
              <a:t>0 </a:t>
            </a:r>
            <a:r>
              <a:rPr lang="fr-FR" b="1" dirty="0">
                <a:solidFill>
                  <a:prstClr val="white"/>
                </a:solidFill>
                <a:latin typeface="Helvetica"/>
                <a:cs typeface="Helvetica"/>
              </a:rPr>
              <a:t>000 familles inscrites</a:t>
            </a:r>
          </a:p>
        </p:txBody>
      </p:sp>
      <p:sp>
        <p:nvSpPr>
          <p:cNvPr id="46" name="Ellipse 45"/>
          <p:cNvSpPr>
            <a:spLocks noChangeArrowheads="1"/>
          </p:cNvSpPr>
          <p:nvPr/>
        </p:nvSpPr>
        <p:spPr bwMode="auto">
          <a:xfrm>
            <a:off x="1905000" y="1989138"/>
            <a:ext cx="1846614" cy="1439862"/>
          </a:xfrm>
          <a:prstGeom prst="ellipse">
            <a:avLst/>
          </a:prstGeom>
          <a:solidFill>
            <a:srgbClr val="008000"/>
          </a:solidFill>
          <a:ln w="9525">
            <a:noFill/>
            <a:round/>
            <a:headEnd/>
            <a:tailEnd/>
          </a:ln>
          <a:effectLst>
            <a:outerShdw blurRad="40000" dist="23000" dir="5400000" rotWithShape="0">
              <a:srgbClr val="000000">
                <a:alpha val="34998"/>
              </a:srgbClr>
            </a:outerShdw>
          </a:effectLst>
        </p:spPr>
        <p:txBody>
          <a:bodyPr anchor="ctr"/>
          <a:lstStyle/>
          <a:p>
            <a:pPr algn="ctr">
              <a:defRPr/>
            </a:pPr>
            <a:r>
              <a:rPr lang="fr-FR" b="1" dirty="0">
                <a:solidFill>
                  <a:srgbClr val="FFFFFF"/>
                </a:solidFill>
                <a:latin typeface="Helvetica"/>
                <a:cs typeface="Helvetica"/>
              </a:rPr>
              <a:t>Seuil de rentabilité atteint</a:t>
            </a:r>
          </a:p>
        </p:txBody>
      </p:sp>
      <p:sp>
        <p:nvSpPr>
          <p:cNvPr id="48" name="Ellipse 47"/>
          <p:cNvSpPr>
            <a:spLocks noChangeArrowheads="1"/>
          </p:cNvSpPr>
          <p:nvPr/>
        </p:nvSpPr>
        <p:spPr bwMode="auto">
          <a:xfrm>
            <a:off x="1599345" y="3933056"/>
            <a:ext cx="2735262" cy="1439862"/>
          </a:xfrm>
          <a:prstGeom prst="ellipse">
            <a:avLst/>
          </a:prstGeom>
          <a:solidFill>
            <a:srgbClr val="2A53AC"/>
          </a:solidFill>
          <a:ln w="9525">
            <a:noFill/>
            <a:round/>
            <a:headEnd/>
            <a:tailEnd/>
          </a:ln>
          <a:effectLst>
            <a:outerShdw blurRad="40000" dist="23000" dir="5400000" rotWithShape="0">
              <a:srgbClr val="000000">
                <a:alpha val="34998"/>
              </a:srgbClr>
            </a:outerShdw>
          </a:effectLst>
        </p:spPr>
        <p:txBody>
          <a:bodyPr anchor="ctr"/>
          <a:lstStyle/>
          <a:p>
            <a:pPr algn="ctr">
              <a:defRPr/>
            </a:pPr>
            <a:r>
              <a:rPr lang="fr-FR" b="1" dirty="0" smtClean="0">
                <a:solidFill>
                  <a:srgbClr val="FFFFFF"/>
                </a:solidFill>
                <a:latin typeface="Helvetica"/>
                <a:cs typeface="Helvetica"/>
              </a:rPr>
              <a:t>+  de 1 300</a:t>
            </a:r>
            <a:endParaRPr lang="fr-FR" b="1" dirty="0">
              <a:solidFill>
                <a:srgbClr val="FFFFFF"/>
              </a:solidFill>
              <a:latin typeface="Helvetica"/>
              <a:cs typeface="Helvetica"/>
            </a:endParaRPr>
          </a:p>
          <a:p>
            <a:pPr algn="ctr">
              <a:defRPr/>
            </a:pPr>
            <a:r>
              <a:rPr lang="fr-FR" b="1" dirty="0">
                <a:solidFill>
                  <a:srgbClr val="FFFFFF"/>
                </a:solidFill>
                <a:latin typeface="Helvetica"/>
                <a:cs typeface="Helvetica"/>
              </a:rPr>
              <a:t> e-commerçants</a:t>
            </a:r>
          </a:p>
          <a:p>
            <a:pPr algn="ctr">
              <a:defRPr/>
            </a:pPr>
            <a:r>
              <a:rPr lang="fr-FR" b="1" dirty="0">
                <a:solidFill>
                  <a:srgbClr val="FFFFFF"/>
                </a:solidFill>
                <a:latin typeface="Helvetica"/>
                <a:cs typeface="Helvetica"/>
              </a:rPr>
              <a:t>2</a:t>
            </a:r>
            <a:r>
              <a:rPr lang="fr-FR" b="1" dirty="0" smtClean="0">
                <a:solidFill>
                  <a:srgbClr val="FFFFFF"/>
                </a:solidFill>
                <a:latin typeface="Helvetica"/>
                <a:cs typeface="Helvetica"/>
              </a:rPr>
              <a:t> </a:t>
            </a:r>
            <a:r>
              <a:rPr lang="fr-FR" b="1" dirty="0">
                <a:solidFill>
                  <a:srgbClr val="FFFFFF"/>
                </a:solidFill>
                <a:latin typeface="Helvetica"/>
                <a:cs typeface="Helvetica"/>
              </a:rPr>
              <a:t>banques</a:t>
            </a:r>
          </a:p>
        </p:txBody>
      </p:sp>
      <p:sp>
        <p:nvSpPr>
          <p:cNvPr id="50" name="Ellipse 49"/>
          <p:cNvSpPr>
            <a:spLocks noChangeArrowheads="1"/>
          </p:cNvSpPr>
          <p:nvPr/>
        </p:nvSpPr>
        <p:spPr bwMode="auto">
          <a:xfrm>
            <a:off x="6623946" y="1988840"/>
            <a:ext cx="1944084" cy="1520797"/>
          </a:xfrm>
          <a:prstGeom prst="ellipse">
            <a:avLst/>
          </a:prstGeom>
          <a:solidFill>
            <a:srgbClr val="2A53AC"/>
          </a:solidFill>
          <a:ln w="9525">
            <a:noFill/>
            <a:round/>
            <a:headEnd/>
            <a:tailEnd/>
          </a:ln>
          <a:effectLst>
            <a:outerShdw blurRad="40000" dist="23000" dir="5400000" rotWithShape="0">
              <a:srgbClr val="000000">
                <a:alpha val="34998"/>
              </a:srgbClr>
            </a:outerShdw>
          </a:effectLst>
        </p:spPr>
        <p:txBody>
          <a:bodyPr anchor="ctr"/>
          <a:lstStyle/>
          <a:p>
            <a:pPr algn="ctr">
              <a:defRPr/>
            </a:pPr>
            <a:r>
              <a:rPr lang="fr-FR" b="1" dirty="0" smtClean="0">
                <a:solidFill>
                  <a:prstClr val="white"/>
                </a:solidFill>
                <a:latin typeface="Helvetica"/>
                <a:cs typeface="Helvetica"/>
              </a:rPr>
              <a:t>3 600 </a:t>
            </a:r>
            <a:r>
              <a:rPr lang="fr-FR" b="1" dirty="0">
                <a:solidFill>
                  <a:prstClr val="white"/>
                </a:solidFill>
                <a:latin typeface="Helvetica"/>
                <a:cs typeface="Helvetica"/>
              </a:rPr>
              <a:t>fans Facebook</a:t>
            </a:r>
          </a:p>
        </p:txBody>
      </p:sp>
      <p:pic>
        <p:nvPicPr>
          <p:cNvPr id="37" name="Image 36"/>
          <p:cNvPicPr>
            <a:picLocks noChangeAspect="1"/>
          </p:cNvPicPr>
          <p:nvPr/>
        </p:nvPicPr>
        <p:blipFill>
          <a:blip r:embed="rId4"/>
          <a:stretch>
            <a:fillRect/>
          </a:stretch>
        </p:blipFill>
        <p:spPr>
          <a:xfrm>
            <a:off x="4015087" y="2209463"/>
            <a:ext cx="2460595" cy="2460595"/>
          </a:xfrm>
          <a:prstGeom prst="rect">
            <a:avLst/>
          </a:prstGeom>
        </p:spPr>
      </p:pic>
      <p:pic>
        <p:nvPicPr>
          <p:cNvPr id="28" name="Image 27"/>
          <p:cNvPicPr>
            <a:picLocks noChangeAspect="1"/>
          </p:cNvPicPr>
          <p:nvPr/>
        </p:nvPicPr>
        <p:blipFill>
          <a:blip r:embed="rId5"/>
          <a:stretch>
            <a:fillRect/>
          </a:stretch>
        </p:blipFill>
        <p:spPr>
          <a:xfrm>
            <a:off x="6475682" y="192447"/>
            <a:ext cx="2385324" cy="428241"/>
          </a:xfrm>
          <a:prstGeom prst="rect">
            <a:avLst/>
          </a:prstGeom>
          <a:solidFill>
            <a:schemeClr val="bg1"/>
          </a:solidFill>
        </p:spPr>
      </p:pic>
      <p:sp>
        <p:nvSpPr>
          <p:cNvPr id="30"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32" name="Imag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3" name="Imag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spTree>
    <p:extLst>
      <p:ext uri="{BB962C8B-B14F-4D97-AF65-F5344CB8AC3E}">
        <p14:creationId xmlns:p14="http://schemas.microsoft.com/office/powerpoint/2010/main" val="1752855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1" name="Titre 5"/>
          <p:cNvSpPr txBox="1">
            <a:spLocks/>
          </p:cNvSpPr>
          <p:nvPr/>
        </p:nvSpPr>
        <p:spPr bwMode="auto">
          <a:xfrm>
            <a:off x="533400" y="1143000"/>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all" spc="0" normalizeH="0" baseline="0" noProof="0" dirty="0" smtClean="0">
                <a:ln>
                  <a:noFill/>
                </a:ln>
                <a:solidFill>
                  <a:srgbClr val="000090"/>
                </a:solidFill>
                <a:effectLst/>
                <a:uLnTx/>
                <a:uFillTx/>
                <a:latin typeface="Helvetica"/>
                <a:ea typeface="Tahoma" pitchFamily="34" charset="0"/>
                <a:cs typeface="Helvetica"/>
              </a:rPr>
              <a:t>UN CONSTAT</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28" name="Rectangle 3"/>
          <p:cNvSpPr txBox="1">
            <a:spLocks noChangeArrowheads="1"/>
          </p:cNvSpPr>
          <p:nvPr/>
        </p:nvSpPr>
        <p:spPr bwMode="auto">
          <a:xfrm>
            <a:off x="611188" y="2195513"/>
            <a:ext cx="8064500" cy="367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5000"/>
              </a:lnSpc>
              <a:spcBef>
                <a:spcPct val="60000"/>
              </a:spcBef>
              <a:spcAft>
                <a:spcPct val="0"/>
              </a:spcAft>
              <a:buClrTx/>
              <a:buSzPct val="140000"/>
              <a:buBlip>
                <a:blip r:embed="rId6"/>
              </a:buBlip>
              <a:tabLst/>
              <a:defRPr/>
            </a:pP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Il existe </a:t>
            </a: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de nombreux outils de veille sur l’innovation produit </a:t>
            </a: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ou sur les tendances publicitaires…</a:t>
            </a:r>
          </a:p>
          <a:p>
            <a:pPr marL="342900" marR="0" lvl="0" indent="-342900" algn="l" defTabSz="914400" rtl="0" eaLnBrk="1" fontAlgn="base" latinLnBrk="0" hangingPunct="1">
              <a:lnSpc>
                <a:spcPct val="115000"/>
              </a:lnSpc>
              <a:spcBef>
                <a:spcPct val="60000"/>
              </a:spcBef>
              <a:spcAft>
                <a:spcPct val="0"/>
              </a:spcAft>
              <a:buClrTx/>
              <a:buSzPct val="140000"/>
              <a:buBlip>
                <a:blip r:embed="rId6"/>
              </a:buBlip>
              <a:tabLst/>
              <a:defRPr/>
            </a:pP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Mais il n’existe </a:t>
            </a: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pas d’outil de veille sur l’innovation commerciale </a:t>
            </a: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au sens large (des concepts de vente aux stratégies relationnelles en passant par les opérations promotionnelles et les programmes de fidélisation)</a:t>
            </a:r>
          </a:p>
          <a:p>
            <a:pPr marL="342900" marR="0" lvl="0" indent="-342900" algn="l" defTabSz="914400" rtl="0" eaLnBrk="1" fontAlgn="base" latinLnBrk="0" hangingPunct="1">
              <a:lnSpc>
                <a:spcPct val="115000"/>
              </a:lnSpc>
              <a:spcBef>
                <a:spcPct val="60000"/>
              </a:spcBef>
              <a:spcAft>
                <a:spcPct val="0"/>
              </a:spcAft>
              <a:buClrTx/>
              <a:buSzPct val="140000"/>
              <a:buBlip>
                <a:blip r:embed="rId6"/>
              </a:buBlip>
              <a:tabLst/>
              <a:defRPr/>
            </a:pP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L’Université Paris-Dauphine a donc lancé en 2008 un </a:t>
            </a: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Observatoire de l’Innovation Commerciale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172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ÉNERGIE MOBILITÉ TÉLÉCOMS</a:t>
            </a:r>
            <a:endParaRPr lang="fr-FR" sz="3600" b="1" spc="190" dirty="0">
              <a:solidFill>
                <a:srgbClr val="450046"/>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45" name="Image 44" descr="318px-Fais_pas_ci_fais_pas_ca_(logo).png"/>
          <p:cNvPicPr>
            <a:picLocks noChangeAspect="1"/>
          </p:cNvPicPr>
          <p:nvPr/>
        </p:nvPicPr>
        <p:blipFill>
          <a:blip r:embed="rId4"/>
          <a:stretch>
            <a:fillRect/>
          </a:stretch>
        </p:blipFill>
        <p:spPr>
          <a:xfrm>
            <a:off x="1676400" y="1676400"/>
            <a:ext cx="6248400" cy="3399287"/>
          </a:xfrm>
          <a:prstGeom prst="rect">
            <a:avLst/>
          </a:prstGeom>
        </p:spPr>
      </p:pic>
      <p:sp>
        <p:nvSpPr>
          <p:cNvPr id="24"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28" name="Imag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0" name="Imag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172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ÉNERGIE MOBILITÉ TÉLÉCOMS</a:t>
            </a:r>
            <a:endParaRPr lang="fr-FR" sz="3600" b="1" spc="190" dirty="0">
              <a:solidFill>
                <a:srgbClr val="450046"/>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24"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pic>
        <p:nvPicPr>
          <p:cNvPr id="27" name="Image 26" descr="cité-green-récompense-vos-actions-éco-citoyennes-newzitiv.jpeg"/>
          <p:cNvPicPr>
            <a:picLocks noChangeAspect="1"/>
          </p:cNvPicPr>
          <p:nvPr/>
        </p:nvPicPr>
        <p:blipFill>
          <a:blip r:embed="rId6"/>
          <a:stretch>
            <a:fillRect/>
          </a:stretch>
        </p:blipFill>
        <p:spPr>
          <a:xfrm>
            <a:off x="2514600" y="1424684"/>
            <a:ext cx="4276056" cy="3236646"/>
          </a:xfrm>
          <a:prstGeom prst="rect">
            <a:avLst/>
          </a:prstGeom>
        </p:spPr>
      </p:pic>
      <p:sp>
        <p:nvSpPr>
          <p:cNvPr id="31" name="ZoneTexte 30"/>
          <p:cNvSpPr txBox="1"/>
          <p:nvPr/>
        </p:nvSpPr>
        <p:spPr>
          <a:xfrm>
            <a:off x="1743744" y="4956483"/>
            <a:ext cx="5952456" cy="461665"/>
          </a:xfrm>
          <a:prstGeom prst="rect">
            <a:avLst/>
          </a:prstGeom>
          <a:noFill/>
        </p:spPr>
        <p:txBody>
          <a:bodyPr wrap="square" rtlCol="0">
            <a:spAutoFit/>
          </a:bodyPr>
          <a:lstStyle/>
          <a:p>
            <a:pPr algn="ctr">
              <a:spcAft>
                <a:spcPts val="3000"/>
              </a:spcAft>
            </a:pPr>
            <a:r>
              <a:rPr lang="fr-FR" sz="2400" dirty="0" smtClean="0">
                <a:solidFill>
                  <a:prstClr val="black"/>
                </a:solidFill>
                <a:latin typeface="Helvetica"/>
                <a:cs typeface="Helvetica"/>
              </a:rPr>
              <a:t>Lancement le </a:t>
            </a:r>
            <a:r>
              <a:rPr lang="fr-FR" sz="2400" b="1" dirty="0" smtClean="0">
                <a:solidFill>
                  <a:srgbClr val="660066"/>
                </a:solidFill>
                <a:latin typeface="Helvetica"/>
                <a:cs typeface="Helvetica"/>
              </a:rPr>
              <a:t>07.02.2012</a:t>
            </a:r>
          </a:p>
        </p:txBody>
      </p:sp>
      <p:pic>
        <p:nvPicPr>
          <p:cNvPr id="32" name="Image 31" descr="CiteGreen-Logo.jpeg"/>
          <p:cNvPicPr>
            <a:picLocks noChangeAspect="1"/>
          </p:cNvPicPr>
          <p:nvPr/>
        </p:nvPicPr>
        <p:blipFill>
          <a:blip r:embed="rId7"/>
          <a:stretch>
            <a:fillRect/>
          </a:stretch>
        </p:blipFill>
        <p:spPr>
          <a:xfrm>
            <a:off x="8305800" y="76200"/>
            <a:ext cx="685800" cy="685800"/>
          </a:xfrm>
          <a:prstGeom prst="rect">
            <a:avLst/>
          </a:prstGeom>
        </p:spPr>
      </p:pic>
    </p:spTree>
  </p:cSld>
  <p:clrMapOvr>
    <a:masterClrMapping/>
  </p:clrMapOvr>
  <p:timing>
    <p:tnLst>
      <p:par>
        <p:cTn id="1" dur="indefinite" restart="never" nodeType="tmRoot"/>
      </p:par>
    </p:tnLst>
  </p:timing>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6172200" cy="646331"/>
          </a:xfrm>
          <a:prstGeom prst="rect">
            <a:avLst/>
          </a:prstGeom>
          <a:noFill/>
        </p:spPr>
        <p:txBody>
          <a:bodyPr rtlCol="0" wrap="square">
            <a:spAutoFit/>
          </a:bodyPr>
          <a:lstStyle/>
          <a:p>
            <a:r>
              <a:rPr b="1" dirty="0" lang="fr-FR" smtClean="0" spc="190" sz="3600">
                <a:solidFill>
                  <a:srgbClr val="450046"/>
                </a:solidFill>
                <a:effectLst>
                  <a:reflection algn="bl" dir="5400000" dist="12700" endPos="69000" rotWithShape="0" stA="78000" sy="-100000"/>
                </a:effectLst>
                <a:latin typeface="Impact"/>
                <a:cs typeface="Impact"/>
              </a:rPr>
              <a:t>ÉNERGIE MOBILITÉ TÉLÉCOMS</a:t>
            </a:r>
            <a:endParaRPr b="1" dirty="0" lang="fr-FR" spc="190" sz="3600">
              <a:solidFill>
                <a:srgbClr val="450046"/>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5" name="ZoneTexte 34"/>
          <p:cNvSpPr txBox="1"/>
          <p:nvPr/>
        </p:nvSpPr>
        <p:spPr>
          <a:xfrm>
            <a:off x="0" y="-22086"/>
            <a:ext cx="304800" cy="707886"/>
          </a:xfrm>
          <a:prstGeom prst="rect">
            <a:avLst/>
          </a:prstGeom>
          <a:noFill/>
        </p:spPr>
        <p:txBody>
          <a:bodyPr rtlCol="0" wrap="square">
            <a:spAutoFit/>
          </a:bodyPr>
          <a:lstStyle/>
          <a:p>
            <a:pPr algn="ctr"/>
            <a:r>
              <a:rPr b="1" dirty="0" lang="fr-FR" smtClean="0" sz="4000">
                <a:solidFill>
                  <a:srgbClr val="000090">
                    <a:alpha val="40000"/>
                  </a:srgbClr>
                </a:solidFill>
                <a:latin typeface="Impact"/>
                <a:cs typeface="Impact"/>
              </a:rPr>
              <a:t>S</a:t>
            </a:r>
            <a:endParaRPr b="1" dirty="0" lang="fr-FR" sz="400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rtlCol="0" wrap="square">
            <a:spAutoFit/>
          </a:bodyPr>
          <a:lstStyle/>
          <a:p>
            <a:r>
              <a:rPr b="1" dirty="0" lang="fr-FR" smtClean="0" spc="170">
                <a:solidFill>
                  <a:srgbClr val="660066"/>
                </a:solidFill>
                <a:latin typeface="Helvetica"/>
                <a:cs typeface="Helvetica"/>
              </a:rPr>
              <a:t>rogrammes </a:t>
            </a:r>
          </a:p>
          <a:p>
            <a:r>
              <a:rPr b="1" dirty="0" lang="fr-FR" smtClean="0" spc="170">
                <a:solidFill>
                  <a:srgbClr val="660066"/>
                </a:solidFill>
                <a:latin typeface="Helvetica"/>
                <a:cs typeface="Helvetica"/>
              </a:rPr>
              <a:t>relationnels</a:t>
            </a:r>
            <a:endParaRPr b="1" dirty="0" lang="fr-FR" spc="17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prstClr val="white"/>
                </a:solidFill>
              </a:rPr>
              <a:t> </a:t>
            </a:r>
            <a:endParaRPr dirty="0" lang="fr-FR">
              <a:solidFill>
                <a:prstClr val="white"/>
              </a:solidFill>
            </a:endParaRPr>
          </a:p>
        </p:txBody>
      </p:sp>
      <p:sp>
        <p:nvSpPr>
          <p:cNvPr id="41" name="ZoneTexte 40"/>
          <p:cNvSpPr txBox="1"/>
          <p:nvPr/>
        </p:nvSpPr>
        <p:spPr>
          <a:xfrm>
            <a:off x="4572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rtlCol="0" wrap="square">
            <a:spAutoFit/>
          </a:bodyPr>
          <a:lstStyle/>
          <a:p>
            <a:pPr algn="ctr"/>
            <a:r>
              <a:rPr b="1" dirty="0" lang="fr-FR" sz="360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67" name="Rectangle à coins arrondis 66"/>
          <p:cNvSpPr/>
          <p:nvPr/>
        </p:nvSpPr>
        <p:spPr>
          <a:xfrm>
            <a:off x="228600" y="1348579"/>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400">
                <a:solidFill>
                  <a:prstClr val="white"/>
                </a:solidFill>
                <a:latin typeface="Helvetica"/>
                <a:cs typeface="Helvetica"/>
              </a:rPr>
              <a:t>Principe</a:t>
            </a:r>
            <a:endParaRPr b="1" dirty="0" lang="fr-FR" sz="1400">
              <a:solidFill>
                <a:prstClr val="white"/>
              </a:solidFill>
              <a:latin typeface="Helvetica"/>
              <a:cs typeface="Helvetica"/>
            </a:endParaRPr>
          </a:p>
        </p:txBody>
      </p:sp>
      <p:sp>
        <p:nvSpPr>
          <p:cNvPr id="74" name="Rectangle à coins arrondis 73"/>
          <p:cNvSpPr/>
          <p:nvPr/>
        </p:nvSpPr>
        <p:spPr>
          <a:xfrm>
            <a:off x="2474913" y="1295400"/>
            <a:ext cx="5297487" cy="726252"/>
          </a:xfrm>
          <a:prstGeom prst="roundRect">
            <a:avLst/>
          </a:prstGeom>
          <a:noFill/>
          <a:ln w="28575">
            <a:solidFill>
              <a:srgbClr val="660066"/>
            </a:solidFill>
          </a:ln>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prstClr val="black"/>
                </a:solidFill>
                <a:latin typeface="Helvetica"/>
                <a:cs typeface="Helvetica"/>
              </a:rPr>
              <a:t>1. Je me crée un compte sur </a:t>
            </a:r>
            <a:r>
              <a:rPr b="1" dirty="0" lang="fr-FR" smtClean="0">
                <a:solidFill>
                  <a:srgbClr val="660066"/>
                </a:solidFill>
                <a:latin typeface="Helvetica"/>
                <a:cs typeface="Helvetica"/>
              </a:rPr>
              <a:t>www.citegreen.com</a:t>
            </a:r>
          </a:p>
        </p:txBody>
      </p:sp>
      <p:sp>
        <p:nvSpPr>
          <p:cNvPr id="36"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b="1" dirty="0" lang="fr-FR" sz="1200">
                <a:solidFill>
                  <a:srgbClr val="450046"/>
                </a:solidFill>
                <a:latin typeface="Helvetica"/>
                <a:cs typeface="Helvetica"/>
              </a:rPr>
              <a:t>Master Distribution &amp; Relation client © Université Paris-Dauphine, </a:t>
            </a:r>
            <a:r>
              <a:rPr b="1" dirty="0" lang="fr-FR" smtClean="0" sz="1200">
                <a:solidFill>
                  <a:srgbClr val="450046"/>
                </a:solidFill>
                <a:latin typeface="Helvetica"/>
                <a:cs typeface="Helvetica"/>
              </a:rPr>
              <a:t>2012-2013</a:t>
            </a:r>
            <a:endParaRPr b="1" dirty="0" lang="fr-FR" sz="1200">
              <a:solidFill>
                <a:srgbClr val="450046"/>
              </a:solidFill>
              <a:latin typeface="Helvetica"/>
              <a:cs typeface="Helvetica"/>
            </a:endParaRPr>
          </a:p>
        </p:txBody>
      </p:sp>
      <p:pic>
        <p:nvPicPr>
          <p:cNvPr id="38" name="Imag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9" name="Imag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pic>
        <p:nvPicPr>
          <p:cNvPr descr="Image 3.png" id="27" name="Image 26"/>
          <p:cNvPicPr>
            <a:picLocks noChangeAspect="1"/>
          </p:cNvPicPr>
          <p:nvPr/>
        </p:nvPicPr>
        <p:blipFill>
          <a:blip r:embed="rId6"/>
          <a:stretch>
            <a:fillRect/>
          </a:stretch>
        </p:blipFill>
        <p:spPr>
          <a:xfrm>
            <a:off x="4006029" y="2438400"/>
            <a:ext cx="3809524" cy="2831746"/>
          </a:xfrm>
          <a:prstGeom prst="rect">
            <a:avLst/>
          </a:prstGeom>
        </p:spPr>
      </p:pic>
      <p:pic>
        <p:nvPicPr>
          <p:cNvPr descr="Image 4.png" id="28" name="Image 27"/>
          <p:cNvPicPr>
            <a:picLocks noChangeAspect="1"/>
          </p:cNvPicPr>
          <p:nvPr/>
        </p:nvPicPr>
        <p:blipFill>
          <a:blip r:embed="rId7"/>
          <a:srcRect b="61"/>
          <a:stretch>
            <a:fillRect/>
          </a:stretch>
        </p:blipFill>
        <p:spPr>
          <a:xfrm>
            <a:off x="2407207" y="2438400"/>
            <a:ext cx="1174193" cy="2667000"/>
          </a:xfrm>
          <a:prstGeom prst="rect">
            <a:avLst/>
          </a:prstGeom>
        </p:spPr>
      </p:pic>
      <p:pic>
        <p:nvPicPr>
          <p:cNvPr id="30" name="Picture 2"/>
          <p:cNvPicPr>
            <a:picLocks noChangeArrowheads="1" noChangeAspect="1"/>
          </p:cNvPicPr>
          <p:nvPr/>
        </p:nvPicPr>
        <p:blipFill>
          <a:blip r:embed="rId8"/>
          <a:srcRect/>
          <a:stretch>
            <a:fillRect/>
          </a:stretch>
        </p:blipFill>
        <p:spPr bwMode="auto">
          <a:xfrm>
            <a:off x="399902" y="2895600"/>
            <a:ext cx="1505098" cy="1505098"/>
          </a:xfrm>
          <a:prstGeom prst="rect">
            <a:avLst/>
          </a:prstGeom>
          <a:noFill/>
          <a:ln w="9525">
            <a:noFill/>
            <a:miter lim="800000"/>
            <a:headEnd/>
            <a:tailEnd/>
          </a:ln>
          <a:effectLst/>
        </p:spPr>
      </p:pic>
      <p:pic>
        <p:nvPicPr>
          <p:cNvPr descr="CiteGreen-Logo.jpeg" id="31" name="Image 30"/>
          <p:cNvPicPr>
            <a:picLocks noChangeAspect="1"/>
          </p:cNvPicPr>
          <p:nvPr/>
        </p:nvPicPr>
        <p:blipFill>
          <a:blip r:embed="rId9"/>
          <a:stretch>
            <a:fillRect/>
          </a:stretch>
        </p:blipFill>
        <p:spPr>
          <a:xfrm>
            <a:off x="8305800" y="76200"/>
            <a:ext cx="685800" cy="685800"/>
          </a:xfrm>
          <a:prstGeom prst="rect">
            <a:avLst/>
          </a:prstGeom>
        </p:spPr>
      </p:pic>
    </p:spTree>
  </p:cSld>
  <p:clrMapOvr>
    <a:masterClrMapping/>
  </p:clrMapOvr>
  <p:timing>
    <p:tnLst>
      <p:par>
        <p:cTn dur="indefinite" id="1" nodeType="tmRoot" restart="never"/>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172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ÉNERGIE MOBILITÉ TÉLÉCOMS</a:t>
            </a:r>
            <a:endParaRPr lang="fr-FR" sz="3600" b="1" spc="190" dirty="0">
              <a:solidFill>
                <a:srgbClr val="450046"/>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67" name="Rectangle à coins arrondis 66"/>
          <p:cNvSpPr/>
          <p:nvPr/>
        </p:nvSpPr>
        <p:spPr>
          <a:xfrm>
            <a:off x="228600" y="1371600"/>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Principe</a:t>
            </a:r>
            <a:endParaRPr lang="fr-FR" sz="1400" b="1" dirty="0">
              <a:solidFill>
                <a:prstClr val="white"/>
              </a:solidFill>
              <a:latin typeface="Helvetica"/>
              <a:cs typeface="Helvetica"/>
            </a:endParaRPr>
          </a:p>
        </p:txBody>
      </p:sp>
      <p:sp>
        <p:nvSpPr>
          <p:cNvPr id="75" name="Rectangle à coins arrondis 74"/>
          <p:cNvSpPr/>
          <p:nvPr/>
        </p:nvSpPr>
        <p:spPr>
          <a:xfrm>
            <a:off x="1905000" y="1143000"/>
            <a:ext cx="6629400" cy="885950"/>
          </a:xfrm>
          <a:prstGeom prst="roundRect">
            <a:avLst/>
          </a:prstGeom>
          <a:noFill/>
          <a:ln w="28575">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black"/>
                </a:solidFill>
                <a:latin typeface="Helvetica"/>
                <a:cs typeface="Helvetica"/>
              </a:rPr>
              <a:t>2. Je fais des </a:t>
            </a:r>
            <a:r>
              <a:rPr lang="fr-FR" dirty="0" err="1" smtClean="0">
                <a:solidFill>
                  <a:prstClr val="black"/>
                </a:solidFill>
                <a:latin typeface="Helvetica"/>
                <a:cs typeface="Helvetica"/>
              </a:rPr>
              <a:t>éco-gestes</a:t>
            </a:r>
            <a:r>
              <a:rPr lang="fr-FR" dirty="0" smtClean="0">
                <a:solidFill>
                  <a:prstClr val="black"/>
                </a:solidFill>
                <a:latin typeface="Helvetica"/>
                <a:cs typeface="Helvetica"/>
              </a:rPr>
              <a:t> et cumule </a:t>
            </a:r>
            <a:r>
              <a:rPr lang="fr-FR" b="1" dirty="0" smtClean="0">
                <a:solidFill>
                  <a:srgbClr val="660066"/>
                </a:solidFill>
                <a:latin typeface="Helvetica"/>
                <a:cs typeface="Helvetica"/>
              </a:rPr>
              <a:t>automatiquement </a:t>
            </a:r>
            <a:r>
              <a:rPr lang="fr-FR" dirty="0" smtClean="0">
                <a:solidFill>
                  <a:prstClr val="black"/>
                </a:solidFill>
                <a:latin typeface="Helvetica"/>
                <a:cs typeface="Helvetica"/>
              </a:rPr>
              <a:t>des points sur mon compte</a:t>
            </a:r>
          </a:p>
        </p:txBody>
      </p:sp>
      <p:sp>
        <p:nvSpPr>
          <p:cNvPr id="36"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38" name="Imag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9" name="Imag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grpSp>
        <p:nvGrpSpPr>
          <p:cNvPr id="2" name="Grouper 45"/>
          <p:cNvGrpSpPr/>
          <p:nvPr/>
        </p:nvGrpSpPr>
        <p:grpSpPr>
          <a:xfrm>
            <a:off x="4191000" y="3276599"/>
            <a:ext cx="1108071" cy="705654"/>
            <a:chOff x="78783" y="3589099"/>
            <a:chExt cx="1376265" cy="914358"/>
          </a:xfrm>
        </p:grpSpPr>
        <p:sp>
          <p:nvSpPr>
            <p:cNvPr id="47" name="ZoneTexte 46"/>
            <p:cNvSpPr txBox="1"/>
            <p:nvPr/>
          </p:nvSpPr>
          <p:spPr>
            <a:xfrm>
              <a:off x="78783" y="3589099"/>
              <a:ext cx="1376265" cy="358924"/>
            </a:xfrm>
            <a:prstGeom prst="rect">
              <a:avLst/>
            </a:prstGeom>
            <a:noFill/>
            <a:ln>
              <a:noFill/>
            </a:ln>
          </p:spPr>
          <p:txBody>
            <a:bodyPr wrap="none" rtlCol="0">
              <a:spAutoFit/>
            </a:bodyPr>
            <a:lstStyle/>
            <a:p>
              <a:r>
                <a:rPr lang="fr-FR" sz="1200" b="1" dirty="0" smtClean="0">
                  <a:solidFill>
                    <a:srgbClr val="1F250E"/>
                  </a:solidFill>
                  <a:latin typeface="Helvetica"/>
                  <a:cs typeface="Helvetica"/>
                </a:rPr>
                <a:t>Eco-mobilité</a:t>
              </a:r>
              <a:endParaRPr lang="fr-FR" sz="1200" b="1" dirty="0">
                <a:solidFill>
                  <a:srgbClr val="1F250E"/>
                </a:solidFill>
                <a:latin typeface="Helvetica"/>
                <a:cs typeface="Helvetica"/>
              </a:endParaRPr>
            </a:p>
          </p:txBody>
        </p:sp>
        <p:pic>
          <p:nvPicPr>
            <p:cNvPr id="48" name="Image 47" descr="Capture d’écran 2011-05-05 à 11.14.12.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5868" y="3921204"/>
              <a:ext cx="548317" cy="582253"/>
            </a:xfrm>
            <a:prstGeom prst="rect">
              <a:avLst/>
            </a:prstGeom>
            <a:ln>
              <a:noFill/>
            </a:ln>
            <a:effectLst/>
          </p:spPr>
        </p:pic>
      </p:grpSp>
      <p:grpSp>
        <p:nvGrpSpPr>
          <p:cNvPr id="3" name="Grouper 48"/>
          <p:cNvGrpSpPr/>
          <p:nvPr/>
        </p:nvGrpSpPr>
        <p:grpSpPr>
          <a:xfrm>
            <a:off x="4432477" y="4114800"/>
            <a:ext cx="749123" cy="914400"/>
            <a:chOff x="5082675" y="3723023"/>
            <a:chExt cx="749123" cy="914400"/>
          </a:xfrm>
        </p:grpSpPr>
        <p:sp>
          <p:nvSpPr>
            <p:cNvPr id="50" name="ZoneTexte 49"/>
            <p:cNvSpPr txBox="1"/>
            <p:nvPr/>
          </p:nvSpPr>
          <p:spPr>
            <a:xfrm>
              <a:off x="5082675" y="3723023"/>
              <a:ext cx="749123" cy="276999"/>
            </a:xfrm>
            <a:prstGeom prst="rect">
              <a:avLst/>
            </a:prstGeom>
            <a:noFill/>
            <a:ln>
              <a:noFill/>
            </a:ln>
          </p:spPr>
          <p:txBody>
            <a:bodyPr wrap="none" rtlCol="0">
              <a:spAutoFit/>
            </a:bodyPr>
            <a:lstStyle/>
            <a:p>
              <a:r>
                <a:rPr lang="fr-FR" sz="1200" b="1" dirty="0" smtClean="0">
                  <a:solidFill>
                    <a:srgbClr val="1F250E"/>
                  </a:solidFill>
                  <a:latin typeface="Helvetica"/>
                  <a:cs typeface="Helvetica"/>
                </a:rPr>
                <a:t>Énergie</a:t>
              </a:r>
              <a:endParaRPr lang="fr-FR" sz="1200" b="1" dirty="0">
                <a:solidFill>
                  <a:srgbClr val="1F250E"/>
                </a:solidFill>
                <a:latin typeface="Helvetica"/>
                <a:cs typeface="Helvetica"/>
              </a:endParaRPr>
            </a:p>
          </p:txBody>
        </p:sp>
        <p:pic>
          <p:nvPicPr>
            <p:cNvPr id="51" name="Image 50" descr="Capture d’écran 2011-05-05 à 11.08.36.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45998" y="4057165"/>
              <a:ext cx="548317" cy="580258"/>
            </a:xfrm>
            <a:prstGeom prst="rect">
              <a:avLst/>
            </a:prstGeom>
            <a:ln>
              <a:noFill/>
            </a:ln>
            <a:effectLst/>
          </p:spPr>
        </p:pic>
      </p:grpSp>
      <p:grpSp>
        <p:nvGrpSpPr>
          <p:cNvPr id="4" name="Grouper 51"/>
          <p:cNvGrpSpPr/>
          <p:nvPr/>
        </p:nvGrpSpPr>
        <p:grpSpPr>
          <a:xfrm>
            <a:off x="4267200" y="2362200"/>
            <a:ext cx="946067" cy="806436"/>
            <a:chOff x="1571617" y="1828800"/>
            <a:chExt cx="946067" cy="806436"/>
          </a:xfrm>
        </p:grpSpPr>
        <p:sp>
          <p:nvSpPr>
            <p:cNvPr id="53" name="ZoneTexte 52"/>
            <p:cNvSpPr txBox="1"/>
            <p:nvPr/>
          </p:nvSpPr>
          <p:spPr>
            <a:xfrm>
              <a:off x="1571617" y="1828800"/>
              <a:ext cx="946067" cy="276999"/>
            </a:xfrm>
            <a:prstGeom prst="rect">
              <a:avLst/>
            </a:prstGeom>
            <a:noFill/>
            <a:ln>
              <a:noFill/>
            </a:ln>
          </p:spPr>
          <p:txBody>
            <a:bodyPr wrap="none" rtlCol="0">
              <a:spAutoFit/>
            </a:bodyPr>
            <a:lstStyle/>
            <a:p>
              <a:r>
                <a:rPr lang="fr-FR" sz="1200" b="1" dirty="0" smtClean="0">
                  <a:solidFill>
                    <a:srgbClr val="1F250E"/>
                  </a:solidFill>
                  <a:latin typeface="Helvetica"/>
                  <a:cs typeface="Helvetica"/>
                </a:rPr>
                <a:t>Recyclage</a:t>
              </a:r>
              <a:endParaRPr lang="fr-FR" sz="1200" b="1" dirty="0">
                <a:solidFill>
                  <a:srgbClr val="1F250E"/>
                </a:solidFill>
                <a:latin typeface="Helvetica"/>
                <a:cs typeface="Helvetica"/>
              </a:endParaRPr>
            </a:p>
          </p:txBody>
        </p:sp>
        <p:pic>
          <p:nvPicPr>
            <p:cNvPr id="54" name="Image 53" descr="Capture d’écran 2011-05-05 à 11.08.41.png"/>
            <p:cNvPicPr>
              <a:picLocks noChangeAspect="1"/>
            </p:cNvPicPr>
            <p:nvPr/>
          </p:nvPicPr>
          <p:blipFill rotWithShape="1">
            <a:blip r:embed="rId8" cstate="email">
              <a:extLst>
                <a:ext uri="{28A0092B-C50C-407E-A947-70E740481C1C}">
                  <a14:useLocalDpi xmlns:a14="http://schemas.microsoft.com/office/drawing/2010/main"/>
                </a:ext>
              </a:extLst>
            </a:blip>
            <a:srcRect b="-1"/>
            <a:stretch/>
          </p:blipFill>
          <p:spPr>
            <a:xfrm>
              <a:off x="1752600" y="2057400"/>
              <a:ext cx="544158" cy="577836"/>
            </a:xfrm>
            <a:prstGeom prst="rect">
              <a:avLst/>
            </a:prstGeom>
            <a:ln>
              <a:noFill/>
            </a:ln>
            <a:effectLst/>
          </p:spPr>
        </p:pic>
      </p:grpSp>
      <p:pic>
        <p:nvPicPr>
          <p:cNvPr id="55" name="Image 54" descr="d3d9446802a44259755d38e6d163e820.jpeg"/>
          <p:cNvPicPr>
            <a:picLocks noChangeAspect="1"/>
          </p:cNvPicPr>
          <p:nvPr/>
        </p:nvPicPr>
        <p:blipFill>
          <a:blip r:embed="rId9"/>
          <a:stretch>
            <a:fillRect/>
          </a:stretch>
        </p:blipFill>
        <p:spPr>
          <a:xfrm>
            <a:off x="2305313" y="2625776"/>
            <a:ext cx="1477536" cy="1182029"/>
          </a:xfrm>
          <a:prstGeom prst="rect">
            <a:avLst/>
          </a:prstGeom>
        </p:spPr>
      </p:pic>
      <p:sp>
        <p:nvSpPr>
          <p:cNvPr id="56" name="ZoneTexte 55"/>
          <p:cNvSpPr txBox="1"/>
          <p:nvPr/>
        </p:nvSpPr>
        <p:spPr>
          <a:xfrm>
            <a:off x="2335049" y="4033428"/>
            <a:ext cx="1447800" cy="338554"/>
          </a:xfrm>
          <a:prstGeom prst="rect">
            <a:avLst/>
          </a:prstGeom>
          <a:noFill/>
        </p:spPr>
        <p:txBody>
          <a:bodyPr wrap="square" rtlCol="0">
            <a:spAutoFit/>
          </a:bodyPr>
          <a:lstStyle/>
          <a:p>
            <a:pPr algn="ctr"/>
            <a:r>
              <a:rPr lang="fr-FR" sz="1600" b="1" dirty="0" smtClean="0">
                <a:solidFill>
                  <a:prstClr val="black"/>
                </a:solidFill>
                <a:latin typeface="Helvetica"/>
                <a:cs typeface="Helvetica"/>
              </a:rPr>
              <a:t>Tri sélectif</a:t>
            </a:r>
          </a:p>
        </p:txBody>
      </p:sp>
      <p:pic>
        <p:nvPicPr>
          <p:cNvPr id="78" name="Image 77" descr="1f0e3dad99908345f7439f8ffabdffc4.jpeg"/>
          <p:cNvPicPr>
            <a:picLocks noChangeAspect="1"/>
          </p:cNvPicPr>
          <p:nvPr/>
        </p:nvPicPr>
        <p:blipFill>
          <a:blip r:embed="rId10"/>
          <a:stretch>
            <a:fillRect/>
          </a:stretch>
        </p:blipFill>
        <p:spPr>
          <a:xfrm>
            <a:off x="5758175" y="2625340"/>
            <a:ext cx="1480825" cy="1184660"/>
          </a:xfrm>
          <a:prstGeom prst="rect">
            <a:avLst/>
          </a:prstGeom>
        </p:spPr>
      </p:pic>
      <p:sp>
        <p:nvSpPr>
          <p:cNvPr id="79" name="ZoneTexte 78"/>
          <p:cNvSpPr txBox="1"/>
          <p:nvPr/>
        </p:nvSpPr>
        <p:spPr>
          <a:xfrm>
            <a:off x="5661244" y="3886200"/>
            <a:ext cx="1577756" cy="646331"/>
          </a:xfrm>
          <a:prstGeom prst="rect">
            <a:avLst/>
          </a:prstGeom>
          <a:noFill/>
        </p:spPr>
        <p:txBody>
          <a:bodyPr wrap="square" rtlCol="0">
            <a:spAutoFit/>
          </a:bodyPr>
          <a:lstStyle/>
          <a:p>
            <a:pPr algn="ctr"/>
            <a:r>
              <a:rPr lang="fr-FR" b="1" dirty="0" smtClean="0">
                <a:solidFill>
                  <a:prstClr val="black"/>
                </a:solidFill>
                <a:latin typeface="Helvetica"/>
                <a:cs typeface="Helvetica"/>
              </a:rPr>
              <a:t>Vélos en libre service</a:t>
            </a:r>
          </a:p>
        </p:txBody>
      </p:sp>
      <p:pic>
        <p:nvPicPr>
          <p:cNvPr id="85" name="Imag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43800" y="2873188"/>
            <a:ext cx="1263333" cy="726083"/>
          </a:xfrm>
          <a:prstGeom prst="rect">
            <a:avLst/>
          </a:prstGeom>
        </p:spPr>
      </p:pic>
      <p:pic>
        <p:nvPicPr>
          <p:cNvPr id="86" name="Image 4"/>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49987" y="5272831"/>
            <a:ext cx="636888" cy="37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13"/>
          <a:srcRect/>
          <a:stretch>
            <a:fillRect/>
          </a:stretch>
        </p:blipFill>
        <p:spPr bwMode="auto">
          <a:xfrm>
            <a:off x="2138675" y="5250685"/>
            <a:ext cx="1409840" cy="425596"/>
          </a:xfrm>
          <a:prstGeom prst="rect">
            <a:avLst/>
          </a:prstGeom>
          <a:noFill/>
          <a:ln w="9525">
            <a:noFill/>
            <a:miter lim="800000"/>
            <a:headEnd/>
            <a:tailEnd/>
          </a:ln>
          <a:effectLst/>
        </p:spPr>
      </p:pic>
      <p:pic>
        <p:nvPicPr>
          <p:cNvPr id="60" name="Picture 2"/>
          <p:cNvPicPr>
            <a:picLocks noChangeAspect="1" noChangeArrowheads="1"/>
          </p:cNvPicPr>
          <p:nvPr/>
        </p:nvPicPr>
        <p:blipFill>
          <a:blip r:embed="rId14"/>
          <a:srcRect/>
          <a:stretch>
            <a:fillRect/>
          </a:stretch>
        </p:blipFill>
        <p:spPr bwMode="auto">
          <a:xfrm>
            <a:off x="1066800" y="2797349"/>
            <a:ext cx="1047898" cy="1047898"/>
          </a:xfrm>
          <a:prstGeom prst="rect">
            <a:avLst/>
          </a:prstGeom>
          <a:noFill/>
          <a:ln w="9525">
            <a:noFill/>
            <a:miter lim="800000"/>
            <a:headEnd/>
            <a:tailEnd/>
          </a:ln>
          <a:effectLst/>
        </p:spPr>
      </p:pic>
      <p:pic>
        <p:nvPicPr>
          <p:cNvPr id="23556" name="Picture 4"/>
          <p:cNvPicPr>
            <a:picLocks noChangeAspect="1" noChangeArrowheads="1"/>
          </p:cNvPicPr>
          <p:nvPr/>
        </p:nvPicPr>
        <p:blipFill>
          <a:blip r:embed="rId15"/>
          <a:srcRect/>
          <a:stretch>
            <a:fillRect/>
          </a:stretch>
        </p:blipFill>
        <p:spPr bwMode="auto">
          <a:xfrm>
            <a:off x="7120856" y="5272831"/>
            <a:ext cx="803944" cy="442169"/>
          </a:xfrm>
          <a:prstGeom prst="rect">
            <a:avLst/>
          </a:prstGeom>
          <a:noFill/>
          <a:ln w="9525">
            <a:noFill/>
            <a:miter lim="800000"/>
            <a:headEnd/>
            <a:tailEnd/>
          </a:ln>
          <a:effectLst/>
        </p:spPr>
      </p:pic>
      <p:pic>
        <p:nvPicPr>
          <p:cNvPr id="65" name="Image 6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727114" y="5295281"/>
            <a:ext cx="992961" cy="251510"/>
          </a:xfrm>
          <a:prstGeom prst="rect">
            <a:avLst/>
          </a:prstGeom>
        </p:spPr>
      </p:pic>
      <p:pic>
        <p:nvPicPr>
          <p:cNvPr id="66" name="Image 65"/>
          <p:cNvPicPr>
            <a:picLocks noChangeAspect="1"/>
          </p:cNvPicPr>
          <p:nvPr/>
        </p:nvPicPr>
        <p:blipFill>
          <a:blip r:embed="rId17"/>
          <a:stretch>
            <a:fillRect/>
          </a:stretch>
        </p:blipFill>
        <p:spPr>
          <a:xfrm>
            <a:off x="3716467" y="5295281"/>
            <a:ext cx="708208" cy="342804"/>
          </a:xfrm>
          <a:prstGeom prst="rect">
            <a:avLst/>
          </a:prstGeom>
        </p:spPr>
      </p:pic>
      <p:pic>
        <p:nvPicPr>
          <p:cNvPr id="45" name="Image 44" descr="CiteGreen-Logo.jpeg"/>
          <p:cNvPicPr>
            <a:picLocks noChangeAspect="1"/>
          </p:cNvPicPr>
          <p:nvPr/>
        </p:nvPicPr>
        <p:blipFill>
          <a:blip r:embed="rId18"/>
          <a:stretch>
            <a:fillRect/>
          </a:stretch>
        </p:blipFill>
        <p:spPr>
          <a:xfrm>
            <a:off x="8305800" y="76200"/>
            <a:ext cx="685800" cy="685800"/>
          </a:xfrm>
          <a:prstGeom prst="rect">
            <a:avLst/>
          </a:prstGeom>
        </p:spPr>
      </p:pic>
    </p:spTree>
  </p:cSld>
  <p:clrMapOvr>
    <a:masterClrMapping/>
  </p:clrMapOvr>
  <p:timing>
    <p:tnLst>
      <p:par>
        <p:cTn id="1" dur="indefinite" restart="never" nodeType="tmRoot"/>
      </p:par>
    </p:tnLst>
  </p:timing>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6172200" cy="646331"/>
          </a:xfrm>
          <a:prstGeom prst="rect">
            <a:avLst/>
          </a:prstGeom>
          <a:noFill/>
        </p:spPr>
        <p:txBody>
          <a:bodyPr rtlCol="0" wrap="square">
            <a:spAutoFit/>
          </a:bodyPr>
          <a:lstStyle/>
          <a:p>
            <a:r>
              <a:rPr b="1" dirty="0" lang="fr-FR" smtClean="0" spc="190" sz="3600">
                <a:solidFill>
                  <a:srgbClr val="450046"/>
                </a:solidFill>
                <a:effectLst>
                  <a:reflection algn="bl" dir="5400000" dist="12700" endPos="69000" rotWithShape="0" stA="78000" sy="-100000"/>
                </a:effectLst>
                <a:latin typeface="Impact"/>
                <a:cs typeface="Impact"/>
              </a:rPr>
              <a:t>ÉNERGIE MOBILITÉ TÉLÉCOMS</a:t>
            </a:r>
            <a:endParaRPr b="1" dirty="0" lang="fr-FR" spc="190" sz="3600">
              <a:solidFill>
                <a:srgbClr val="450046"/>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5" name="ZoneTexte 34"/>
          <p:cNvSpPr txBox="1"/>
          <p:nvPr/>
        </p:nvSpPr>
        <p:spPr>
          <a:xfrm>
            <a:off x="0" y="-22086"/>
            <a:ext cx="304800" cy="707886"/>
          </a:xfrm>
          <a:prstGeom prst="rect">
            <a:avLst/>
          </a:prstGeom>
          <a:noFill/>
        </p:spPr>
        <p:txBody>
          <a:bodyPr rtlCol="0" wrap="square">
            <a:spAutoFit/>
          </a:bodyPr>
          <a:lstStyle/>
          <a:p>
            <a:pPr algn="ctr"/>
            <a:r>
              <a:rPr b="1" dirty="0" lang="fr-FR" smtClean="0" sz="4000">
                <a:solidFill>
                  <a:srgbClr val="000090">
                    <a:alpha val="40000"/>
                  </a:srgbClr>
                </a:solidFill>
                <a:latin typeface="Impact"/>
                <a:cs typeface="Impact"/>
              </a:rPr>
              <a:t>S</a:t>
            </a:r>
            <a:endParaRPr b="1" dirty="0" lang="fr-FR" sz="400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rtlCol="0" wrap="square">
            <a:spAutoFit/>
          </a:bodyPr>
          <a:lstStyle/>
          <a:p>
            <a:r>
              <a:rPr b="1" dirty="0" lang="fr-FR" smtClean="0" spc="170">
                <a:solidFill>
                  <a:srgbClr val="660066"/>
                </a:solidFill>
                <a:latin typeface="Helvetica"/>
                <a:cs typeface="Helvetica"/>
              </a:rPr>
              <a:t>rogrammes </a:t>
            </a:r>
          </a:p>
          <a:p>
            <a:r>
              <a:rPr b="1" dirty="0" lang="fr-FR" smtClean="0" spc="170">
                <a:solidFill>
                  <a:srgbClr val="660066"/>
                </a:solidFill>
                <a:latin typeface="Helvetica"/>
                <a:cs typeface="Helvetica"/>
              </a:rPr>
              <a:t>relationnels</a:t>
            </a:r>
            <a:endParaRPr b="1" dirty="0" lang="fr-FR" spc="17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prstClr val="white"/>
                </a:solidFill>
              </a:rPr>
              <a:t> </a:t>
            </a:r>
            <a:endParaRPr dirty="0" lang="fr-FR">
              <a:solidFill>
                <a:prstClr val="white"/>
              </a:solidFill>
            </a:endParaRPr>
          </a:p>
        </p:txBody>
      </p:sp>
      <p:sp>
        <p:nvSpPr>
          <p:cNvPr id="41" name="ZoneTexte 40"/>
          <p:cNvSpPr txBox="1"/>
          <p:nvPr/>
        </p:nvSpPr>
        <p:spPr>
          <a:xfrm>
            <a:off x="4572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rtlCol="0" wrap="square">
            <a:spAutoFit/>
          </a:bodyPr>
          <a:lstStyle/>
          <a:p>
            <a:pPr algn="ctr"/>
            <a:r>
              <a:rPr b="1" dirty="0" lang="fr-FR" sz="360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67" name="Rectangle à coins arrondis 66"/>
          <p:cNvSpPr/>
          <p:nvPr/>
        </p:nvSpPr>
        <p:spPr>
          <a:xfrm>
            <a:off x="228600" y="1348579"/>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400">
                <a:solidFill>
                  <a:prstClr val="white"/>
                </a:solidFill>
                <a:latin typeface="Helvetica"/>
                <a:cs typeface="Helvetica"/>
              </a:rPr>
              <a:t>Principe</a:t>
            </a:r>
            <a:endParaRPr b="1" dirty="0" lang="fr-FR" sz="1400">
              <a:solidFill>
                <a:prstClr val="white"/>
              </a:solidFill>
              <a:latin typeface="Helvetica"/>
              <a:cs typeface="Helvetica"/>
            </a:endParaRPr>
          </a:p>
        </p:txBody>
      </p:sp>
      <p:sp>
        <p:nvSpPr>
          <p:cNvPr id="76" name="Rectangle à coins arrondis 75"/>
          <p:cNvSpPr/>
          <p:nvPr/>
        </p:nvSpPr>
        <p:spPr>
          <a:xfrm>
            <a:off x="2819400" y="1348579"/>
            <a:ext cx="4572000" cy="556306"/>
          </a:xfrm>
          <a:prstGeom prst="roundRect">
            <a:avLst/>
          </a:prstGeom>
          <a:noFill/>
          <a:ln w="28575">
            <a:solidFill>
              <a:srgbClr val="660066"/>
            </a:solidFill>
          </a:ln>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prstClr val="black"/>
                </a:solidFill>
                <a:latin typeface="Helvetica"/>
                <a:cs typeface="Helvetica"/>
              </a:rPr>
              <a:t>3. J’échange mes points et je suis </a:t>
            </a:r>
            <a:r>
              <a:rPr b="1" dirty="0" lang="fr-FR" smtClean="0">
                <a:solidFill>
                  <a:srgbClr val="660066"/>
                </a:solidFill>
                <a:latin typeface="Helvetica"/>
                <a:cs typeface="Helvetica"/>
              </a:rPr>
              <a:t>récompensée</a:t>
            </a:r>
          </a:p>
        </p:txBody>
      </p:sp>
      <p:sp>
        <p:nvSpPr>
          <p:cNvPr id="36"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b="1" dirty="0" lang="fr-FR" sz="1200">
                <a:solidFill>
                  <a:srgbClr val="450046"/>
                </a:solidFill>
                <a:latin typeface="Helvetica"/>
                <a:cs typeface="Helvetica"/>
              </a:rPr>
              <a:t>Master Distribution &amp; Relation client © Université Paris-Dauphine, </a:t>
            </a:r>
            <a:r>
              <a:rPr b="1" dirty="0" lang="fr-FR" smtClean="0" sz="1200">
                <a:solidFill>
                  <a:srgbClr val="450046"/>
                </a:solidFill>
                <a:latin typeface="Helvetica"/>
                <a:cs typeface="Helvetica"/>
              </a:rPr>
              <a:t>2012-2013</a:t>
            </a:r>
            <a:endParaRPr b="1" dirty="0" lang="fr-FR" sz="1200">
              <a:solidFill>
                <a:srgbClr val="450046"/>
              </a:solidFill>
              <a:latin typeface="Helvetica"/>
              <a:cs typeface="Helvetica"/>
            </a:endParaRPr>
          </a:p>
        </p:txBody>
      </p:sp>
      <p:pic>
        <p:nvPicPr>
          <p:cNvPr id="38" name="Imag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9" name="Imag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pic>
        <p:nvPicPr>
          <p:cNvPr descr="CiteGreen-Logo.jpeg" id="32" name="Image 31"/>
          <p:cNvPicPr>
            <a:picLocks noChangeAspect="1"/>
          </p:cNvPicPr>
          <p:nvPr/>
        </p:nvPicPr>
        <p:blipFill>
          <a:blip r:embed="rId6"/>
          <a:stretch>
            <a:fillRect/>
          </a:stretch>
        </p:blipFill>
        <p:spPr>
          <a:xfrm>
            <a:off x="8305800" y="76200"/>
            <a:ext cx="685800" cy="685800"/>
          </a:xfrm>
          <a:prstGeom prst="rect">
            <a:avLst/>
          </a:prstGeom>
        </p:spPr>
      </p:pic>
      <p:pic>
        <p:nvPicPr>
          <p:cNvPr id="33" name="Picture 3"/>
          <p:cNvPicPr>
            <a:picLocks noChangeArrowheads="1" noChangeAspect="1"/>
          </p:cNvPicPr>
          <p:nvPr/>
        </p:nvPicPr>
        <p:blipFill>
          <a:blip r:embed="rId7"/>
          <a:srcRect/>
          <a:stretch>
            <a:fillRect/>
          </a:stretch>
        </p:blipFill>
        <p:spPr bwMode="auto">
          <a:xfrm>
            <a:off x="3048000" y="2438400"/>
            <a:ext cx="1447800" cy="601597"/>
          </a:xfrm>
          <a:prstGeom prst="rect">
            <a:avLst/>
          </a:prstGeom>
          <a:noFill/>
          <a:ln w="9525">
            <a:noFill/>
            <a:miter lim="800000"/>
            <a:headEnd/>
            <a:tailEnd/>
          </a:ln>
          <a:effectLst/>
        </p:spPr>
      </p:pic>
      <p:pic>
        <p:nvPicPr>
          <p:cNvPr id="45" name="Picture 4"/>
          <p:cNvPicPr>
            <a:picLocks noChangeArrowheads="1" noChangeAspect="1"/>
          </p:cNvPicPr>
          <p:nvPr/>
        </p:nvPicPr>
        <p:blipFill>
          <a:blip r:embed="rId8"/>
          <a:srcRect/>
          <a:stretch>
            <a:fillRect/>
          </a:stretch>
        </p:blipFill>
        <p:spPr bwMode="auto">
          <a:xfrm>
            <a:off x="134380" y="2550147"/>
            <a:ext cx="1694420" cy="421653"/>
          </a:xfrm>
          <a:prstGeom prst="rect">
            <a:avLst/>
          </a:prstGeom>
          <a:noFill/>
          <a:ln w="9525">
            <a:noFill/>
            <a:miter lim="800000"/>
            <a:headEnd/>
            <a:tailEnd/>
          </a:ln>
          <a:effectLst/>
        </p:spPr>
      </p:pic>
      <p:pic>
        <p:nvPicPr>
          <p:cNvPr id="46" name="Picture 5"/>
          <p:cNvPicPr>
            <a:picLocks noChangeArrowheads="1" noChangeAspect="1"/>
          </p:cNvPicPr>
          <p:nvPr/>
        </p:nvPicPr>
        <p:blipFill>
          <a:blip r:embed="rId9"/>
          <a:srcRect/>
          <a:stretch>
            <a:fillRect/>
          </a:stretch>
        </p:blipFill>
        <p:spPr bwMode="auto">
          <a:xfrm>
            <a:off x="1981200" y="2362200"/>
            <a:ext cx="1008630" cy="762000"/>
          </a:xfrm>
          <a:prstGeom prst="rect">
            <a:avLst/>
          </a:prstGeom>
          <a:noFill/>
          <a:ln w="9525">
            <a:noFill/>
            <a:miter lim="800000"/>
            <a:headEnd/>
            <a:tailEnd/>
          </a:ln>
          <a:effectLst/>
        </p:spPr>
      </p:pic>
      <p:pic>
        <p:nvPicPr>
          <p:cNvPr id="48" name="Picture 6"/>
          <p:cNvPicPr>
            <a:picLocks noChangeArrowheads="1" noChangeAspect="1"/>
          </p:cNvPicPr>
          <p:nvPr/>
        </p:nvPicPr>
        <p:blipFill>
          <a:blip r:embed="rId10"/>
          <a:srcRect/>
          <a:stretch>
            <a:fillRect/>
          </a:stretch>
        </p:blipFill>
        <p:spPr bwMode="auto">
          <a:xfrm>
            <a:off x="7958959" y="2286000"/>
            <a:ext cx="1180895" cy="760157"/>
          </a:xfrm>
          <a:prstGeom prst="rect">
            <a:avLst/>
          </a:prstGeom>
          <a:noFill/>
          <a:ln w="9525">
            <a:noFill/>
            <a:miter lim="800000"/>
            <a:headEnd/>
            <a:tailEnd/>
          </a:ln>
          <a:effectLst/>
        </p:spPr>
      </p:pic>
      <p:pic>
        <p:nvPicPr>
          <p:cNvPr id="49" name="Picture 7"/>
          <p:cNvPicPr>
            <a:picLocks noChangeArrowheads="1" noChangeAspect="1"/>
          </p:cNvPicPr>
          <p:nvPr/>
        </p:nvPicPr>
        <p:blipFill>
          <a:blip r:embed="rId11"/>
          <a:srcRect/>
          <a:stretch>
            <a:fillRect/>
          </a:stretch>
        </p:blipFill>
        <p:spPr bwMode="auto">
          <a:xfrm>
            <a:off x="6553200" y="2133600"/>
            <a:ext cx="1422401" cy="1066801"/>
          </a:xfrm>
          <a:prstGeom prst="rect">
            <a:avLst/>
          </a:prstGeom>
          <a:noFill/>
          <a:ln w="9525">
            <a:noFill/>
            <a:miter lim="800000"/>
            <a:headEnd/>
            <a:tailEnd/>
          </a:ln>
          <a:effectLst/>
        </p:spPr>
      </p:pic>
      <p:sp>
        <p:nvSpPr>
          <p:cNvPr id="50" name="ZoneTexte 49"/>
          <p:cNvSpPr txBox="1"/>
          <p:nvPr/>
        </p:nvSpPr>
        <p:spPr>
          <a:xfrm>
            <a:off x="7543800" y="3200400"/>
            <a:ext cx="1600200" cy="338554"/>
          </a:xfrm>
          <a:prstGeom prst="rect">
            <a:avLst/>
          </a:prstGeom>
          <a:noFill/>
        </p:spPr>
        <p:txBody>
          <a:bodyPr rtlCol="0" wrap="square">
            <a:spAutoFit/>
          </a:bodyPr>
          <a:lstStyle/>
          <a:p>
            <a:pPr algn="r"/>
            <a:r>
              <a:rPr b="1" dirty="0" err="1" lang="fr-FR" smtClean="0" sz="1600">
                <a:solidFill>
                  <a:srgbClr val="660066"/>
                </a:solidFill>
              </a:rPr>
              <a:t>Etc</a:t>
            </a:r>
            <a:r>
              <a:rPr b="1" dirty="0" lang="fr-FR" smtClean="0" sz="1600">
                <a:solidFill>
                  <a:srgbClr val="660066"/>
                </a:solidFill>
              </a:rPr>
              <a:t> …</a:t>
            </a:r>
            <a:endParaRPr b="1" dirty="0" lang="fr-FR" sz="1600">
              <a:solidFill>
                <a:srgbClr val="660066"/>
              </a:solidFill>
            </a:endParaRPr>
          </a:p>
        </p:txBody>
      </p:sp>
      <p:pic>
        <p:nvPicPr>
          <p:cNvPr descr="Image 3.png" id="51" name="Image 50"/>
          <p:cNvPicPr>
            <a:picLocks noChangeAspect="1"/>
          </p:cNvPicPr>
          <p:nvPr/>
        </p:nvPicPr>
        <p:blipFill>
          <a:blip r:embed="rId12"/>
          <a:srcRect b="8"/>
          <a:stretch>
            <a:fillRect/>
          </a:stretch>
        </p:blipFill>
        <p:spPr>
          <a:xfrm>
            <a:off x="3372691" y="3276600"/>
            <a:ext cx="3180509" cy="2092890"/>
          </a:xfrm>
          <a:prstGeom prst="rect">
            <a:avLst/>
          </a:prstGeom>
        </p:spPr>
      </p:pic>
      <p:pic>
        <p:nvPicPr>
          <p:cNvPr descr="Amazon-mp3-player.png" id="52" name="Image 51"/>
          <p:cNvPicPr>
            <a:picLocks noChangeAspect="1"/>
          </p:cNvPicPr>
          <p:nvPr/>
        </p:nvPicPr>
        <p:blipFill>
          <a:blip r:embed="rId13"/>
          <a:stretch>
            <a:fillRect/>
          </a:stretch>
        </p:blipFill>
        <p:spPr>
          <a:xfrm>
            <a:off x="4648200" y="2286000"/>
            <a:ext cx="1700243" cy="830197"/>
          </a:xfrm>
          <a:prstGeom prst="rect">
            <a:avLst/>
          </a:prstGeom>
        </p:spPr>
      </p:pic>
    </p:spTree>
  </p:cSld>
  <p:clrMapOvr>
    <a:masterClrMapping/>
  </p:clrMapOvr>
  <p:timing>
    <p:tnLst>
      <p:par>
        <p:cTn dur="indefinite" id="1" nodeType="tmRoot" restart="never"/>
      </p:par>
    </p:tnLst>
  </p:timing>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6172200" cy="646331"/>
          </a:xfrm>
          <a:prstGeom prst="rect">
            <a:avLst/>
          </a:prstGeom>
          <a:noFill/>
        </p:spPr>
        <p:txBody>
          <a:bodyPr rtlCol="0" wrap="square">
            <a:spAutoFit/>
          </a:bodyPr>
          <a:lstStyle/>
          <a:p>
            <a:r>
              <a:rPr b="1" dirty="0" lang="fr-FR" smtClean="0" spc="190" sz="3600">
                <a:solidFill>
                  <a:srgbClr val="450046"/>
                </a:solidFill>
                <a:effectLst>
                  <a:reflection algn="bl" dir="5400000" dist="12700" endPos="69000" rotWithShape="0" stA="78000" sy="-100000"/>
                </a:effectLst>
                <a:latin typeface="Impact"/>
                <a:cs typeface="Impact"/>
              </a:rPr>
              <a:t>ÉNERGIE MOBILITÉ TÉLÉCOMS</a:t>
            </a:r>
            <a:endParaRPr b="1" dirty="0" lang="fr-FR" spc="190" sz="3600">
              <a:solidFill>
                <a:srgbClr val="450046"/>
              </a:solidFill>
              <a:effectLst>
                <a:reflection algn="bl" dir="5400000" dist="12700" endPos="69000" rotWithShape="0" stA="78000" sy="-100000"/>
              </a:effectLst>
              <a:latin typeface="Impact"/>
              <a:cs typeface="Impact"/>
            </a:endParaRPr>
          </a:p>
        </p:txBody>
      </p:sp>
      <p:sp>
        <p:nvSpPr>
          <p:cNvPr id="29" name="Ellipse 28"/>
          <p:cNvSpPr/>
          <p:nvPr/>
        </p:nvSpPr>
        <p:spPr>
          <a:xfrm>
            <a:off x="76200" y="608494"/>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5" name="ZoneTexte 34"/>
          <p:cNvSpPr txBox="1"/>
          <p:nvPr/>
        </p:nvSpPr>
        <p:spPr>
          <a:xfrm>
            <a:off x="0" y="-22086"/>
            <a:ext cx="304800" cy="707886"/>
          </a:xfrm>
          <a:prstGeom prst="rect">
            <a:avLst/>
          </a:prstGeom>
          <a:noFill/>
        </p:spPr>
        <p:txBody>
          <a:bodyPr rtlCol="0" wrap="square">
            <a:spAutoFit/>
          </a:bodyPr>
          <a:lstStyle/>
          <a:p>
            <a:pPr algn="ctr"/>
            <a:r>
              <a:rPr b="1" dirty="0" lang="fr-FR" smtClean="0" sz="4000">
                <a:solidFill>
                  <a:srgbClr val="000090">
                    <a:alpha val="40000"/>
                  </a:srgbClr>
                </a:solidFill>
                <a:latin typeface="Impact"/>
                <a:cs typeface="Impact"/>
              </a:rPr>
              <a:t>S</a:t>
            </a:r>
            <a:endParaRPr b="1" dirty="0" lang="fr-FR" sz="400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rtlCol="0" wrap="square">
            <a:spAutoFit/>
          </a:bodyPr>
          <a:lstStyle/>
          <a:p>
            <a:r>
              <a:rPr b="1" dirty="0" lang="fr-FR" smtClean="0" spc="170">
                <a:solidFill>
                  <a:srgbClr val="660066"/>
                </a:solidFill>
                <a:latin typeface="Helvetica"/>
                <a:cs typeface="Helvetica"/>
              </a:rPr>
              <a:t>rogrammes </a:t>
            </a:r>
          </a:p>
          <a:p>
            <a:r>
              <a:rPr b="1" dirty="0" lang="fr-FR" smtClean="0" spc="170">
                <a:solidFill>
                  <a:srgbClr val="660066"/>
                </a:solidFill>
                <a:latin typeface="Helvetica"/>
                <a:cs typeface="Helvetica"/>
              </a:rPr>
              <a:t>relationnels</a:t>
            </a:r>
            <a:endParaRPr b="1" dirty="0" lang="fr-FR" spc="17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prstClr val="white"/>
                </a:solidFill>
              </a:rPr>
              <a:t> </a:t>
            </a:r>
            <a:endParaRPr dirty="0" lang="fr-FR">
              <a:solidFill>
                <a:prstClr val="white"/>
              </a:solidFill>
            </a:endParaRPr>
          </a:p>
        </p:txBody>
      </p:sp>
      <p:sp>
        <p:nvSpPr>
          <p:cNvPr id="41" name="ZoneTexte 40"/>
          <p:cNvSpPr txBox="1"/>
          <p:nvPr/>
        </p:nvSpPr>
        <p:spPr>
          <a:xfrm>
            <a:off x="4572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rtlCol="0" wrap="square">
            <a:spAutoFit/>
          </a:bodyPr>
          <a:lstStyle/>
          <a:p>
            <a:pPr algn="ctr"/>
            <a:r>
              <a:rPr b="1" dirty="0" lang="fr-FR" sz="360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63" name="Rectangle à coins arrondis 62"/>
          <p:cNvSpPr/>
          <p:nvPr/>
        </p:nvSpPr>
        <p:spPr>
          <a:xfrm>
            <a:off x="152400" y="1905000"/>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200">
                <a:solidFill>
                  <a:prstClr val="white"/>
                </a:solidFill>
                <a:latin typeface="Helvetica"/>
                <a:cs typeface="Helvetica"/>
              </a:rPr>
              <a:t>Bénéfices Clients</a:t>
            </a:r>
            <a:endParaRPr b="1" dirty="0" lang="fr-FR" sz="1200">
              <a:solidFill>
                <a:prstClr val="white"/>
              </a:solidFill>
              <a:latin typeface="Helvetica"/>
              <a:cs typeface="Helvetica"/>
            </a:endParaRPr>
          </a:p>
        </p:txBody>
      </p:sp>
      <p:sp>
        <p:nvSpPr>
          <p:cNvPr id="33" name="Espace réservé du contenu 2"/>
          <p:cNvSpPr>
            <a:spLocks noGrp="1"/>
          </p:cNvSpPr>
          <p:nvPr>
            <p:ph idx="1"/>
          </p:nvPr>
        </p:nvSpPr>
        <p:spPr>
          <a:xfrm>
            <a:off x="1676400" y="1905000"/>
            <a:ext cx="7010400" cy="3124200"/>
          </a:xfrm>
        </p:spPr>
        <p:txBody>
          <a:bodyPr>
            <a:noAutofit/>
          </a:bodyPr>
          <a:lstStyle/>
          <a:p>
            <a:pPr>
              <a:spcAft>
                <a:spcPts val="2400"/>
              </a:spcAft>
              <a:buClr>
                <a:srgbClr val="660066"/>
              </a:buClr>
              <a:buBlip>
                <a:blip r:embed="rId3"/>
              </a:buBlip>
            </a:pPr>
            <a:r>
              <a:rPr dirty="0" lang="fr-FR" smtClean="0" sz="1800"/>
              <a:t>Concept </a:t>
            </a:r>
            <a:r>
              <a:rPr b="1" dirty="0" lang="fr-FR" smtClean="0" sz="1800">
                <a:solidFill>
                  <a:srgbClr val="660066"/>
                </a:solidFill>
              </a:rPr>
              <a:t>simple, ludique et gratuit</a:t>
            </a:r>
          </a:p>
          <a:p>
            <a:pPr>
              <a:spcAft>
                <a:spcPts val="2400"/>
              </a:spcAft>
              <a:buClr>
                <a:srgbClr val="660066"/>
              </a:buClr>
              <a:buBlip>
                <a:blip r:embed="rId3"/>
              </a:buBlip>
            </a:pPr>
            <a:r>
              <a:rPr dirty="0" lang="fr-FR" smtClean="0" sz="1800"/>
              <a:t>Peut gagner en moyenne 200€ de pouvoir d’achat par an</a:t>
            </a:r>
          </a:p>
          <a:p>
            <a:pPr indent="-342900" lvl="1" marL="342900">
              <a:spcAft>
                <a:spcPts val="2400"/>
              </a:spcAft>
              <a:buClr>
                <a:srgbClr val="660066"/>
              </a:buClr>
              <a:buSzPct val="170000"/>
              <a:buBlip>
                <a:blip r:embed="rId3"/>
              </a:buBlip>
            </a:pPr>
            <a:r>
              <a:rPr dirty="0" lang="fr-FR" smtClean="0" sz="1800"/>
              <a:t>Valorisation de ses actions responsables au quotidien </a:t>
            </a:r>
          </a:p>
          <a:p>
            <a:pPr indent="-342900" lvl="1" marL="342900">
              <a:spcAft>
                <a:spcPts val="2400"/>
              </a:spcAft>
              <a:buClr>
                <a:srgbClr val="660066"/>
              </a:buClr>
              <a:buSzPct val="170000"/>
              <a:buBlip>
                <a:blip r:embed="rId3"/>
              </a:buBlip>
            </a:pPr>
            <a:r>
              <a:rPr b="1" dirty="0" lang="fr-FR" smtClean="0" sz="1800">
                <a:solidFill>
                  <a:srgbClr val="660066"/>
                </a:solidFill>
              </a:rPr>
              <a:t>Un programme de fidélité mutualisé </a:t>
            </a:r>
          </a:p>
          <a:p>
            <a:pPr>
              <a:spcAft>
                <a:spcPts val="2400"/>
              </a:spcAft>
              <a:buClr>
                <a:srgbClr val="660066"/>
              </a:buClr>
              <a:buBlip>
                <a:blip r:embed="rId3"/>
              </a:buBlip>
            </a:pPr>
            <a:endParaRPr dirty="0" lang="fr-FR" smtClean="0" sz="1800"/>
          </a:p>
        </p:txBody>
      </p:sp>
      <p:sp>
        <p:nvSpPr>
          <p:cNvPr id="24"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b="1" dirty="0" lang="fr-FR" sz="1200">
                <a:solidFill>
                  <a:srgbClr val="450046"/>
                </a:solidFill>
                <a:latin typeface="Helvetica"/>
                <a:cs typeface="Helvetica"/>
              </a:rPr>
              <a:t>Master Distribution &amp; Relation client © Université Paris-Dauphine, </a:t>
            </a:r>
            <a:r>
              <a:rPr b="1" dirty="0" lang="fr-FR" smtClean="0" sz="1200">
                <a:solidFill>
                  <a:srgbClr val="450046"/>
                </a:solidFill>
                <a:latin typeface="Helvetica"/>
                <a:cs typeface="Helvetica"/>
              </a:rPr>
              <a:t>2012-2013</a:t>
            </a:r>
            <a:endParaRPr b="1" dirty="0" lang="fr-FR" sz="1200">
              <a:solidFill>
                <a:srgbClr val="450046"/>
              </a:solidFill>
              <a:latin typeface="Helvetica"/>
              <a:cs typeface="Helvetica"/>
            </a:endParaRPr>
          </a:p>
        </p:txBody>
      </p:sp>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pic>
        <p:nvPicPr>
          <p:cNvPr descr="Partenaires-cadeaux1-1024x722.png" id="31" name="Image 30"/>
          <p:cNvPicPr>
            <a:picLocks noChangeAspect="1"/>
          </p:cNvPicPr>
          <p:nvPr/>
        </p:nvPicPr>
        <p:blipFill>
          <a:blip r:embed="rId6"/>
          <a:srcRect b="35" r="142"/>
          <a:stretch>
            <a:fillRect/>
          </a:stretch>
        </p:blipFill>
        <p:spPr>
          <a:xfrm>
            <a:off x="206661" y="2845891"/>
            <a:ext cx="1263078" cy="2537817"/>
          </a:xfrm>
          <a:prstGeom prst="rect">
            <a:avLst/>
          </a:prstGeom>
        </p:spPr>
      </p:pic>
      <p:pic>
        <p:nvPicPr>
          <p:cNvPr descr="CiteGreen-Logo.jpeg" id="25" name="Image 24"/>
          <p:cNvPicPr>
            <a:picLocks noChangeAspect="1"/>
          </p:cNvPicPr>
          <p:nvPr/>
        </p:nvPicPr>
        <p:blipFill>
          <a:blip r:embed="rId7"/>
          <a:stretch>
            <a:fillRect/>
          </a:stretch>
        </p:blipFill>
        <p:spPr>
          <a:xfrm>
            <a:off x="8305800" y="76200"/>
            <a:ext cx="685800" cy="685800"/>
          </a:xfrm>
          <a:prstGeom prst="rect">
            <a:avLst/>
          </a:prstGeom>
        </p:spPr>
      </p:pic>
    </p:spTree>
  </p:cSld>
  <p:clrMapOvr>
    <a:masterClrMapping/>
  </p:clrMapOvr>
  <p:timing>
    <p:tnLst>
      <p:par>
        <p:cTn dur="indefinite" id="1" nodeType="tmRoot" restart="never"/>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172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ÉNERGIE MOBILITÉ TÉLÉCOMS</a:t>
            </a:r>
            <a:endParaRPr lang="fr-FR" sz="3600" b="1" spc="190" dirty="0">
              <a:solidFill>
                <a:srgbClr val="450046"/>
              </a:solidFill>
              <a:effectLst>
                <a:reflection stA="78000" endPos="69000" dist="12700" dir="5400000" sy="-100000" algn="bl" rotWithShape="0"/>
              </a:effectLst>
              <a:latin typeface="Impact"/>
              <a:cs typeface="Impact"/>
            </a:endParaRPr>
          </a:p>
        </p:txBody>
      </p:sp>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68" name="Rectangle à coins arrondis 67"/>
          <p:cNvSpPr/>
          <p:nvPr/>
        </p:nvSpPr>
        <p:spPr>
          <a:xfrm>
            <a:off x="152400" y="2016205"/>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solidFill>
                  <a:prstClr val="white"/>
                </a:solidFill>
                <a:latin typeface="Helvetica"/>
                <a:cs typeface="Helvetica"/>
              </a:rPr>
              <a:t>Bénéfices Collectivités</a:t>
            </a:r>
            <a:endParaRPr lang="fr-FR" sz="1200" b="1" dirty="0">
              <a:solidFill>
                <a:prstClr val="white"/>
              </a:solidFill>
              <a:latin typeface="Helvetica"/>
              <a:cs typeface="Helvetica"/>
            </a:endParaRPr>
          </a:p>
        </p:txBody>
      </p:sp>
      <p:sp>
        <p:nvSpPr>
          <p:cNvPr id="38" name="Espace réservé du contenu 2"/>
          <p:cNvSpPr txBox="1">
            <a:spLocks/>
          </p:cNvSpPr>
          <p:nvPr/>
        </p:nvSpPr>
        <p:spPr>
          <a:xfrm>
            <a:off x="1600200" y="1981200"/>
            <a:ext cx="7010400" cy="3200400"/>
          </a:xfrm>
          <a:prstGeom prst="rect">
            <a:avLst/>
          </a:prstGeom>
        </p:spPr>
        <p:txBody>
          <a:bodyPr vert="horz" lIns="91440" tIns="45720" rIns="91440" bIns="45720" rtlCol="0">
            <a:normAutofit/>
          </a:bodyPr>
          <a:lstStyle/>
          <a:p>
            <a:pPr marL="342900" indent="-342900">
              <a:spcBef>
                <a:spcPct val="20000"/>
              </a:spcBef>
              <a:spcAft>
                <a:spcPts val="2400"/>
              </a:spcAft>
              <a:buClr>
                <a:srgbClr val="660066"/>
              </a:buClr>
              <a:buSzPct val="170000"/>
              <a:buFontTx/>
              <a:buBlip>
                <a:blip r:embed="rId3"/>
              </a:buBlip>
            </a:pPr>
            <a:r>
              <a:rPr lang="fr-FR" dirty="0" smtClean="0">
                <a:solidFill>
                  <a:prstClr val="black"/>
                </a:solidFill>
                <a:latin typeface="Helvetica"/>
                <a:cs typeface="Helvetica"/>
              </a:rPr>
              <a:t>Créer un dispositif de communication mass </a:t>
            </a:r>
            <a:r>
              <a:rPr lang="fr-FR" dirty="0" err="1" smtClean="0">
                <a:solidFill>
                  <a:prstClr val="black"/>
                </a:solidFill>
                <a:latin typeface="Helvetica"/>
                <a:cs typeface="Helvetica"/>
              </a:rPr>
              <a:t>market</a:t>
            </a:r>
            <a:endParaRPr lang="fr-FR" dirty="0" smtClean="0">
              <a:solidFill>
                <a:prstClr val="black"/>
              </a:solidFill>
              <a:latin typeface="Helvetica"/>
              <a:cs typeface="Helvetica"/>
            </a:endParaRPr>
          </a:p>
          <a:p>
            <a:pPr marL="342900" indent="-342900">
              <a:spcBef>
                <a:spcPct val="20000"/>
              </a:spcBef>
              <a:spcAft>
                <a:spcPts val="2400"/>
              </a:spcAft>
              <a:buClr>
                <a:srgbClr val="660066"/>
              </a:buClr>
              <a:buSzPct val="170000"/>
              <a:buFontTx/>
              <a:buBlip>
                <a:blip r:embed="rId3"/>
              </a:buBlip>
            </a:pPr>
            <a:r>
              <a:rPr lang="fr-FR" b="1" dirty="0" smtClean="0">
                <a:solidFill>
                  <a:srgbClr val="660066"/>
                </a:solidFill>
                <a:latin typeface="Helvetica"/>
                <a:cs typeface="Helvetica"/>
              </a:rPr>
              <a:t>Anticiper les effets de la taxe incitative</a:t>
            </a:r>
          </a:p>
          <a:p>
            <a:pPr marL="342900" indent="-342900">
              <a:spcBef>
                <a:spcPct val="20000"/>
              </a:spcBef>
              <a:spcAft>
                <a:spcPts val="2400"/>
              </a:spcAft>
              <a:buClr>
                <a:srgbClr val="660066"/>
              </a:buClr>
              <a:buSzPct val="170000"/>
              <a:buFontTx/>
              <a:buBlip>
                <a:blip r:embed="rId3"/>
              </a:buBlip>
            </a:pPr>
            <a:r>
              <a:rPr lang="fr-FR" dirty="0" smtClean="0">
                <a:solidFill>
                  <a:prstClr val="black"/>
                </a:solidFill>
                <a:latin typeface="Helvetica"/>
                <a:cs typeface="Helvetica"/>
              </a:rPr>
              <a:t>Réaliser des économies en optimisant le tri des déchets</a:t>
            </a:r>
          </a:p>
          <a:p>
            <a:pPr marL="342900" indent="-342900">
              <a:spcBef>
                <a:spcPct val="20000"/>
              </a:spcBef>
              <a:spcAft>
                <a:spcPts val="2400"/>
              </a:spcAft>
              <a:buClr>
                <a:srgbClr val="660066"/>
              </a:buClr>
              <a:buSzPct val="170000"/>
              <a:buFontTx/>
              <a:buBlip>
                <a:blip r:embed="rId3"/>
              </a:buBlip>
            </a:pPr>
            <a:r>
              <a:rPr lang="fr-FR" dirty="0" smtClean="0">
                <a:solidFill>
                  <a:prstClr val="black"/>
                </a:solidFill>
                <a:latin typeface="Helvetica"/>
                <a:cs typeface="Helvetica"/>
              </a:rPr>
              <a:t>Accélérer les </a:t>
            </a:r>
            <a:r>
              <a:rPr lang="fr-FR" b="1" dirty="0" smtClean="0">
                <a:solidFill>
                  <a:srgbClr val="660066"/>
                </a:solidFill>
                <a:latin typeface="Helvetica"/>
                <a:cs typeface="Helvetica"/>
              </a:rPr>
              <a:t>changements de comportement </a:t>
            </a:r>
            <a:r>
              <a:rPr lang="fr-FR" dirty="0" smtClean="0">
                <a:solidFill>
                  <a:prstClr val="black"/>
                </a:solidFill>
                <a:latin typeface="Helvetica"/>
                <a:cs typeface="Helvetica"/>
              </a:rPr>
              <a:t>et atteindre les objectifs fixés par le Grenelle</a:t>
            </a:r>
          </a:p>
        </p:txBody>
      </p:sp>
      <p:sp>
        <p:nvSpPr>
          <p:cNvPr id="24"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28" name="Imag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pic>
        <p:nvPicPr>
          <p:cNvPr id="27" name="Image 26" descr="CiteGreen-Logo.jpeg"/>
          <p:cNvPicPr>
            <a:picLocks noChangeAspect="1"/>
          </p:cNvPicPr>
          <p:nvPr/>
        </p:nvPicPr>
        <p:blipFill>
          <a:blip r:embed="rId6"/>
          <a:stretch>
            <a:fillRect/>
          </a:stretch>
        </p:blipFill>
        <p:spPr>
          <a:xfrm>
            <a:off x="8305800" y="76200"/>
            <a:ext cx="685800" cy="6858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172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ÉNERGIE MOBILITÉ TÉLÉCOMS</a:t>
            </a:r>
            <a:endParaRPr lang="fr-FR" sz="3600" b="1" spc="190" dirty="0">
              <a:solidFill>
                <a:srgbClr val="450046"/>
              </a:solidFill>
              <a:effectLst>
                <a:reflection stA="78000" endPos="69000" dist="12700" dir="5400000" sy="-100000" algn="bl" rotWithShape="0"/>
              </a:effectLst>
              <a:latin typeface="Impact"/>
              <a:cs typeface="Impact"/>
            </a:endParaRPr>
          </a:p>
        </p:txBody>
      </p:sp>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63" name="Rectangle à coins arrondis 62"/>
          <p:cNvSpPr/>
          <p:nvPr/>
        </p:nvSpPr>
        <p:spPr>
          <a:xfrm>
            <a:off x="190500" y="1676400"/>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solidFill>
                  <a:prstClr val="white"/>
                </a:solidFill>
                <a:latin typeface="Helvetica"/>
                <a:cs typeface="Helvetica"/>
              </a:rPr>
              <a:t>Bénéfices Partenaires</a:t>
            </a:r>
            <a:endParaRPr lang="fr-FR" sz="1200" b="1" dirty="0">
              <a:solidFill>
                <a:prstClr val="white"/>
              </a:solidFill>
              <a:latin typeface="Helvetica"/>
              <a:cs typeface="Helvetica"/>
            </a:endParaRPr>
          </a:p>
        </p:txBody>
      </p:sp>
      <p:sp>
        <p:nvSpPr>
          <p:cNvPr id="33" name="Espace réservé du contenu 2"/>
          <p:cNvSpPr>
            <a:spLocks noGrp="1"/>
          </p:cNvSpPr>
          <p:nvPr>
            <p:ph idx="1"/>
          </p:nvPr>
        </p:nvSpPr>
        <p:spPr>
          <a:xfrm>
            <a:off x="1676400" y="1676400"/>
            <a:ext cx="7010400" cy="2743200"/>
          </a:xfrm>
        </p:spPr>
        <p:txBody>
          <a:bodyPr>
            <a:normAutofit/>
          </a:bodyPr>
          <a:lstStyle/>
          <a:p>
            <a:pPr>
              <a:spcAft>
                <a:spcPts val="1800"/>
              </a:spcAft>
              <a:buClr>
                <a:srgbClr val="660066"/>
              </a:buClr>
              <a:buBlip>
                <a:blip r:embed="rId3"/>
              </a:buBlip>
            </a:pPr>
            <a:r>
              <a:rPr lang="fr-FR" sz="1800" b="1" dirty="0" smtClean="0">
                <a:solidFill>
                  <a:srgbClr val="660066"/>
                </a:solidFill>
              </a:rPr>
              <a:t>Système de fidélisation</a:t>
            </a:r>
          </a:p>
          <a:p>
            <a:pPr>
              <a:spcAft>
                <a:spcPts val="1800"/>
              </a:spcAft>
              <a:buClr>
                <a:srgbClr val="660066"/>
              </a:buClr>
              <a:buBlip>
                <a:blip r:embed="rId3"/>
              </a:buBlip>
            </a:pPr>
            <a:r>
              <a:rPr lang="fr-FR" sz="1800" dirty="0" smtClean="0"/>
              <a:t>Recrutement croisé d’utilisateurs</a:t>
            </a:r>
          </a:p>
          <a:p>
            <a:pPr>
              <a:spcAft>
                <a:spcPts val="1800"/>
              </a:spcAft>
              <a:buClr>
                <a:srgbClr val="660066"/>
              </a:buClr>
              <a:buBlip>
                <a:blip r:embed="rId3"/>
              </a:buBlip>
            </a:pPr>
            <a:r>
              <a:rPr lang="fr-FR" sz="1800" dirty="0" smtClean="0"/>
              <a:t>Dispositif d’animation de la base commune </a:t>
            </a:r>
          </a:p>
        </p:txBody>
      </p:sp>
      <p:sp>
        <p:nvSpPr>
          <p:cNvPr id="38" name="Rectangle à coins arrondis 37"/>
          <p:cNvSpPr/>
          <p:nvPr/>
        </p:nvSpPr>
        <p:spPr>
          <a:xfrm>
            <a:off x="190500" y="3810001"/>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solidFill>
                  <a:prstClr val="white"/>
                </a:solidFill>
                <a:latin typeface="Helvetica"/>
                <a:cs typeface="Helvetica"/>
              </a:rPr>
              <a:t>Bénéfices Marques</a:t>
            </a:r>
            <a:endParaRPr lang="fr-FR" sz="1200" b="1" dirty="0">
              <a:solidFill>
                <a:prstClr val="white"/>
              </a:solidFill>
              <a:latin typeface="Helvetica"/>
              <a:cs typeface="Helvetica"/>
            </a:endParaRPr>
          </a:p>
        </p:txBody>
      </p:sp>
      <p:sp>
        <p:nvSpPr>
          <p:cNvPr id="45" name="Espace réservé du contenu 2"/>
          <p:cNvSpPr txBox="1">
            <a:spLocks/>
          </p:cNvSpPr>
          <p:nvPr/>
        </p:nvSpPr>
        <p:spPr>
          <a:xfrm>
            <a:off x="1676400" y="3810000"/>
            <a:ext cx="7010400" cy="1487269"/>
          </a:xfrm>
          <a:prstGeom prst="rect">
            <a:avLst/>
          </a:prstGeom>
        </p:spPr>
        <p:txBody>
          <a:bodyPr vert="horz" lIns="91440" tIns="45720" rIns="91440" bIns="45720" rtlCol="0">
            <a:noAutofit/>
          </a:bodyPr>
          <a:lstStyle/>
          <a:p>
            <a:pPr marL="342900" indent="-342900">
              <a:spcBef>
                <a:spcPct val="20000"/>
              </a:spcBef>
              <a:spcAft>
                <a:spcPts val="1800"/>
              </a:spcAft>
              <a:buClr>
                <a:srgbClr val="660066"/>
              </a:buClr>
              <a:buSzPct val="170000"/>
              <a:buFontTx/>
              <a:buBlip>
                <a:blip r:embed="rId3"/>
              </a:buBlip>
            </a:pPr>
            <a:r>
              <a:rPr lang="fr-FR" dirty="0" smtClean="0">
                <a:solidFill>
                  <a:prstClr val="black"/>
                </a:solidFill>
                <a:latin typeface="Helvetica"/>
                <a:cs typeface="Helvetica"/>
              </a:rPr>
              <a:t>Dispositif de communication sur leur engagement responsable</a:t>
            </a:r>
          </a:p>
          <a:p>
            <a:pPr marL="342900" indent="-342900">
              <a:spcBef>
                <a:spcPct val="20000"/>
              </a:spcBef>
              <a:spcAft>
                <a:spcPts val="1800"/>
              </a:spcAft>
              <a:buClr>
                <a:srgbClr val="660066"/>
              </a:buClr>
              <a:buSzPct val="170000"/>
              <a:buFontTx/>
              <a:buBlip>
                <a:blip r:embed="rId3"/>
              </a:buBlip>
            </a:pPr>
            <a:r>
              <a:rPr lang="fr-FR" dirty="0" smtClean="0">
                <a:solidFill>
                  <a:prstClr val="black"/>
                </a:solidFill>
                <a:latin typeface="Helvetica"/>
                <a:cs typeface="Helvetica"/>
              </a:rPr>
              <a:t>Accès à une </a:t>
            </a:r>
            <a:r>
              <a:rPr lang="fr-FR" b="1" dirty="0" smtClean="0">
                <a:solidFill>
                  <a:srgbClr val="660066"/>
                </a:solidFill>
                <a:latin typeface="Helvetica"/>
                <a:cs typeface="Helvetica"/>
              </a:rPr>
              <a:t>base performante qualifiée et locale</a:t>
            </a:r>
          </a:p>
          <a:p>
            <a:pPr marL="342900" indent="-342900">
              <a:spcBef>
                <a:spcPct val="20000"/>
              </a:spcBef>
              <a:spcAft>
                <a:spcPts val="1800"/>
              </a:spcAft>
              <a:buClr>
                <a:srgbClr val="660066"/>
              </a:buClr>
              <a:buSzPct val="170000"/>
              <a:buFontTx/>
              <a:buBlip>
                <a:blip r:embed="rId3"/>
              </a:buBlip>
            </a:pPr>
            <a:r>
              <a:rPr lang="fr-FR" dirty="0" smtClean="0">
                <a:solidFill>
                  <a:prstClr val="black"/>
                </a:solidFill>
                <a:latin typeface="Helvetica"/>
                <a:cs typeface="Helvetica"/>
              </a:rPr>
              <a:t>Améliorer sa notoriété et son image Développement Durable </a:t>
            </a:r>
          </a:p>
        </p:txBody>
      </p:sp>
      <p:sp>
        <p:nvSpPr>
          <p:cNvPr id="28"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1" name="Imag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pic>
        <p:nvPicPr>
          <p:cNvPr id="24" name="Image 23" descr="CiteGreen-Logo.jpeg"/>
          <p:cNvPicPr>
            <a:picLocks noChangeAspect="1"/>
          </p:cNvPicPr>
          <p:nvPr/>
        </p:nvPicPr>
        <p:blipFill>
          <a:blip r:embed="rId6"/>
          <a:stretch>
            <a:fillRect/>
          </a:stretch>
        </p:blipFill>
        <p:spPr>
          <a:xfrm>
            <a:off x="8305800" y="76200"/>
            <a:ext cx="685800" cy="6858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172200" cy="646331"/>
          </a:xfrm>
          <a:prstGeom prst="rect">
            <a:avLst/>
          </a:prstGeom>
          <a:noFill/>
        </p:spPr>
        <p:txBody>
          <a:bodyPr wrap="square" rtlCol="0">
            <a:spAutoFit/>
          </a:bodyPr>
          <a:lstStyle/>
          <a:p>
            <a:r>
              <a:rPr lang="fr-FR" sz="3600" b="1" spc="190" dirty="0" smtClean="0">
                <a:solidFill>
                  <a:srgbClr val="450046"/>
                </a:solidFill>
                <a:effectLst>
                  <a:reflection stA="78000" endPos="69000" dist="12700" dir="5400000" sy="-100000" algn="bl" rotWithShape="0"/>
                </a:effectLst>
                <a:latin typeface="Impact"/>
                <a:cs typeface="Impact"/>
              </a:rPr>
              <a:t>ÉNERGIE MOBILITÉ TÉLÉCOMS</a:t>
            </a:r>
            <a:endParaRPr lang="fr-FR" sz="3600" b="1" spc="190" dirty="0">
              <a:solidFill>
                <a:srgbClr val="450046"/>
              </a:solidFill>
              <a:effectLst>
                <a:reflection stA="78000" endPos="69000" dist="12700" dir="5400000" sy="-100000" algn="bl" rotWithShape="0"/>
              </a:effectLst>
              <a:latin typeface="Impact"/>
              <a:cs typeface="Impact"/>
            </a:endParaRPr>
          </a:p>
        </p:txBody>
      </p:sp>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wrap="square" rtlCol="0">
            <a:spAutoFit/>
          </a:bodyPr>
          <a:lstStyle/>
          <a:p>
            <a:r>
              <a:rPr lang="fr-FR" b="1" spc="170" dirty="0" smtClean="0">
                <a:solidFill>
                  <a:srgbClr val="660066"/>
                </a:solidFill>
                <a:latin typeface="Helvetica"/>
                <a:cs typeface="Helvetica"/>
              </a:rPr>
              <a:t>rogrammes </a:t>
            </a:r>
          </a:p>
          <a:p>
            <a:r>
              <a:rPr lang="fr-FR" b="1" spc="170" dirty="0" smtClean="0">
                <a:solidFill>
                  <a:srgbClr val="660066"/>
                </a:solidFill>
                <a:latin typeface="Helvetica"/>
                <a:cs typeface="Helvetica"/>
              </a:rPr>
              <a:t>relationnels</a:t>
            </a:r>
            <a:endParaRPr lang="fr-FR" b="1" spc="170" dirty="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sp>
        <p:nvSpPr>
          <p:cNvPr id="39" name="Rectangle à coins arrondis 38"/>
          <p:cNvSpPr/>
          <p:nvPr/>
        </p:nvSpPr>
        <p:spPr>
          <a:xfrm>
            <a:off x="228600" y="1534180"/>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solidFill>
                  <a:prstClr val="white"/>
                </a:solidFill>
                <a:latin typeface="Helvetica"/>
                <a:cs typeface="Helvetica"/>
              </a:rPr>
              <a:t>Bénéfices</a:t>
            </a:r>
          </a:p>
          <a:p>
            <a:pPr algn="ctr"/>
            <a:r>
              <a:rPr lang="fr-FR" sz="1200" b="1" dirty="0" smtClean="0">
                <a:solidFill>
                  <a:prstClr val="white"/>
                </a:solidFill>
                <a:latin typeface="Helvetica"/>
                <a:cs typeface="Helvetica"/>
              </a:rPr>
              <a:t>Cité Green</a:t>
            </a:r>
            <a:endParaRPr lang="fr-FR" sz="1200" b="1" dirty="0">
              <a:solidFill>
                <a:prstClr val="white"/>
              </a:solidFill>
              <a:latin typeface="Helvetica"/>
              <a:cs typeface="Helvetica"/>
            </a:endParaRPr>
          </a:p>
        </p:txBody>
      </p:sp>
      <p:sp>
        <p:nvSpPr>
          <p:cNvPr id="46" name="Espace réservé du contenu 2"/>
          <p:cNvSpPr txBox="1">
            <a:spLocks/>
          </p:cNvSpPr>
          <p:nvPr/>
        </p:nvSpPr>
        <p:spPr>
          <a:xfrm>
            <a:off x="1676400" y="1505054"/>
            <a:ext cx="7010400" cy="3600346"/>
          </a:xfrm>
          <a:prstGeom prst="rect">
            <a:avLst/>
          </a:prstGeom>
        </p:spPr>
        <p:txBody>
          <a:bodyPr vert="horz" lIns="91440" tIns="45720" rIns="91440" bIns="45720" rtlCol="0">
            <a:noAutofit/>
          </a:bodyPr>
          <a:lstStyle/>
          <a:p>
            <a:pPr marL="342900" indent="-342900">
              <a:spcBef>
                <a:spcPct val="20000"/>
              </a:spcBef>
              <a:spcAft>
                <a:spcPts val="3000"/>
              </a:spcAft>
              <a:buClr>
                <a:srgbClr val="660066"/>
              </a:buClr>
              <a:buSzPct val="170000"/>
              <a:buFontTx/>
              <a:buBlip>
                <a:blip r:embed="rId3"/>
              </a:buBlip>
            </a:pPr>
            <a:r>
              <a:rPr lang="fr-FR" b="1" dirty="0" smtClean="0">
                <a:solidFill>
                  <a:srgbClr val="660066"/>
                </a:solidFill>
                <a:latin typeface="Helvetica"/>
                <a:cs typeface="Helvetica"/>
              </a:rPr>
              <a:t>4 sources de rémunération </a:t>
            </a:r>
            <a:r>
              <a:rPr lang="fr-FR" dirty="0" smtClean="0">
                <a:solidFill>
                  <a:prstClr val="black"/>
                </a:solidFill>
                <a:latin typeface="Helvetica"/>
                <a:cs typeface="Helvetica"/>
              </a:rPr>
              <a:t>: par tous les partenaires et les actions de communication </a:t>
            </a:r>
          </a:p>
          <a:p>
            <a:pPr marL="342900" indent="-342900">
              <a:spcBef>
                <a:spcPct val="20000"/>
              </a:spcBef>
              <a:spcAft>
                <a:spcPts val="3000"/>
              </a:spcAft>
              <a:buClr>
                <a:srgbClr val="660066"/>
              </a:buClr>
              <a:buSzPct val="170000"/>
              <a:buFontTx/>
              <a:buBlip>
                <a:blip r:embed="rId3"/>
              </a:buBlip>
            </a:pPr>
            <a:r>
              <a:rPr lang="fr-FR" dirty="0" smtClean="0">
                <a:solidFill>
                  <a:prstClr val="black"/>
                </a:solidFill>
                <a:latin typeface="Helvetica" pitchFamily="34" charset="0"/>
              </a:rPr>
              <a:t>Réaliser l’objectif du bilan carbone des français</a:t>
            </a:r>
          </a:p>
          <a:p>
            <a:pPr marL="342900" indent="-342900">
              <a:spcBef>
                <a:spcPct val="20000"/>
              </a:spcBef>
              <a:spcAft>
                <a:spcPts val="3000"/>
              </a:spcAft>
              <a:buClr>
                <a:srgbClr val="660066"/>
              </a:buClr>
              <a:buSzPct val="170000"/>
              <a:buFontTx/>
              <a:buBlip>
                <a:blip r:embed="rId3"/>
              </a:buBlip>
            </a:pPr>
            <a:r>
              <a:rPr lang="fr-FR" dirty="0" smtClean="0">
                <a:solidFill>
                  <a:prstClr val="black"/>
                </a:solidFill>
                <a:latin typeface="Helvetica" pitchFamily="34" charset="0"/>
              </a:rPr>
              <a:t>Animer </a:t>
            </a:r>
            <a:r>
              <a:rPr lang="fr-FR" b="1" dirty="0" smtClean="0">
                <a:solidFill>
                  <a:srgbClr val="660066"/>
                </a:solidFill>
                <a:latin typeface="Helvetica" pitchFamily="34" charset="0"/>
              </a:rPr>
              <a:t>un écosystème complet collectivités, marques, partenaires  et citoyens  </a:t>
            </a:r>
          </a:p>
        </p:txBody>
      </p:sp>
      <p:sp>
        <p:nvSpPr>
          <p:cNvPr id="28"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lang="fr-FR" sz="1200" b="1" dirty="0">
                <a:solidFill>
                  <a:srgbClr val="450046"/>
                </a:solidFill>
                <a:latin typeface="Helvetica"/>
                <a:cs typeface="Helvetica"/>
              </a:rPr>
              <a:t>Master Distribution &amp; Relation client © Université Paris-Dauphine, </a:t>
            </a:r>
            <a:r>
              <a:rPr lang="fr-FR" sz="1200" b="1" dirty="0" smtClean="0">
                <a:solidFill>
                  <a:srgbClr val="450046"/>
                </a:solidFill>
                <a:latin typeface="Helvetica"/>
                <a:cs typeface="Helvetica"/>
              </a:rPr>
              <a:t>2012-2013</a:t>
            </a:r>
            <a:endParaRPr lang="fr-FR" sz="1200" b="1" dirty="0">
              <a:solidFill>
                <a:srgbClr val="450046"/>
              </a:solidFill>
              <a:latin typeface="Helvetica"/>
              <a:cs typeface="Helvetica"/>
            </a:endParaRPr>
          </a:p>
        </p:txBody>
      </p:sp>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1" name="Imag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pic>
        <p:nvPicPr>
          <p:cNvPr id="35843" name="Picture 3"/>
          <p:cNvPicPr>
            <a:picLocks noChangeAspect="1" noChangeArrowheads="1"/>
          </p:cNvPicPr>
          <p:nvPr/>
        </p:nvPicPr>
        <p:blipFill>
          <a:blip r:embed="rId6"/>
          <a:srcRect/>
          <a:stretch>
            <a:fillRect/>
          </a:stretch>
        </p:blipFill>
        <p:spPr bwMode="auto">
          <a:xfrm>
            <a:off x="3606800" y="4038600"/>
            <a:ext cx="1651000" cy="1651000"/>
          </a:xfrm>
          <a:prstGeom prst="rect">
            <a:avLst/>
          </a:prstGeom>
          <a:noFill/>
          <a:ln w="9525">
            <a:noFill/>
            <a:miter lim="800000"/>
            <a:headEnd/>
            <a:tailEnd/>
          </a:ln>
          <a:effectLst/>
        </p:spPr>
      </p:pic>
      <p:pic>
        <p:nvPicPr>
          <p:cNvPr id="24" name="Image 23" descr="CiteGreen-Logo.jpeg"/>
          <p:cNvPicPr>
            <a:picLocks noChangeAspect="1"/>
          </p:cNvPicPr>
          <p:nvPr/>
        </p:nvPicPr>
        <p:blipFill>
          <a:blip r:embed="rId7"/>
          <a:stretch>
            <a:fillRect/>
          </a:stretch>
        </p:blipFill>
        <p:spPr>
          <a:xfrm>
            <a:off x="8305800" y="76200"/>
            <a:ext cx="685800" cy="685800"/>
          </a:xfrm>
          <a:prstGeom prst="rect">
            <a:avLst/>
          </a:prstGeom>
        </p:spPr>
      </p:pic>
    </p:spTree>
  </p:cSld>
  <p:clrMapOvr>
    <a:masterClrMapping/>
  </p:clrMapOvr>
  <p:timing>
    <p:tnLst>
      <p:par>
        <p:cTn id="1" dur="indefinite" restart="never" nodeType="tmRoot"/>
      </p:par>
    </p:tnLst>
  </p:timing>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0066"/>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0066"/>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6172200" cy="646331"/>
          </a:xfrm>
          <a:prstGeom prst="rect">
            <a:avLst/>
          </a:prstGeom>
          <a:noFill/>
        </p:spPr>
        <p:txBody>
          <a:bodyPr rtlCol="0" wrap="square">
            <a:spAutoFit/>
          </a:bodyPr>
          <a:lstStyle/>
          <a:p>
            <a:r>
              <a:rPr b="1" dirty="0" lang="fr-FR" smtClean="0" spc="190" sz="3600">
                <a:solidFill>
                  <a:srgbClr val="450046"/>
                </a:solidFill>
                <a:effectLst>
                  <a:reflection algn="bl" dir="5400000" dist="12700" endPos="69000" rotWithShape="0" stA="78000" sy="-100000"/>
                </a:effectLst>
                <a:latin typeface="Impact"/>
                <a:cs typeface="Impact"/>
              </a:rPr>
              <a:t>ÉNERGIE MOBILITÉ TÉLÉCOMS</a:t>
            </a:r>
            <a:endParaRPr b="1" dirty="0" lang="fr-FR" spc="190" sz="3600">
              <a:solidFill>
                <a:srgbClr val="450046"/>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5" name="ZoneTexte 34"/>
          <p:cNvSpPr txBox="1"/>
          <p:nvPr/>
        </p:nvSpPr>
        <p:spPr>
          <a:xfrm>
            <a:off x="0" y="-22086"/>
            <a:ext cx="304800" cy="707886"/>
          </a:xfrm>
          <a:prstGeom prst="rect">
            <a:avLst/>
          </a:prstGeom>
          <a:noFill/>
        </p:spPr>
        <p:txBody>
          <a:bodyPr rtlCol="0" wrap="square">
            <a:spAutoFit/>
          </a:bodyPr>
          <a:lstStyle/>
          <a:p>
            <a:pPr algn="ctr"/>
            <a:r>
              <a:rPr b="1" dirty="0" lang="fr-FR" smtClean="0" sz="4000">
                <a:solidFill>
                  <a:srgbClr val="000090">
                    <a:alpha val="40000"/>
                  </a:srgbClr>
                </a:solidFill>
                <a:latin typeface="Impact"/>
                <a:cs typeface="Impact"/>
              </a:rPr>
              <a:t>S</a:t>
            </a:r>
            <a:endParaRPr b="1" dirty="0" lang="fr-FR" sz="4000">
              <a:solidFill>
                <a:srgbClr val="000090">
                  <a:alpha val="40000"/>
                </a:srgbClr>
              </a:solidFill>
              <a:latin typeface="Impact"/>
              <a:cs typeface="Impact"/>
            </a:endParaRPr>
          </a:p>
        </p:txBody>
      </p:sp>
      <p:sp>
        <p:nvSpPr>
          <p:cNvPr id="20" name="ZoneTexte 19"/>
          <p:cNvSpPr txBox="1"/>
          <p:nvPr/>
        </p:nvSpPr>
        <p:spPr>
          <a:xfrm>
            <a:off x="1828800" y="39469"/>
            <a:ext cx="1828800" cy="646331"/>
          </a:xfrm>
          <a:prstGeom prst="rect">
            <a:avLst/>
          </a:prstGeom>
          <a:noFill/>
        </p:spPr>
        <p:txBody>
          <a:bodyPr rtlCol="0" wrap="square">
            <a:spAutoFit/>
          </a:bodyPr>
          <a:lstStyle/>
          <a:p>
            <a:r>
              <a:rPr b="1" dirty="0" lang="fr-FR" smtClean="0" spc="170">
                <a:solidFill>
                  <a:srgbClr val="660066"/>
                </a:solidFill>
                <a:latin typeface="Helvetica"/>
                <a:cs typeface="Helvetica"/>
              </a:rPr>
              <a:t>rogrammes </a:t>
            </a:r>
          </a:p>
          <a:p>
            <a:r>
              <a:rPr b="1" dirty="0" lang="fr-FR" smtClean="0" spc="170">
                <a:solidFill>
                  <a:srgbClr val="660066"/>
                </a:solidFill>
                <a:latin typeface="Helvetica"/>
                <a:cs typeface="Helvetica"/>
              </a:rPr>
              <a:t>relationnels</a:t>
            </a:r>
            <a:endParaRPr b="1" dirty="0" lang="fr-FR" spc="170">
              <a:solidFill>
                <a:srgbClr val="660066"/>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1600200" y="608494"/>
            <a:ext cx="304800" cy="304800"/>
          </a:xfrm>
          <a:prstGeom prst="ellipse">
            <a:avLst/>
          </a:prstGeom>
          <a:solidFill>
            <a:srgbClr val="660066"/>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0" name="Ellipse 39"/>
          <p:cNvSpPr/>
          <p:nvPr/>
        </p:nvSpPr>
        <p:spPr>
          <a:xfrm>
            <a:off x="3657600" y="608494"/>
            <a:ext cx="304800" cy="304800"/>
          </a:xfrm>
          <a:prstGeom prst="ellipse">
            <a:avLst/>
          </a:prstGeom>
          <a:solidFill>
            <a:srgbClr val="008000">
              <a:alpha val="40000"/>
            </a:srgbClr>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prstClr val="white"/>
                </a:solidFill>
              </a:rPr>
              <a:t> </a:t>
            </a:r>
            <a:endParaRPr dirty="0" lang="fr-FR">
              <a:solidFill>
                <a:prstClr val="white"/>
              </a:solidFill>
            </a:endParaRPr>
          </a:p>
        </p:txBody>
      </p:sp>
      <p:sp>
        <p:nvSpPr>
          <p:cNvPr id="41" name="ZoneTexte 40"/>
          <p:cNvSpPr txBox="1"/>
          <p:nvPr/>
        </p:nvSpPr>
        <p:spPr>
          <a:xfrm>
            <a:off x="4572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rtlCol="0" wrap="square">
            <a:spAutoFit/>
          </a:bodyPr>
          <a:lstStyle/>
          <a:p>
            <a:pPr algn="ctr"/>
            <a:r>
              <a:rPr b="1" dirty="0" lang="fr-FR" sz="3600">
                <a:solidFill>
                  <a:srgbClr val="660066"/>
                </a:solidFill>
                <a:latin typeface="Impact"/>
                <a:cs typeface="Impact"/>
              </a:rPr>
              <a:t>P</a:t>
            </a:r>
          </a:p>
        </p:txBody>
      </p:sp>
      <p:sp>
        <p:nvSpPr>
          <p:cNvPr id="44" name="ZoneTexte 43"/>
          <p:cNvSpPr txBox="1"/>
          <p:nvPr/>
        </p:nvSpPr>
        <p:spPr>
          <a:xfrm>
            <a:off x="3581400" y="-1106"/>
            <a:ext cx="304800" cy="646331"/>
          </a:xfrm>
          <a:prstGeom prst="rect">
            <a:avLst/>
          </a:prstGeom>
          <a:noFill/>
        </p:spPr>
        <p:txBody>
          <a:bodyPr rtlCol="0" wrap="square">
            <a:spAutoFit/>
          </a:bodyPr>
          <a:lstStyle/>
          <a:p>
            <a:pPr algn="ctr"/>
            <a:r>
              <a:rPr b="1" dirty="0" lang="fr-FR" smtClean="0" sz="3600">
                <a:solidFill>
                  <a:srgbClr val="008000">
                    <a:alpha val="40000"/>
                  </a:srgbClr>
                </a:solidFill>
                <a:latin typeface="Impact"/>
                <a:cs typeface="Impact"/>
              </a:rPr>
              <a:t>S</a:t>
            </a:r>
            <a:endParaRPr b="1" dirty="0" lang="fr-FR" sz="3600">
              <a:solidFill>
                <a:srgbClr val="008000">
                  <a:alpha val="40000"/>
                </a:srgbClr>
              </a:solidFill>
              <a:latin typeface="Impact"/>
              <a:cs typeface="Impact"/>
            </a:endParaRPr>
          </a:p>
        </p:txBody>
      </p:sp>
      <p:sp>
        <p:nvSpPr>
          <p:cNvPr id="69" name="Rectangle à coins arrondis 68"/>
          <p:cNvSpPr/>
          <p:nvPr/>
        </p:nvSpPr>
        <p:spPr>
          <a:xfrm>
            <a:off x="76200" y="1558311"/>
            <a:ext cx="1295400" cy="523220"/>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400">
                <a:solidFill>
                  <a:prstClr val="white"/>
                </a:solidFill>
                <a:latin typeface="Helvetica"/>
                <a:cs typeface="Helvetica"/>
              </a:rPr>
              <a:t>Résultats</a:t>
            </a:r>
          </a:p>
        </p:txBody>
      </p:sp>
      <p:pic>
        <p:nvPicPr>
          <p:cNvPr descr="CG Man.png" id="38" name="Image 37"/>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7391400" y="867384"/>
            <a:ext cx="1451993" cy="1952016"/>
          </a:xfrm>
          <a:prstGeom prst="rect">
            <a:avLst/>
          </a:prstGeom>
        </p:spPr>
      </p:pic>
      <p:pic>
        <p:nvPicPr>
          <p:cNvPr descr="grandprix_innovation2012_paris_logo.jpeg" id="46" name="Image 45"/>
          <p:cNvPicPr>
            <a:picLocks noChangeAspect="1"/>
          </p:cNvPicPr>
          <p:nvPr/>
        </p:nvPicPr>
        <p:blipFill>
          <a:blip r:embed="rId5"/>
          <a:stretch>
            <a:fillRect/>
          </a:stretch>
        </p:blipFill>
        <p:spPr>
          <a:xfrm>
            <a:off x="3581400" y="4572000"/>
            <a:ext cx="2819400" cy="864955"/>
          </a:xfrm>
          <a:prstGeom prst="rect">
            <a:avLst/>
          </a:prstGeom>
        </p:spPr>
      </p:pic>
      <p:sp>
        <p:nvSpPr>
          <p:cNvPr id="30" name="ZoneTexte 11"/>
          <p:cNvSpPr txBox="1">
            <a:spLocks noChangeArrowheads="1"/>
          </p:cNvSpPr>
          <p:nvPr/>
        </p:nvSpPr>
        <p:spPr bwMode="auto">
          <a:xfrm>
            <a:off x="1066800" y="6581775"/>
            <a:ext cx="6049963" cy="276225"/>
          </a:xfrm>
          <a:prstGeom prst="rect">
            <a:avLst/>
          </a:prstGeom>
          <a:noFill/>
          <a:ln w="9525">
            <a:noFill/>
            <a:miter lim="800000"/>
            <a:headEnd/>
            <a:tailEnd/>
          </a:ln>
        </p:spPr>
        <p:txBody>
          <a:bodyPr>
            <a:spAutoFit/>
          </a:bodyPr>
          <a:lstStyle/>
          <a:p>
            <a:pPr algn="ctr"/>
            <a:r>
              <a:rPr b="1" dirty="0" lang="fr-FR" sz="1200">
                <a:solidFill>
                  <a:srgbClr val="450046"/>
                </a:solidFill>
                <a:latin typeface="Helvetica"/>
                <a:cs typeface="Helvetica"/>
              </a:rPr>
              <a:t>Master Distribution &amp; Relation client © Université Paris-Dauphine, </a:t>
            </a:r>
            <a:r>
              <a:rPr b="1" dirty="0" lang="fr-FR" smtClean="0" sz="1200">
                <a:solidFill>
                  <a:srgbClr val="450046"/>
                </a:solidFill>
                <a:latin typeface="Helvetica"/>
                <a:cs typeface="Helvetica"/>
              </a:rPr>
              <a:t>2012-2013</a:t>
            </a:r>
            <a:endParaRPr b="1" dirty="0" lang="fr-FR" sz="1200">
              <a:solidFill>
                <a:srgbClr val="450046"/>
              </a:solidFill>
              <a:latin typeface="Helvetica"/>
              <a:cs typeface="Helvetica"/>
            </a:endParaRPr>
          </a:p>
        </p:txBody>
      </p:sp>
      <p:pic>
        <p:nvPicPr>
          <p:cNvPr id="31" name="Imag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6207" y="6581775"/>
            <a:ext cx="909737" cy="194676"/>
          </a:xfrm>
          <a:prstGeom prst="rect">
            <a:avLst/>
          </a:prstGeom>
        </p:spPr>
      </p:pic>
      <p:pic>
        <p:nvPicPr>
          <p:cNvPr id="32" name="Imag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8959" y="6368531"/>
            <a:ext cx="1121571" cy="457162"/>
          </a:xfrm>
          <a:prstGeom prst="rect">
            <a:avLst/>
          </a:prstGeom>
        </p:spPr>
      </p:pic>
      <p:pic>
        <p:nvPicPr>
          <p:cNvPr descr="CiteGreen-Logo.jpeg" id="28" name="Image 27"/>
          <p:cNvPicPr>
            <a:picLocks noChangeAspect="1"/>
          </p:cNvPicPr>
          <p:nvPr/>
        </p:nvPicPr>
        <p:blipFill>
          <a:blip r:embed="rId8"/>
          <a:stretch>
            <a:fillRect/>
          </a:stretch>
        </p:blipFill>
        <p:spPr>
          <a:xfrm>
            <a:off x="8305800" y="76200"/>
            <a:ext cx="685800" cy="685800"/>
          </a:xfrm>
          <a:prstGeom prst="rect">
            <a:avLst/>
          </a:prstGeom>
        </p:spPr>
      </p:pic>
      <p:sp>
        <p:nvSpPr>
          <p:cNvPr id="27" name="Espace réservé du contenu 2"/>
          <p:cNvSpPr txBox="1">
            <a:spLocks/>
          </p:cNvSpPr>
          <p:nvPr/>
        </p:nvSpPr>
        <p:spPr>
          <a:xfrm>
            <a:off x="1828800" y="990600"/>
            <a:ext cx="7010400" cy="4102937"/>
          </a:xfrm>
          <a:prstGeom prst="rect">
            <a:avLst/>
          </a:prstGeom>
        </p:spPr>
        <p:txBody>
          <a:bodyPr bIns="45720" lIns="91440" rIns="91440" rtlCol="0" tIns="45720" vert="horz">
            <a:noAutofit/>
          </a:bodyPr>
          <a:lstStyle/>
          <a:p>
            <a:pPr indent="-342900" lvl="1" marL="342900">
              <a:spcBef>
                <a:spcPct val="20000"/>
              </a:spcBef>
              <a:buClr>
                <a:srgbClr val="660066"/>
              </a:buClr>
              <a:buSzPct val="170000"/>
              <a:buBlip>
                <a:blip r:embed="rId9"/>
              </a:buBlip>
            </a:pPr>
            <a:endParaRPr b="1" dirty="0" lang="fr-FR" smtClean="0">
              <a:solidFill>
                <a:srgbClr val="660066"/>
              </a:solidFill>
              <a:latin charset="0" pitchFamily="34" typeface="Calibri"/>
              <a:cs charset="0" pitchFamily="34" typeface="Calibri"/>
            </a:endParaRPr>
          </a:p>
          <a:p>
            <a:pPr indent="-342900" lvl="1" marL="342900">
              <a:spcBef>
                <a:spcPct val="20000"/>
              </a:spcBef>
              <a:buClr>
                <a:srgbClr val="660066"/>
              </a:buClr>
              <a:buSzPct val="170000"/>
              <a:buBlip>
                <a:blip r:embed="rId9"/>
              </a:buBlip>
            </a:pPr>
            <a:endParaRPr b="1" dirty="0" lang="fr-FR" smtClean="0">
              <a:solidFill>
                <a:srgbClr val="660066"/>
              </a:solidFill>
              <a:latin charset="0" pitchFamily="34" typeface="Calibri"/>
              <a:cs charset="0" pitchFamily="34" typeface="Calibri"/>
            </a:endParaRPr>
          </a:p>
          <a:p>
            <a:pPr indent="-342900" lvl="1" marL="342900">
              <a:spcBef>
                <a:spcPct val="20000"/>
              </a:spcBef>
              <a:buClr>
                <a:srgbClr val="660066"/>
              </a:buClr>
              <a:buSzPct val="170000"/>
              <a:buBlip>
                <a:blip r:embed="rId9"/>
              </a:buBlip>
            </a:pPr>
            <a:r>
              <a:rPr b="1" dirty="0" lang="fr-FR" smtClean="0">
                <a:solidFill>
                  <a:srgbClr val="660066"/>
                </a:solidFill>
                <a:latin charset="0" pitchFamily="34" typeface="Helvetica"/>
              </a:rPr>
              <a:t>50 partenaires</a:t>
            </a:r>
            <a:r>
              <a:rPr dirty="0" lang="fr-FR" smtClean="0">
                <a:latin charset="0" pitchFamily="34" typeface="Helvetica"/>
              </a:rPr>
              <a:t> </a:t>
            </a:r>
            <a:r>
              <a:rPr dirty="0" err="1" lang="fr-FR" smtClean="0">
                <a:latin charset="0" pitchFamily="34" typeface="Helvetica"/>
              </a:rPr>
              <a:t>éco-responsables</a:t>
            </a:r>
            <a:endParaRPr dirty="0" lang="fr-FR" smtClean="0">
              <a:latin charset="0" pitchFamily="34" typeface="Helvetica"/>
            </a:endParaRPr>
          </a:p>
          <a:p>
            <a:pPr indent="-342900" lvl="1" marL="342900">
              <a:spcBef>
                <a:spcPct val="20000"/>
              </a:spcBef>
              <a:buClr>
                <a:srgbClr val="660066"/>
              </a:buClr>
              <a:buSzPct val="170000"/>
            </a:pPr>
            <a:endParaRPr b="1" dirty="0" lang="fr-FR" smtClean="0">
              <a:solidFill>
                <a:srgbClr val="660066"/>
              </a:solidFill>
              <a:latin charset="0" pitchFamily="34" typeface="Helvetica"/>
            </a:endParaRPr>
          </a:p>
          <a:p>
            <a:pPr indent="-342900" lvl="1" marL="342900">
              <a:spcBef>
                <a:spcPct val="20000"/>
              </a:spcBef>
              <a:buClr>
                <a:srgbClr val="660066"/>
              </a:buClr>
              <a:buSzPct val="170000"/>
              <a:buBlip>
                <a:blip r:embed="rId9"/>
              </a:buBlip>
            </a:pPr>
            <a:r>
              <a:rPr b="1" dirty="0" lang="fr-FR" smtClean="0">
                <a:solidFill>
                  <a:srgbClr val="660066"/>
                </a:solidFill>
                <a:latin charset="0" pitchFamily="34" typeface="Calibri"/>
                <a:cs charset="0" pitchFamily="34" typeface="Calibri"/>
              </a:rPr>
              <a:t>35 000 utilisateurs </a:t>
            </a:r>
            <a:r>
              <a:rPr dirty="0" lang="fr-FR" smtClean="0">
                <a:solidFill>
                  <a:srgbClr val="000000"/>
                </a:solidFill>
                <a:latin charset="0" pitchFamily="34" typeface="Calibri"/>
                <a:cs charset="0" pitchFamily="34" typeface="Calibri"/>
              </a:rPr>
              <a:t>en 1 an et </a:t>
            </a:r>
            <a:r>
              <a:rPr b="1" dirty="0" lang="fr-FR" smtClean="0">
                <a:solidFill>
                  <a:srgbClr val="660066"/>
                </a:solidFill>
                <a:latin charset="0" pitchFamily="34" typeface="Helvetica"/>
              </a:rPr>
              <a:t>65% d’actifs</a:t>
            </a:r>
          </a:p>
          <a:p>
            <a:pPr indent="-342900" lvl="1" marL="342900">
              <a:spcBef>
                <a:spcPct val="20000"/>
              </a:spcBef>
              <a:buClr>
                <a:srgbClr val="660066"/>
              </a:buClr>
              <a:buSzPct val="170000"/>
            </a:pPr>
            <a:endParaRPr dirty="0" lang="fr-FR" smtClean="0">
              <a:solidFill>
                <a:srgbClr val="000000"/>
              </a:solidFill>
              <a:latin charset="0" pitchFamily="34" typeface="Calibri"/>
              <a:cs charset="0" pitchFamily="34" typeface="Calibri"/>
            </a:endParaRPr>
          </a:p>
          <a:p>
            <a:pPr indent="-342900" lvl="1" marL="342900">
              <a:spcBef>
                <a:spcPct val="20000"/>
              </a:spcBef>
              <a:buClr>
                <a:srgbClr val="660066"/>
              </a:buClr>
              <a:buSzPct val="170000"/>
              <a:buBlip>
                <a:blip r:embed="rId9"/>
              </a:buBlip>
            </a:pPr>
            <a:r>
              <a:rPr dirty="0" lang="fr-FR" smtClean="0">
                <a:latin charset="0" pitchFamily="34" typeface="Helvetica"/>
              </a:rPr>
              <a:t>Taux d’ouverture de mails de </a:t>
            </a:r>
            <a:r>
              <a:rPr b="1" dirty="0" lang="fr-FR" smtClean="0">
                <a:solidFill>
                  <a:srgbClr val="660066"/>
                </a:solidFill>
                <a:latin charset="0" pitchFamily="34" typeface="Helvetica"/>
              </a:rPr>
              <a:t>50 % </a:t>
            </a:r>
            <a:r>
              <a:rPr dirty="0" lang="fr-FR" smtClean="0">
                <a:solidFill>
                  <a:srgbClr val="000000"/>
                </a:solidFill>
                <a:latin charset="0" pitchFamily="34" typeface="Calibri"/>
                <a:cs charset="0" pitchFamily="34" typeface="Calibri"/>
              </a:rPr>
              <a:t>et des taux de clic </a:t>
            </a:r>
            <a:r>
              <a:rPr b="1" dirty="0" lang="fr-FR" smtClean="0">
                <a:solidFill>
                  <a:srgbClr val="660066"/>
                </a:solidFill>
                <a:latin charset="0" pitchFamily="34" typeface="Calibri"/>
                <a:cs charset="0" pitchFamily="34" typeface="Calibri"/>
              </a:rPr>
              <a:t>de plus de 10%</a:t>
            </a:r>
          </a:p>
          <a:p>
            <a:pPr indent="-342900" lvl="1" marL="342900">
              <a:spcBef>
                <a:spcPct val="20000"/>
              </a:spcBef>
              <a:buClr>
                <a:srgbClr val="660066"/>
              </a:buClr>
              <a:buSzPct val="170000"/>
            </a:pPr>
            <a:r>
              <a:rPr dirty="0" lang="fr-FR" smtClean="0">
                <a:solidFill>
                  <a:srgbClr val="000000"/>
                </a:solidFill>
                <a:latin charset="0" pitchFamily="34" typeface="Calibri"/>
                <a:cs charset="0" pitchFamily="34" typeface="Calibri"/>
              </a:rPr>
              <a:t> </a:t>
            </a:r>
            <a:endParaRPr dirty="0" lang="fr-FR" smtClean="0">
              <a:latin charset="0" pitchFamily="34" typeface="Helvetica"/>
            </a:endParaRPr>
          </a:p>
          <a:p>
            <a:pPr indent="-342900" lvl="0" marL="342900">
              <a:spcBef>
                <a:spcPct val="20000"/>
              </a:spcBef>
              <a:buClr>
                <a:srgbClr val="660066"/>
              </a:buClr>
              <a:buSzPct val="170000"/>
              <a:buBlip>
                <a:blip r:embed="rId9"/>
              </a:buBlip>
            </a:pPr>
            <a:r>
              <a:rPr cap="none" dirty="0" i="0" kern="1200" kumimoji="0" lang="fr-FR" noProof="0" normalizeH="0" smtClean="0" spc="0" strike="noStrike" u="none">
                <a:ln>
                  <a:noFill/>
                </a:ln>
                <a:effectLst/>
                <a:uLnTx/>
                <a:uFillTx/>
                <a:latin charset="0" pitchFamily="34" typeface="Helvetica"/>
                <a:ea typeface="+mn-ea"/>
                <a:cs typeface="+mn-cs"/>
              </a:rPr>
              <a:t>Un prix de l’innovation de la Ville de Paris</a:t>
            </a:r>
          </a:p>
        </p:txBody>
      </p:sp>
    </p:spTree>
  </p:cSld>
  <p:clrMapOvr>
    <a:masterClrMapping/>
  </p:clrMapOvr>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1" name="Titre 5"/>
          <p:cNvSpPr txBox="1">
            <a:spLocks/>
          </p:cNvSpPr>
          <p:nvPr/>
        </p:nvSpPr>
        <p:spPr bwMode="auto">
          <a:xfrm>
            <a:off x="533400" y="1143000"/>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b="1" cap="all" dirty="0" smtClean="0">
                <a:solidFill>
                  <a:srgbClr val="000090"/>
                </a:solidFill>
                <a:latin typeface="Helvetica"/>
                <a:ea typeface="Tahoma" pitchFamily="34" charset="0"/>
                <a:cs typeface="Helvetica"/>
              </a:rPr>
              <a:t>S.C.O.P.S</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29" name="Rectangle 3"/>
          <p:cNvSpPr txBox="1">
            <a:spLocks noChangeArrowheads="1"/>
          </p:cNvSpPr>
          <p:nvPr/>
        </p:nvSpPr>
        <p:spPr bwMode="auto">
          <a:xfrm>
            <a:off x="611188" y="2271713"/>
            <a:ext cx="8064500" cy="367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140000"/>
              <a:buBlip>
                <a:blip r:embed="rId6"/>
              </a:buBlip>
              <a:tabLst/>
              <a:defRPr/>
            </a:pP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Un Observatoire de l’Innovation Commerciale constitué à partir : </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d’une veille réalisée par les étudiants du Master Distribution &amp; Relation client de l’Université Paris Dauphine</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rPr>
              <a:t>d’une analyse proposée par une équipe de professeurs et de professionnels qui interviennent dans le Master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fr-FR" b="0" i="0" u="none" strike="noStrike" kern="1200" cap="none" spc="0" normalizeH="0" baseline="0" noProof="0" dirty="0" smtClean="0">
              <a:ln>
                <a:noFill/>
              </a:ln>
              <a:solidFill>
                <a:schemeClr val="tx1"/>
              </a:solidFill>
              <a:effectLst/>
              <a:uLnTx/>
              <a:uFillTx/>
              <a:latin typeface="Helvetica"/>
              <a:ea typeface="Tahoma" pitchFamily="34" charset="0"/>
              <a:cs typeface="Helvetica"/>
            </a:endParaRPr>
          </a:p>
          <a:p>
            <a:pPr marL="342900" marR="0" lvl="0" indent="-342900" algn="l" defTabSz="914400" rtl="0" eaLnBrk="1" fontAlgn="base" latinLnBrk="0" hangingPunct="1">
              <a:lnSpc>
                <a:spcPct val="100000"/>
              </a:lnSpc>
              <a:spcBef>
                <a:spcPct val="20000"/>
              </a:spcBef>
              <a:spcAft>
                <a:spcPct val="0"/>
              </a:spcAft>
              <a:buClrTx/>
              <a:buSzPct val="140000"/>
              <a:buBlip>
                <a:blip r:embed="rId6"/>
              </a:buBlip>
              <a:tabLst/>
              <a:defRPr/>
            </a:pPr>
            <a:r>
              <a:rPr kumimoji="0" lang="fr-FR" b="1" i="0" u="none" strike="noStrike" kern="1200" cap="none" spc="0" normalizeH="0" baseline="0" noProof="0" dirty="0" smtClean="0">
                <a:ln>
                  <a:noFill/>
                </a:ln>
                <a:solidFill>
                  <a:srgbClr val="000090"/>
                </a:solidFill>
                <a:effectLst/>
                <a:uLnTx/>
                <a:uFillTx/>
                <a:latin typeface="Helvetica"/>
                <a:ea typeface="Tahoma" pitchFamily="34" charset="0"/>
                <a:cs typeface="Helvetica"/>
              </a:rPr>
              <a:t>Le repérage et l’analyse des meilleures innovations commerciales de l’année dans </a:t>
            </a:r>
            <a:r>
              <a:rPr kumimoji="0" lang="fr-FR" b="1" i="0" u="sng" strike="noStrike" kern="1200" cap="none" spc="0" normalizeH="0" baseline="0" noProof="0" dirty="0" smtClean="0">
                <a:ln>
                  <a:noFill/>
                </a:ln>
                <a:solidFill>
                  <a:srgbClr val="000090"/>
                </a:solidFill>
                <a:effectLst/>
                <a:uLnTx/>
                <a:uFillTx/>
                <a:latin typeface="Helvetica"/>
                <a:ea typeface="Tahoma" pitchFamily="34" charset="0"/>
                <a:cs typeface="Helvetica"/>
              </a:rPr>
              <a:t>5 catégories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0"/>
          </a:xfrm>
          <a:prstGeom prst="rect">
            <a:avLst/>
          </a:prstGeom>
          <a:gradFill flip="none" rotWithShape="1">
            <a:gsLst>
              <a:gs pos="0">
                <a:srgbClr val="669900"/>
              </a:gs>
              <a:gs pos="100000">
                <a:schemeClr val="bg1"/>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dirty="0">
              <a:solidFill>
                <a:prstClr val="white"/>
              </a:solidFill>
            </a:endParaRPr>
          </a:p>
        </p:txBody>
      </p:sp>
      <p:sp>
        <p:nvSpPr>
          <p:cNvPr id="5" name="ZoneTexte 4"/>
          <p:cNvSpPr txBox="1"/>
          <p:nvPr/>
        </p:nvSpPr>
        <p:spPr>
          <a:xfrm flipH="1">
            <a:off x="0" y="4267200"/>
            <a:ext cx="8201302" cy="1323439"/>
          </a:xfrm>
          <a:prstGeom prst="rect">
            <a:avLst/>
          </a:prstGeom>
          <a:noFill/>
        </p:spPr>
        <p:txBody>
          <a:bodyPr wrap="none" rtlCol="0">
            <a:spAutoFit/>
          </a:bodyPr>
          <a:lstStyle/>
          <a:p>
            <a:pPr algn="ctr" defTabSz="914400"/>
            <a:r>
              <a:rPr lang="fr-FR" sz="8000" b="1" spc="190" dirty="0" smtClean="0">
                <a:solidFill>
                  <a:srgbClr val="005803"/>
                </a:solidFill>
                <a:effectLst>
                  <a:reflection stA="78000" endPos="69000" dist="12700" dir="5400000" sy="-100000" algn="bl" rotWithShape="0"/>
                </a:effectLst>
                <a:latin typeface="Impact"/>
                <a:cs typeface="Impact"/>
              </a:rPr>
              <a:t>STRATÉGIES CLIENT</a:t>
            </a:r>
            <a:endParaRPr lang="fr-FR" sz="8000" b="1" spc="190" dirty="0">
              <a:solidFill>
                <a:srgbClr val="005803"/>
              </a:solidFill>
              <a:effectLst>
                <a:reflection stA="78000" endPos="69000" dist="12700" dir="5400000" sy="-100000" algn="bl" rotWithShape="0"/>
              </a:effectLst>
              <a:latin typeface="Impact"/>
              <a:cs typeface="Impact"/>
            </a:endParaRPr>
          </a:p>
        </p:txBody>
      </p:sp>
      <p:sp>
        <p:nvSpPr>
          <p:cNvPr id="10" name="ZoneTexte 11"/>
          <p:cNvSpPr txBox="1">
            <a:spLocks noChangeArrowheads="1"/>
          </p:cNvSpPr>
          <p:nvPr/>
        </p:nvSpPr>
        <p:spPr bwMode="auto">
          <a:xfrm>
            <a:off x="731837" y="6581775"/>
            <a:ext cx="6049963" cy="276225"/>
          </a:xfrm>
          <a:prstGeom prst="rect">
            <a:avLst/>
          </a:prstGeom>
          <a:noFill/>
          <a:ln w="9525">
            <a:noFill/>
            <a:miter lim="800000"/>
            <a:headEnd/>
            <a:tailEnd/>
          </a:ln>
        </p:spPr>
        <p:txBody>
          <a:bodyPr>
            <a:spAutoFit/>
          </a:bodyPr>
          <a:lstStyle/>
          <a:p>
            <a:pPr algn="ctr" defTabSz="914400"/>
            <a:r>
              <a:rPr lang="fr-FR" sz="1200" b="1" dirty="0">
                <a:solidFill>
                  <a:srgbClr val="9BBB59">
                    <a:lumMod val="50000"/>
                  </a:srgbClr>
                </a:solidFill>
              </a:rPr>
              <a:t>Master Distribution &amp; Relation client © Université Paris-Dauphine, </a:t>
            </a:r>
            <a:r>
              <a:rPr lang="fr-FR" sz="1200" b="1" dirty="0" smtClean="0">
                <a:solidFill>
                  <a:srgbClr val="9BBB59">
                    <a:lumMod val="50000"/>
                  </a:srgbClr>
                </a:solidFill>
              </a:rPr>
              <a:t>2012-2013</a:t>
            </a:r>
            <a:endParaRPr lang="fr-FR" sz="1200" dirty="0">
              <a:solidFill>
                <a:srgbClr val="9BBB59">
                  <a:lumMod val="50000"/>
                </a:srgbClr>
              </a:solidFill>
            </a:endParaRPr>
          </a:p>
        </p:txBody>
      </p:sp>
      <p:sp>
        <p:nvSpPr>
          <p:cNvPr id="21" name="Ellipse 20"/>
          <p:cNvSpPr/>
          <p:nvPr/>
        </p:nvSpPr>
        <p:spPr>
          <a:xfrm>
            <a:off x="67056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dirty="0">
              <a:solidFill>
                <a:prstClr val="white"/>
              </a:solidFill>
            </a:endParaRPr>
          </a:p>
        </p:txBody>
      </p:sp>
      <p:sp>
        <p:nvSpPr>
          <p:cNvPr id="22" name="Ellipse 21"/>
          <p:cNvSpPr/>
          <p:nvPr/>
        </p:nvSpPr>
        <p:spPr>
          <a:xfrm>
            <a:off x="7239000" y="6096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dirty="0">
              <a:solidFill>
                <a:prstClr val="white"/>
              </a:solidFill>
            </a:endParaRPr>
          </a:p>
        </p:txBody>
      </p:sp>
      <p:sp>
        <p:nvSpPr>
          <p:cNvPr id="23" name="Ellipse 22"/>
          <p:cNvSpPr/>
          <p:nvPr/>
        </p:nvSpPr>
        <p:spPr>
          <a:xfrm>
            <a:off x="7772400" y="609600"/>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dirty="0">
              <a:solidFill>
                <a:prstClr val="white"/>
              </a:solidFill>
            </a:endParaRPr>
          </a:p>
        </p:txBody>
      </p:sp>
      <p:sp>
        <p:nvSpPr>
          <p:cNvPr id="24" name="Ellipse 23"/>
          <p:cNvSpPr/>
          <p:nvPr/>
        </p:nvSpPr>
        <p:spPr>
          <a:xfrm>
            <a:off x="8305800" y="609600"/>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FR" dirty="0">
              <a:solidFill>
                <a:prstClr val="white"/>
              </a:solidFill>
            </a:endParaRPr>
          </a:p>
        </p:txBody>
      </p:sp>
      <p:sp>
        <p:nvSpPr>
          <p:cNvPr id="25" name="Ellipse 24"/>
          <p:cNvSpPr/>
          <p:nvPr/>
        </p:nvSpPr>
        <p:spPr>
          <a:xfrm>
            <a:off x="8763000" y="609600"/>
            <a:ext cx="304800" cy="304800"/>
          </a:xfrm>
          <a:prstGeom prst="ellipse">
            <a:avLst/>
          </a:prstGeom>
          <a:solidFill>
            <a:srgbClr val="008003"/>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fr-FR" dirty="0" smtClean="0">
                <a:solidFill>
                  <a:srgbClr val="008003"/>
                </a:solidFill>
              </a:rPr>
              <a:t> </a:t>
            </a:r>
            <a:endParaRPr lang="fr-FR" dirty="0">
              <a:solidFill>
                <a:srgbClr val="008003"/>
              </a:solidFill>
            </a:endParaRPr>
          </a:p>
        </p:txBody>
      </p:sp>
      <p:sp>
        <p:nvSpPr>
          <p:cNvPr id="26" name="ZoneTexte 25"/>
          <p:cNvSpPr txBox="1"/>
          <p:nvPr/>
        </p:nvSpPr>
        <p:spPr>
          <a:xfrm>
            <a:off x="6629400" y="0"/>
            <a:ext cx="304800" cy="646331"/>
          </a:xfrm>
          <a:prstGeom prst="rect">
            <a:avLst/>
          </a:prstGeom>
          <a:noFill/>
        </p:spPr>
        <p:txBody>
          <a:bodyPr wrap="square" rtlCol="0">
            <a:spAutoFit/>
          </a:bodyPr>
          <a:lstStyle/>
          <a:p>
            <a:pPr algn="ctr" defTabSz="914400"/>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27" name="ZoneTexte 26"/>
          <p:cNvSpPr txBox="1"/>
          <p:nvPr/>
        </p:nvSpPr>
        <p:spPr>
          <a:xfrm>
            <a:off x="7162800" y="0"/>
            <a:ext cx="304800" cy="646331"/>
          </a:xfrm>
          <a:prstGeom prst="rect">
            <a:avLst/>
          </a:prstGeom>
          <a:noFill/>
        </p:spPr>
        <p:txBody>
          <a:bodyPr wrap="square" rtlCol="0">
            <a:spAutoFit/>
          </a:bodyPr>
          <a:lstStyle/>
          <a:p>
            <a:pPr algn="ctr" defTabSz="914400"/>
            <a:r>
              <a:rPr lang="fr-FR" sz="3600" b="1" dirty="0">
                <a:solidFill>
                  <a:srgbClr val="800000">
                    <a:alpha val="35000"/>
                  </a:srgbClr>
                </a:solidFill>
                <a:latin typeface="Impact"/>
                <a:cs typeface="Impact"/>
              </a:rPr>
              <a:t>C</a:t>
            </a:r>
          </a:p>
        </p:txBody>
      </p:sp>
      <p:sp>
        <p:nvSpPr>
          <p:cNvPr id="28" name="ZoneTexte 27"/>
          <p:cNvSpPr txBox="1"/>
          <p:nvPr/>
        </p:nvSpPr>
        <p:spPr>
          <a:xfrm>
            <a:off x="7696200" y="0"/>
            <a:ext cx="304800" cy="646331"/>
          </a:xfrm>
          <a:prstGeom prst="rect">
            <a:avLst/>
          </a:prstGeom>
          <a:noFill/>
        </p:spPr>
        <p:txBody>
          <a:bodyPr wrap="square" rtlCol="0">
            <a:spAutoFit/>
          </a:bodyPr>
          <a:lstStyle/>
          <a:p>
            <a:pPr algn="ctr" defTabSz="914400"/>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29" name="ZoneTexte 28"/>
          <p:cNvSpPr txBox="1"/>
          <p:nvPr/>
        </p:nvSpPr>
        <p:spPr>
          <a:xfrm>
            <a:off x="8229600" y="0"/>
            <a:ext cx="304800" cy="646331"/>
          </a:xfrm>
          <a:prstGeom prst="rect">
            <a:avLst/>
          </a:prstGeom>
          <a:noFill/>
        </p:spPr>
        <p:txBody>
          <a:bodyPr wrap="square" rtlCol="0">
            <a:spAutoFit/>
          </a:bodyPr>
          <a:lstStyle/>
          <a:p>
            <a:pPr algn="ctr" defTabSz="914400"/>
            <a:r>
              <a:rPr lang="fr-FR" sz="3600" b="1" dirty="0">
                <a:solidFill>
                  <a:srgbClr val="660066">
                    <a:alpha val="40000"/>
                  </a:srgbClr>
                </a:solidFill>
                <a:latin typeface="Impact"/>
                <a:cs typeface="Impact"/>
              </a:rPr>
              <a:t>P</a:t>
            </a:r>
          </a:p>
        </p:txBody>
      </p:sp>
      <p:sp>
        <p:nvSpPr>
          <p:cNvPr id="30" name="ZoneTexte 29"/>
          <p:cNvSpPr txBox="1"/>
          <p:nvPr/>
        </p:nvSpPr>
        <p:spPr>
          <a:xfrm>
            <a:off x="8686800" y="0"/>
            <a:ext cx="304800" cy="646331"/>
          </a:xfrm>
          <a:prstGeom prst="rect">
            <a:avLst/>
          </a:prstGeom>
          <a:noFill/>
        </p:spPr>
        <p:txBody>
          <a:bodyPr wrap="square" rtlCol="0">
            <a:spAutoFit/>
          </a:bodyPr>
          <a:lstStyle/>
          <a:p>
            <a:pPr algn="ctr" defTabSz="914400"/>
            <a:r>
              <a:rPr lang="fr-FR" sz="3600" b="1" dirty="0" smtClean="0">
                <a:solidFill>
                  <a:srgbClr val="008003"/>
                </a:solidFill>
                <a:latin typeface="Impact"/>
                <a:cs typeface="Impact"/>
              </a:rPr>
              <a:t>S</a:t>
            </a:r>
            <a:endParaRPr lang="fr-FR" sz="3600" b="1" dirty="0">
              <a:solidFill>
                <a:srgbClr val="008003"/>
              </a:solidFill>
              <a:latin typeface="Impact"/>
              <a:cs typeface="Impact"/>
            </a:endParaRPr>
          </a:p>
        </p:txBody>
      </p:sp>
      <p:pic>
        <p:nvPicPr>
          <p:cNvPr id="33" name="Image 17" descr="Logo_Dauphine_NEW_Coul.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4" name="Picture 2" descr="G:\M2 Distribution &amp; relation clients\Logo FINAL MASTER DRC 2\Logo FINAL\LogoFINAL_Hv1.png"/>
          <p:cNvPicPr>
            <a:picLocks noChangeAspect="1" noChangeArrowheads="1"/>
          </p:cNvPicPr>
          <p:nvPr/>
        </p:nvPicPr>
        <p:blipFill>
          <a:blip r:embed="rId3" cstate="print"/>
          <a:srcRect/>
          <a:stretch>
            <a:fillRect/>
          </a:stretch>
        </p:blipFill>
        <p:spPr bwMode="auto">
          <a:xfrm>
            <a:off x="6372200" y="6505712"/>
            <a:ext cx="1472033" cy="307664"/>
          </a:xfrm>
          <a:prstGeom prst="rect">
            <a:avLst/>
          </a:prstGeom>
          <a:noFill/>
        </p:spPr>
      </p:pic>
      <p:pic>
        <p:nvPicPr>
          <p:cNvPr id="35" name="Picture 3" descr="D:\Cours\2011-2012 - M2 DRC\TIG - Infographie\Chartes généraux et logos\Logos SCOPS Master\logo scops.gif"/>
          <p:cNvPicPr>
            <a:picLocks noChangeAspect="1" noChangeArrowheads="1"/>
          </p:cNvPicPr>
          <p:nvPr/>
        </p:nvPicPr>
        <p:blipFill>
          <a:blip r:embed="rId4" cstate="print"/>
          <a:srcRect/>
          <a:stretch>
            <a:fillRect/>
          </a:stretch>
        </p:blipFill>
        <p:spPr bwMode="auto">
          <a:xfrm>
            <a:off x="179512" y="6527626"/>
            <a:ext cx="970757" cy="285750"/>
          </a:xfrm>
          <a:prstGeom prst="rect">
            <a:avLst/>
          </a:prstGeom>
          <a:noFill/>
          <a:ln w="9525">
            <a:noFill/>
            <a:miter lim="800000"/>
            <a:headEnd/>
            <a:tailEnd/>
          </a:ln>
        </p:spPr>
      </p:pic>
    </p:spTree>
    <p:extLst>
      <p:ext uri="{BB962C8B-B14F-4D97-AF65-F5344CB8AC3E}">
        <p14:creationId xmlns:p14="http://schemas.microsoft.com/office/powerpoint/2010/main" val="26829507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9900"/>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9900"/>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2286000" y="152400"/>
            <a:ext cx="4267200" cy="369332"/>
          </a:xfrm>
          <a:prstGeom prst="rect">
            <a:avLst/>
          </a:prstGeom>
          <a:noFill/>
        </p:spPr>
        <p:txBody>
          <a:bodyPr wrap="square" rtlCol="0">
            <a:spAutoFit/>
          </a:bodyPr>
          <a:lstStyle/>
          <a:p>
            <a:r>
              <a:rPr lang="fr-FR" b="1" spc="170" dirty="0" err="1" smtClean="0">
                <a:solidFill>
                  <a:srgbClr val="008000"/>
                </a:solidFill>
                <a:latin typeface="Helvetica"/>
                <a:cs typeface="Helvetica"/>
              </a:rPr>
              <a:t>tratégies</a:t>
            </a:r>
            <a:r>
              <a:rPr lang="fr-FR" b="1" spc="170" dirty="0" smtClean="0">
                <a:solidFill>
                  <a:srgbClr val="008000"/>
                </a:solidFill>
                <a:latin typeface="Helvetica"/>
                <a:cs typeface="Helvetica"/>
              </a:rPr>
              <a:t> client</a:t>
            </a:r>
            <a:endParaRPr lang="fr-FR" b="1" spc="170" dirty="0">
              <a:solidFill>
                <a:srgbClr val="008000"/>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2057400" y="609600"/>
            <a:ext cx="304800" cy="304800"/>
          </a:xfrm>
          <a:prstGeom prst="ellipse">
            <a:avLst/>
          </a:prstGeom>
          <a:solidFill>
            <a:srgbClr val="008000"/>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prstClr val="white"/>
                </a:solidFill>
              </a:rPr>
              <a:t> </a:t>
            </a:r>
            <a:endParaRPr lang="fr-FR" dirty="0">
              <a:solidFill>
                <a:prstClr val="white"/>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81200" y="-1106"/>
            <a:ext cx="304800" cy="646331"/>
          </a:xfrm>
          <a:prstGeom prst="rect">
            <a:avLst/>
          </a:prstGeom>
          <a:noFill/>
        </p:spPr>
        <p:txBody>
          <a:bodyPr wrap="square" rtlCol="0">
            <a:spAutoFit/>
          </a:bodyPr>
          <a:lstStyle/>
          <a:p>
            <a:pPr algn="ctr"/>
            <a:r>
              <a:rPr lang="fr-FR" sz="3600" b="1" dirty="0" smtClean="0">
                <a:solidFill>
                  <a:srgbClr val="008000"/>
                </a:solidFill>
                <a:latin typeface="Impact"/>
                <a:cs typeface="Impact"/>
              </a:rPr>
              <a:t>S</a:t>
            </a:r>
            <a:endParaRPr lang="fr-FR" sz="3600" b="1" dirty="0">
              <a:solidFill>
                <a:srgbClr val="008000"/>
              </a:solidFill>
              <a:latin typeface="Impact"/>
              <a:cs typeface="Impact"/>
            </a:endParaRPr>
          </a:p>
        </p:txBody>
      </p:sp>
      <p:sp>
        <p:nvSpPr>
          <p:cNvPr id="30" name="Rectangle à coins arrondis 29"/>
          <p:cNvSpPr/>
          <p:nvPr/>
        </p:nvSpPr>
        <p:spPr>
          <a:xfrm>
            <a:off x="1481610" y="980728"/>
            <a:ext cx="6290790" cy="936104"/>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solidFill>
                  <a:prstClr val="white"/>
                </a:solidFill>
                <a:latin typeface="Helvetica"/>
                <a:cs typeface="Helvetica"/>
              </a:rPr>
              <a:t>Pour vous les trajets en avion riment avec maux de tête et ennui?</a:t>
            </a:r>
          </a:p>
        </p:txBody>
      </p:sp>
      <p:sp>
        <p:nvSpPr>
          <p:cNvPr id="23" name="Rectangle à coins arrondis 22"/>
          <p:cNvSpPr/>
          <p:nvPr/>
        </p:nvSpPr>
        <p:spPr>
          <a:xfrm>
            <a:off x="1501019" y="980728"/>
            <a:ext cx="6290790" cy="936104"/>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solidFill>
                  <a:prstClr val="white"/>
                </a:solidFill>
                <a:latin typeface="Helvetica"/>
                <a:cs typeface="Helvetica"/>
              </a:rPr>
              <a:t>Et si une compagnie aérienne vous permettait de vivre un vol social? </a:t>
            </a:r>
          </a:p>
        </p:txBody>
      </p:sp>
      <p:pic>
        <p:nvPicPr>
          <p:cNvPr id="31" name="Image 30"/>
          <p:cNvPicPr>
            <a:picLocks noChangeAspect="1"/>
          </p:cNvPicPr>
          <p:nvPr/>
        </p:nvPicPr>
        <p:blipFill>
          <a:blip r:embed="rId4"/>
          <a:stretch>
            <a:fillRect/>
          </a:stretch>
        </p:blipFill>
        <p:spPr>
          <a:xfrm>
            <a:off x="5580112" y="4353296"/>
            <a:ext cx="2290128" cy="1523976"/>
          </a:xfrm>
          <a:prstGeom prst="rect">
            <a:avLst/>
          </a:prstGeom>
        </p:spPr>
      </p:pic>
      <p:pic>
        <p:nvPicPr>
          <p:cNvPr id="32" name="Image 31"/>
          <p:cNvPicPr>
            <a:picLocks noChangeAspect="1"/>
          </p:cNvPicPr>
          <p:nvPr/>
        </p:nvPicPr>
        <p:blipFill>
          <a:blip r:embed="rId5"/>
          <a:stretch>
            <a:fillRect/>
          </a:stretch>
        </p:blipFill>
        <p:spPr>
          <a:xfrm>
            <a:off x="1219200" y="3319545"/>
            <a:ext cx="2235200" cy="1676400"/>
          </a:xfrm>
          <a:prstGeom prst="rect">
            <a:avLst/>
          </a:prstGeom>
        </p:spPr>
      </p:pic>
      <p:cxnSp>
        <p:nvCxnSpPr>
          <p:cNvPr id="33" name="Connecteur droit 32"/>
          <p:cNvCxnSpPr/>
          <p:nvPr/>
        </p:nvCxnSpPr>
        <p:spPr>
          <a:xfrm>
            <a:off x="1925430" y="3776745"/>
            <a:ext cx="914400" cy="914400"/>
          </a:xfrm>
          <a:prstGeom prst="line">
            <a:avLst/>
          </a:prstGeom>
          <a:ln w="57150" cmpd="sng">
            <a:solidFill>
              <a:srgbClr val="669933"/>
            </a:solidFill>
          </a:ln>
        </p:spPr>
        <p:style>
          <a:lnRef idx="2">
            <a:schemeClr val="accent2"/>
          </a:lnRef>
          <a:fillRef idx="0">
            <a:schemeClr val="accent2"/>
          </a:fillRef>
          <a:effectRef idx="1">
            <a:schemeClr val="accent2"/>
          </a:effectRef>
          <a:fontRef idx="minor">
            <a:schemeClr val="tx1"/>
          </a:fontRef>
        </p:style>
      </p:cxnSp>
      <p:cxnSp>
        <p:nvCxnSpPr>
          <p:cNvPr id="36" name="Connecteur droit 35"/>
          <p:cNvCxnSpPr/>
          <p:nvPr/>
        </p:nvCxnSpPr>
        <p:spPr>
          <a:xfrm flipV="1">
            <a:off x="1925430" y="3776745"/>
            <a:ext cx="914400" cy="914400"/>
          </a:xfrm>
          <a:prstGeom prst="line">
            <a:avLst/>
          </a:prstGeom>
          <a:ln w="57150" cmpd="sng">
            <a:solidFill>
              <a:srgbClr val="669933"/>
            </a:solidFill>
          </a:ln>
        </p:spPr>
        <p:style>
          <a:lnRef idx="2">
            <a:schemeClr val="accent2"/>
          </a:lnRef>
          <a:fillRef idx="0">
            <a:schemeClr val="accent2"/>
          </a:fillRef>
          <a:effectRef idx="1">
            <a:schemeClr val="accent2"/>
          </a:effectRef>
          <a:fontRef idx="minor">
            <a:schemeClr val="tx1"/>
          </a:fontRef>
        </p:style>
      </p:cxnSp>
      <p:pic>
        <p:nvPicPr>
          <p:cNvPr id="37" name="Image 36"/>
          <p:cNvPicPr>
            <a:picLocks noChangeAspect="1"/>
          </p:cNvPicPr>
          <p:nvPr/>
        </p:nvPicPr>
        <p:blipFill>
          <a:blip r:embed="rId6"/>
          <a:stretch>
            <a:fillRect/>
          </a:stretch>
        </p:blipFill>
        <p:spPr>
          <a:xfrm>
            <a:off x="5680289" y="2110353"/>
            <a:ext cx="2146300" cy="2146300"/>
          </a:xfrm>
          <a:prstGeom prst="rect">
            <a:avLst/>
          </a:prstGeom>
        </p:spPr>
      </p:pic>
      <p:sp>
        <p:nvSpPr>
          <p:cNvPr id="38" name="Flèche droite 37"/>
          <p:cNvSpPr/>
          <p:nvPr/>
        </p:nvSpPr>
        <p:spPr>
          <a:xfrm>
            <a:off x="4211960" y="3776745"/>
            <a:ext cx="765918" cy="510787"/>
          </a:xfrm>
          <a:prstGeom prst="rightArrow">
            <a:avLst/>
          </a:prstGeom>
          <a:gradFill>
            <a:gsLst>
              <a:gs pos="0">
                <a:srgbClr val="008000"/>
              </a:gs>
              <a:gs pos="100000">
                <a:schemeClr val="accent3">
                  <a:lumMod val="40000"/>
                  <a:lumOff val="60000"/>
                </a:schemeClr>
              </a:gs>
            </a:gsLs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7" name="Image 17" descr="Logo_Dauphine_NEW_Coul.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28" name="Picture 2" descr="G:\M2 Distribution &amp; relation clients\Logo FINAL MASTER DRC 2\Logo FINAL\LogoFINAL_Hv1.png"/>
          <p:cNvPicPr>
            <a:picLocks noChangeAspect="1" noChangeArrowheads="1"/>
          </p:cNvPicPr>
          <p:nvPr/>
        </p:nvPicPr>
        <p:blipFill>
          <a:blip r:embed="rId8" cstate="print"/>
          <a:srcRect/>
          <a:stretch>
            <a:fillRect/>
          </a:stretch>
        </p:blipFill>
        <p:spPr bwMode="auto">
          <a:xfrm>
            <a:off x="6372200" y="6505712"/>
            <a:ext cx="1472033" cy="307664"/>
          </a:xfrm>
          <a:prstGeom prst="rect">
            <a:avLst/>
          </a:prstGeom>
          <a:noFill/>
        </p:spPr>
      </p:pic>
      <p:sp>
        <p:nvSpPr>
          <p:cNvPr id="47" name="ZoneTexte 11"/>
          <p:cNvSpPr txBox="1">
            <a:spLocks noChangeArrowheads="1"/>
          </p:cNvSpPr>
          <p:nvPr/>
        </p:nvSpPr>
        <p:spPr bwMode="auto">
          <a:xfrm>
            <a:off x="655637" y="6581775"/>
            <a:ext cx="6049963" cy="276225"/>
          </a:xfrm>
          <a:prstGeom prst="rect">
            <a:avLst/>
          </a:prstGeom>
          <a:noFill/>
          <a:ln w="9525">
            <a:noFill/>
            <a:miter lim="800000"/>
            <a:headEnd/>
            <a:tailEnd/>
          </a:ln>
        </p:spPr>
        <p:txBody>
          <a:bodyPr>
            <a:spAutoFit/>
          </a:bodyPr>
          <a:lstStyle/>
          <a:p>
            <a:pPr algn="ctr" defTabSz="914400"/>
            <a:r>
              <a:rPr lang="fr-FR" sz="1200" b="1" dirty="0">
                <a:solidFill>
                  <a:srgbClr val="9BBB59">
                    <a:lumMod val="50000"/>
                  </a:srgbClr>
                </a:solidFill>
                <a:latin typeface="Calibri"/>
                <a:cs typeface="Calibri"/>
              </a:rPr>
              <a:t>Master Distribution &amp; Relation client © Université Paris-Dauphine, </a:t>
            </a:r>
            <a:r>
              <a:rPr lang="fr-FR" sz="1200" b="1" dirty="0" smtClean="0">
                <a:solidFill>
                  <a:srgbClr val="9BBB59">
                    <a:lumMod val="50000"/>
                  </a:srgbClr>
                </a:solidFill>
                <a:latin typeface="Calibri"/>
                <a:cs typeface="Calibri"/>
              </a:rPr>
              <a:t>2012-2013</a:t>
            </a:r>
            <a:endParaRPr lang="fr-FR" sz="1200" dirty="0">
              <a:solidFill>
                <a:srgbClr val="9BBB59">
                  <a:lumMod val="50000"/>
                </a:srgbClr>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55"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strVal val="#ppt_w*0.70"/>
                                          </p:val>
                                        </p:tav>
                                        <p:tav tm="100000">
                                          <p:val>
                                            <p:strVal val="#ppt_w"/>
                                          </p:val>
                                        </p:tav>
                                      </p:tavLst>
                                    </p:anim>
                                    <p:anim calcmode="lin" valueType="num">
                                      <p:cBhvr>
                                        <p:cTn id="22" dur="1000" fill="hold"/>
                                        <p:tgtEl>
                                          <p:spTgt spid="38"/>
                                        </p:tgtEl>
                                        <p:attrNameLst>
                                          <p:attrName>ppt_h</p:attrName>
                                        </p:attrNameLst>
                                      </p:cBhvr>
                                      <p:tavLst>
                                        <p:tav tm="0">
                                          <p:val>
                                            <p:strVal val="#ppt_h"/>
                                          </p:val>
                                        </p:tav>
                                        <p:tav tm="100000">
                                          <p:val>
                                            <p:strVal val="#ppt_h"/>
                                          </p:val>
                                        </p:tav>
                                      </p:tavLst>
                                    </p:anim>
                                    <p:animEffect transition="in" filter="fade">
                                      <p:cBhvr>
                                        <p:cTn id="23" dur="1000"/>
                                        <p:tgtEl>
                                          <p:spTgt spid="38"/>
                                        </p:tgtEl>
                                      </p:cBhvr>
                                    </p:animEffect>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2" fill="hold" nodeType="withEffect">
                                  <p:stCondLst>
                                    <p:cond delay="10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1+#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100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1+#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3" grpId="0" animBg="1"/>
      <p:bldP spid="3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9900"/>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9900"/>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096000" cy="646331"/>
          </a:xfrm>
          <a:prstGeom prst="rect">
            <a:avLst/>
          </a:prstGeom>
          <a:noFill/>
        </p:spPr>
        <p:txBody>
          <a:bodyPr wrap="square" rtlCol="0">
            <a:spAutoFit/>
          </a:bodyPr>
          <a:lstStyle/>
          <a:p>
            <a:r>
              <a:rPr lang="fr-FR" sz="3600" b="1" spc="190" dirty="0" smtClean="0">
                <a:solidFill>
                  <a:srgbClr val="005803"/>
                </a:solidFill>
                <a:effectLst>
                  <a:reflection stA="78000" endPos="69000" dist="12700" dir="5400000" sy="-100000" algn="bl" rotWithShape="0"/>
                </a:effectLst>
                <a:latin typeface="Impact"/>
                <a:cs typeface="Impact"/>
              </a:rPr>
              <a:t>ÉNERGIE MOBILITÉ TÉLÉCOMS</a:t>
            </a:r>
            <a:endParaRPr lang="fr-FR" sz="3600" b="1" spc="190" dirty="0">
              <a:solidFill>
                <a:srgbClr val="005803"/>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2286000" y="152400"/>
            <a:ext cx="4267200" cy="369332"/>
          </a:xfrm>
          <a:prstGeom prst="rect">
            <a:avLst/>
          </a:prstGeom>
          <a:noFill/>
        </p:spPr>
        <p:txBody>
          <a:bodyPr wrap="square" rtlCol="0">
            <a:spAutoFit/>
          </a:bodyPr>
          <a:lstStyle/>
          <a:p>
            <a:r>
              <a:rPr lang="fr-FR" b="1" spc="170" dirty="0" err="1" smtClean="0">
                <a:solidFill>
                  <a:srgbClr val="008003"/>
                </a:solidFill>
                <a:latin typeface="Helvetica"/>
                <a:cs typeface="Helvetica"/>
              </a:rPr>
              <a:t>tratégies</a:t>
            </a:r>
            <a:r>
              <a:rPr lang="fr-FR" b="1" spc="170" dirty="0" smtClean="0">
                <a:solidFill>
                  <a:srgbClr val="008003"/>
                </a:solidFill>
                <a:latin typeface="Helvetica"/>
                <a:cs typeface="Helvetica"/>
              </a:rPr>
              <a:t> client</a:t>
            </a:r>
            <a:endParaRPr lang="fr-FR" b="1" spc="170" dirty="0">
              <a:solidFill>
                <a:srgbClr val="008003"/>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2057400" y="609600"/>
            <a:ext cx="304800" cy="304800"/>
          </a:xfrm>
          <a:prstGeom prst="ellipse">
            <a:avLst/>
          </a:prstGeom>
          <a:solidFill>
            <a:srgbClr val="008003"/>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5803"/>
                </a:solidFill>
              </a:rPr>
              <a:t> </a:t>
            </a:r>
            <a:endParaRPr lang="fr-FR" dirty="0">
              <a:solidFill>
                <a:srgbClr val="005803"/>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81200" y="-1106"/>
            <a:ext cx="304800" cy="646331"/>
          </a:xfrm>
          <a:prstGeom prst="rect">
            <a:avLst/>
          </a:prstGeom>
          <a:noFill/>
        </p:spPr>
        <p:txBody>
          <a:bodyPr wrap="square" rtlCol="0">
            <a:spAutoFit/>
          </a:bodyPr>
          <a:lstStyle/>
          <a:p>
            <a:pPr algn="ctr"/>
            <a:r>
              <a:rPr lang="fr-FR" sz="3600" b="1" dirty="0" smtClean="0">
                <a:solidFill>
                  <a:srgbClr val="008003"/>
                </a:solidFill>
                <a:latin typeface="Impact"/>
                <a:cs typeface="Impact"/>
              </a:rPr>
              <a:t>S</a:t>
            </a:r>
            <a:endParaRPr lang="fr-FR" sz="3600" b="1" dirty="0">
              <a:solidFill>
                <a:srgbClr val="008003"/>
              </a:solidFill>
              <a:latin typeface="Impact"/>
              <a:cs typeface="Impact"/>
            </a:endParaRPr>
          </a:p>
        </p:txBody>
      </p:sp>
      <p:sp>
        <p:nvSpPr>
          <p:cNvPr id="66" name="Rectangle à coins arrondis 65"/>
          <p:cNvSpPr/>
          <p:nvPr/>
        </p:nvSpPr>
        <p:spPr>
          <a:xfrm>
            <a:off x="76200" y="3284984"/>
            <a:ext cx="1295400" cy="523220"/>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Contexte</a:t>
            </a:r>
            <a:endParaRPr lang="fr-FR" sz="1400" b="1" dirty="0">
              <a:solidFill>
                <a:prstClr val="white"/>
              </a:solidFill>
              <a:latin typeface="Helvetica"/>
              <a:cs typeface="Helvetica"/>
            </a:endParaRPr>
          </a:p>
        </p:txBody>
      </p:sp>
      <p:sp>
        <p:nvSpPr>
          <p:cNvPr id="33" name="Espace réservé du contenu 2"/>
          <p:cNvSpPr>
            <a:spLocks noGrp="1"/>
          </p:cNvSpPr>
          <p:nvPr>
            <p:ph idx="1"/>
          </p:nvPr>
        </p:nvSpPr>
        <p:spPr>
          <a:xfrm>
            <a:off x="1738064" y="2060848"/>
            <a:ext cx="7010400" cy="1584176"/>
          </a:xfrm>
        </p:spPr>
        <p:txBody>
          <a:bodyPr/>
          <a:lstStyle/>
          <a:p>
            <a:pPr marL="342900" indent="-342900" algn="l" defTabSz="457200" rtl="0">
              <a:spcBef>
                <a:spcPct val="20000"/>
              </a:spcBef>
              <a:buClr>
                <a:srgbClr val="008000"/>
              </a:buClr>
              <a:buSzPct val="170000"/>
              <a:buBlip>
                <a:blip r:embed="rId4"/>
              </a:buBlip>
            </a:pPr>
            <a:r>
              <a:rPr lang="fr-FR" kern="1200" dirty="0" smtClean="0">
                <a:solidFill>
                  <a:prstClr val="black"/>
                </a:solidFill>
                <a:latin typeface="Helvetica" pitchFamily="34" charset="0"/>
                <a:ea typeface="+mn-ea"/>
                <a:cs typeface="+mn-cs"/>
              </a:rPr>
              <a:t>Succès des compagnies aériennes </a:t>
            </a:r>
            <a:r>
              <a:rPr lang="fr-FR" kern="1200" dirty="0" err="1" smtClean="0">
                <a:solidFill>
                  <a:prstClr val="black"/>
                </a:solidFill>
                <a:latin typeface="Helvetica" pitchFamily="34" charset="0"/>
                <a:ea typeface="+mn-ea"/>
                <a:cs typeface="+mn-cs"/>
              </a:rPr>
              <a:t>low</a:t>
            </a:r>
            <a:r>
              <a:rPr lang="fr-FR" kern="1200" dirty="0" smtClean="0">
                <a:solidFill>
                  <a:prstClr val="black"/>
                </a:solidFill>
                <a:latin typeface="Helvetica" pitchFamily="34" charset="0"/>
                <a:ea typeface="+mn-ea"/>
                <a:cs typeface="+mn-cs"/>
              </a:rPr>
              <a:t> </a:t>
            </a:r>
            <a:r>
              <a:rPr lang="fr-FR" kern="1200" dirty="0" err="1" smtClean="0">
                <a:solidFill>
                  <a:prstClr val="black"/>
                </a:solidFill>
                <a:latin typeface="Helvetica" pitchFamily="34" charset="0"/>
                <a:ea typeface="+mn-ea"/>
                <a:cs typeface="+mn-cs"/>
              </a:rPr>
              <a:t>cost</a:t>
            </a:r>
            <a:endParaRPr lang="fr-FR" kern="1200" dirty="0" smtClean="0">
              <a:solidFill>
                <a:prstClr val="black"/>
              </a:solidFill>
              <a:latin typeface="Helvetica" pitchFamily="34" charset="0"/>
              <a:ea typeface="+mn-ea"/>
              <a:cs typeface="+mn-cs"/>
            </a:endParaRPr>
          </a:p>
          <a:p>
            <a:pPr marL="342900" indent="-342900" algn="l" defTabSz="457200" rtl="0">
              <a:spcBef>
                <a:spcPct val="20000"/>
              </a:spcBef>
              <a:buClr>
                <a:srgbClr val="008000"/>
              </a:buClr>
              <a:buSzPct val="170000"/>
              <a:buBlip>
                <a:blip r:embed="rId4"/>
              </a:buBlip>
            </a:pPr>
            <a:r>
              <a:rPr lang="fr-FR" kern="1200" dirty="0" smtClean="0">
                <a:solidFill>
                  <a:prstClr val="black"/>
                </a:solidFill>
                <a:latin typeface="Helvetica" pitchFamily="34" charset="0"/>
                <a:ea typeface="+mn-ea"/>
                <a:cs typeface="+mn-cs"/>
              </a:rPr>
              <a:t>Crise économique majeure</a:t>
            </a:r>
          </a:p>
          <a:p>
            <a:pPr marL="0" indent="0">
              <a:buClr>
                <a:srgbClr val="008000"/>
              </a:buClr>
              <a:buNone/>
            </a:pPr>
            <a:endParaRPr lang="fr-FR" dirty="0" smtClean="0"/>
          </a:p>
          <a:p>
            <a:pPr marL="898525" indent="0">
              <a:buClr>
                <a:srgbClr val="008000"/>
              </a:buClr>
              <a:buNone/>
            </a:pPr>
            <a:r>
              <a:rPr lang="fr-FR" dirty="0" smtClean="0"/>
              <a:t>Les compagnies aériennes «classiques» misent sur la </a:t>
            </a:r>
            <a:r>
              <a:rPr lang="fr-FR" b="1" dirty="0" smtClean="0"/>
              <a:t>relation client</a:t>
            </a:r>
            <a:r>
              <a:rPr lang="fr-FR" dirty="0" smtClean="0"/>
              <a:t> pour se démarquer</a:t>
            </a:r>
          </a:p>
          <a:p>
            <a:pPr marL="898525" indent="0">
              <a:buClr>
                <a:srgbClr val="008000"/>
              </a:buClr>
              <a:buNone/>
            </a:pPr>
            <a:endParaRPr lang="fr-FR" dirty="0"/>
          </a:p>
        </p:txBody>
      </p:sp>
      <p:pic>
        <p:nvPicPr>
          <p:cNvPr id="30" name="Image 29"/>
          <p:cNvPicPr>
            <a:picLocks noChangeAspect="1"/>
          </p:cNvPicPr>
          <p:nvPr/>
        </p:nvPicPr>
        <p:blipFill>
          <a:blip r:embed="rId5"/>
          <a:stretch>
            <a:fillRect/>
          </a:stretch>
        </p:blipFill>
        <p:spPr>
          <a:xfrm>
            <a:off x="7772400" y="28276"/>
            <a:ext cx="940584" cy="808436"/>
          </a:xfrm>
          <a:prstGeom prst="rect">
            <a:avLst/>
          </a:prstGeom>
        </p:spPr>
      </p:pic>
      <p:pic>
        <p:nvPicPr>
          <p:cNvPr id="32" name="Image 31"/>
          <p:cNvPicPr>
            <a:picLocks noChangeAspect="1"/>
          </p:cNvPicPr>
          <p:nvPr/>
        </p:nvPicPr>
        <p:blipFill>
          <a:blip r:embed="rId6"/>
          <a:stretch>
            <a:fillRect/>
          </a:stretch>
        </p:blipFill>
        <p:spPr>
          <a:xfrm>
            <a:off x="7202487" y="5010473"/>
            <a:ext cx="1326251" cy="938807"/>
          </a:xfrm>
          <a:prstGeom prst="rect">
            <a:avLst/>
          </a:prstGeom>
        </p:spPr>
      </p:pic>
      <p:pic>
        <p:nvPicPr>
          <p:cNvPr id="2" name="Image 1"/>
          <p:cNvPicPr>
            <a:picLocks noChangeAspect="1"/>
          </p:cNvPicPr>
          <p:nvPr/>
        </p:nvPicPr>
        <p:blipFill>
          <a:blip r:embed="rId7"/>
          <a:stretch>
            <a:fillRect/>
          </a:stretch>
        </p:blipFill>
        <p:spPr>
          <a:xfrm>
            <a:off x="6372200" y="1409803"/>
            <a:ext cx="2318869" cy="1298567"/>
          </a:xfrm>
          <a:prstGeom prst="rect">
            <a:avLst/>
          </a:prstGeom>
        </p:spPr>
      </p:pic>
      <p:sp>
        <p:nvSpPr>
          <p:cNvPr id="27" name="Espace réservé du contenu 2"/>
          <p:cNvSpPr txBox="1">
            <a:spLocks/>
          </p:cNvSpPr>
          <p:nvPr/>
        </p:nvSpPr>
        <p:spPr>
          <a:xfrm>
            <a:off x="1738064" y="3647033"/>
            <a:ext cx="7010400" cy="18618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SzPct val="170000"/>
              <a:buFontTx/>
              <a:buBlip>
                <a:blip r:embed="rId8"/>
              </a:buBlip>
              <a:defRPr sz="1600" kern="1200" baseline="0">
                <a:solidFill>
                  <a:schemeClr val="tx1"/>
                </a:solidFill>
                <a:latin typeface="Helvetica" pitchFamily="34" charset="0"/>
                <a:ea typeface="+mn-ea"/>
                <a:cs typeface="+mn-cs"/>
              </a:defRPr>
            </a:lvl1pPr>
            <a:lvl2pPr marL="742950" indent="-285750" algn="l" defTabSz="457200" rtl="0" eaLnBrk="1" latinLnBrk="0" hangingPunct="1">
              <a:spcBef>
                <a:spcPct val="20000"/>
              </a:spcBef>
              <a:buClr>
                <a:schemeClr val="tx2">
                  <a:lumMod val="60000"/>
                  <a:lumOff val="40000"/>
                </a:schemeClr>
              </a:buClr>
              <a:buSzPct val="100000"/>
              <a:buFont typeface="Wingdings" pitchFamily="2" charset="2"/>
              <a:buChar char="§"/>
              <a:defRPr sz="1400" kern="1200" baseline="0">
                <a:solidFill>
                  <a:schemeClr val="tx1"/>
                </a:solidFill>
                <a:latin typeface="Helvetica" pitchFamily="34" charset="0"/>
                <a:ea typeface="+mn-ea"/>
                <a:cs typeface="+mn-cs"/>
              </a:defRPr>
            </a:lvl2pPr>
            <a:lvl3pPr marL="1143000" indent="-228600" algn="l" defTabSz="457200" rtl="0" eaLnBrk="1" latinLnBrk="0" hangingPunct="1">
              <a:spcBef>
                <a:spcPct val="20000"/>
              </a:spcBef>
              <a:buClr>
                <a:schemeClr val="tx2"/>
              </a:buClr>
              <a:buSzPct val="150000"/>
              <a:buFontTx/>
              <a:buBlip>
                <a:blip r:embed="rId8"/>
              </a:buBlip>
              <a:defRPr sz="2400" kern="1200" baseline="0">
                <a:solidFill>
                  <a:schemeClr val="tx1"/>
                </a:solidFill>
                <a:latin typeface="Helvetica" pitchFamily="34" charset="0"/>
                <a:ea typeface="+mn-ea"/>
                <a:cs typeface="+mn-cs"/>
              </a:defRPr>
            </a:lvl3pPr>
            <a:lvl4pPr marL="1600200" indent="-228600" algn="l" defTabSz="457200" rtl="0" eaLnBrk="1" latinLnBrk="0" hangingPunct="1">
              <a:spcBef>
                <a:spcPct val="20000"/>
              </a:spcBef>
              <a:buClr>
                <a:schemeClr val="tx2"/>
              </a:buClr>
              <a:buSzPct val="150000"/>
              <a:buFontTx/>
              <a:buBlip>
                <a:blip r:embed="rId8"/>
              </a:buBlip>
              <a:defRPr sz="2000" kern="1200" baseline="0">
                <a:solidFill>
                  <a:schemeClr val="tx1"/>
                </a:solidFill>
                <a:latin typeface="Helvetica" pitchFamily="34" charset="0"/>
                <a:ea typeface="+mn-ea"/>
                <a:cs typeface="+mn-cs"/>
              </a:defRPr>
            </a:lvl4pPr>
            <a:lvl5pPr marL="2057400" indent="-228600" algn="l" defTabSz="457200" rtl="0" eaLnBrk="1" latinLnBrk="0" hangingPunct="1">
              <a:spcBef>
                <a:spcPct val="20000"/>
              </a:spcBef>
              <a:buClr>
                <a:schemeClr val="tx2"/>
              </a:buClr>
              <a:buSzPct val="150000"/>
              <a:buFontTx/>
              <a:buBlip>
                <a:blip r:embed="rId8"/>
              </a:buBlip>
              <a:defRPr sz="2000" kern="1200" baseline="0">
                <a:solidFill>
                  <a:schemeClr val="tx1"/>
                </a:solidFill>
                <a:latin typeface="Helvetic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8000"/>
              </a:buClr>
              <a:buFontTx/>
              <a:buNone/>
            </a:pPr>
            <a:endParaRPr lang="fr-FR" dirty="0" smtClean="0">
              <a:solidFill>
                <a:prstClr val="black"/>
              </a:solidFill>
            </a:endParaRPr>
          </a:p>
          <a:p>
            <a:pPr>
              <a:buClr>
                <a:srgbClr val="008000"/>
              </a:buClr>
              <a:buFontTx/>
              <a:buBlip>
                <a:blip r:embed="rId4"/>
              </a:buBlip>
            </a:pPr>
            <a:r>
              <a:rPr lang="fr-FR" dirty="0" smtClean="0">
                <a:solidFill>
                  <a:prstClr val="black"/>
                </a:solidFill>
              </a:rPr>
              <a:t>77% des français inscrits sur les réseaux sociaux</a:t>
            </a:r>
          </a:p>
          <a:p>
            <a:pPr>
              <a:buClr>
                <a:srgbClr val="008000"/>
              </a:buClr>
              <a:buFontTx/>
              <a:buBlip>
                <a:blip r:embed="rId4"/>
              </a:buBlip>
            </a:pPr>
            <a:r>
              <a:rPr lang="fr-FR" dirty="0" smtClean="0">
                <a:solidFill>
                  <a:prstClr val="black"/>
                </a:solidFill>
              </a:rPr>
              <a:t>3 millions de fans sur la page Facebook de KLM</a:t>
            </a:r>
          </a:p>
          <a:p>
            <a:pPr marL="0" indent="0">
              <a:buClr>
                <a:srgbClr val="008000"/>
              </a:buClr>
              <a:buFontTx/>
              <a:buNone/>
            </a:pPr>
            <a:endParaRPr lang="fr-FR" dirty="0" smtClean="0">
              <a:solidFill>
                <a:prstClr val="black"/>
              </a:solidFill>
            </a:endParaRPr>
          </a:p>
          <a:p>
            <a:pPr marL="898525" indent="0">
              <a:buClr>
                <a:srgbClr val="008000"/>
              </a:buClr>
              <a:buFontTx/>
              <a:buNone/>
            </a:pPr>
            <a:r>
              <a:rPr lang="fr-FR" dirty="0" smtClean="0">
                <a:solidFill>
                  <a:prstClr val="black"/>
                </a:solidFill>
              </a:rPr>
              <a:t>KLM invente le vol social avec </a:t>
            </a:r>
            <a:r>
              <a:rPr lang="fr-FR" b="1" dirty="0" smtClean="0">
                <a:solidFill>
                  <a:prstClr val="black"/>
                </a:solidFill>
              </a:rPr>
              <a:t>MEET &amp; SEAT</a:t>
            </a:r>
          </a:p>
          <a:p>
            <a:pPr marL="898525" indent="0">
              <a:buClr>
                <a:srgbClr val="008000"/>
              </a:buClr>
              <a:buFontTx/>
              <a:buNone/>
            </a:pPr>
            <a:r>
              <a:rPr lang="fr-FR" dirty="0" smtClean="0">
                <a:solidFill>
                  <a:prstClr val="black"/>
                </a:solidFill>
              </a:rPr>
              <a:t>Lancement : </a:t>
            </a:r>
            <a:r>
              <a:rPr lang="fr-FR" b="1" dirty="0" smtClean="0">
                <a:solidFill>
                  <a:prstClr val="black"/>
                </a:solidFill>
              </a:rPr>
              <a:t>Mars 2012</a:t>
            </a:r>
          </a:p>
          <a:p>
            <a:pPr>
              <a:buClr>
                <a:srgbClr val="008000"/>
              </a:buClr>
              <a:buFontTx/>
              <a:buBlip>
                <a:blip r:embed="rId4"/>
              </a:buBlip>
            </a:pPr>
            <a:endParaRPr lang="fr-FR" dirty="0">
              <a:solidFill>
                <a:prstClr val="black"/>
              </a:solidFill>
            </a:endParaRPr>
          </a:p>
        </p:txBody>
      </p:sp>
      <p:sp>
        <p:nvSpPr>
          <p:cNvPr id="28" name="Flèche droite 37"/>
          <p:cNvSpPr/>
          <p:nvPr/>
        </p:nvSpPr>
        <p:spPr>
          <a:xfrm>
            <a:off x="1738064" y="2842013"/>
            <a:ext cx="765918" cy="510787"/>
          </a:xfrm>
          <a:prstGeom prst="rightArrow">
            <a:avLst/>
          </a:prstGeom>
          <a:gradFill>
            <a:gsLst>
              <a:gs pos="0">
                <a:srgbClr val="008000"/>
              </a:gs>
              <a:gs pos="100000">
                <a:schemeClr val="accent3">
                  <a:lumMod val="40000"/>
                  <a:lumOff val="60000"/>
                </a:schemeClr>
              </a:gs>
            </a:gsLs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5" name="Flèche droite 37"/>
          <p:cNvSpPr/>
          <p:nvPr/>
        </p:nvSpPr>
        <p:spPr>
          <a:xfrm>
            <a:off x="1738064" y="4869160"/>
            <a:ext cx="765918" cy="510787"/>
          </a:xfrm>
          <a:prstGeom prst="rightArrow">
            <a:avLst/>
          </a:prstGeom>
          <a:gradFill>
            <a:gsLst>
              <a:gs pos="0">
                <a:srgbClr val="008000"/>
              </a:gs>
              <a:gs pos="100000">
                <a:schemeClr val="accent3">
                  <a:lumMod val="40000"/>
                  <a:lumOff val="60000"/>
                </a:schemeClr>
              </a:gs>
            </a:gsLst>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31" name="Image 17" descr="Logo_Dauphine_NEW_Coul.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8" name="Picture 2" descr="G:\M2 Distribution &amp; relation clients\Logo FINAL MASTER DRC 2\Logo FINAL\LogoFINAL_Hv1.png"/>
          <p:cNvPicPr>
            <a:picLocks noChangeAspect="1" noChangeArrowheads="1"/>
          </p:cNvPicPr>
          <p:nvPr/>
        </p:nvPicPr>
        <p:blipFill>
          <a:blip r:embed="rId10" cstate="print"/>
          <a:srcRect/>
          <a:stretch>
            <a:fillRect/>
          </a:stretch>
        </p:blipFill>
        <p:spPr bwMode="auto">
          <a:xfrm>
            <a:off x="6372200" y="6505712"/>
            <a:ext cx="1472033" cy="307664"/>
          </a:xfrm>
          <a:prstGeom prst="rect">
            <a:avLst/>
          </a:prstGeom>
          <a:noFill/>
        </p:spPr>
      </p:pic>
      <p:sp>
        <p:nvSpPr>
          <p:cNvPr id="46" name="ZoneTexte 11"/>
          <p:cNvSpPr txBox="1">
            <a:spLocks noChangeArrowheads="1"/>
          </p:cNvSpPr>
          <p:nvPr/>
        </p:nvSpPr>
        <p:spPr bwMode="auto">
          <a:xfrm>
            <a:off x="655637" y="6581775"/>
            <a:ext cx="6049963" cy="276225"/>
          </a:xfrm>
          <a:prstGeom prst="rect">
            <a:avLst/>
          </a:prstGeom>
          <a:noFill/>
          <a:ln w="9525">
            <a:noFill/>
            <a:miter lim="800000"/>
            <a:headEnd/>
            <a:tailEnd/>
          </a:ln>
        </p:spPr>
        <p:txBody>
          <a:bodyPr>
            <a:spAutoFit/>
          </a:bodyPr>
          <a:lstStyle/>
          <a:p>
            <a:pPr algn="ctr" defTabSz="914400"/>
            <a:r>
              <a:rPr lang="fr-FR" sz="1200" b="1" dirty="0">
                <a:solidFill>
                  <a:srgbClr val="9BBB59">
                    <a:lumMod val="50000"/>
                  </a:srgbClr>
                </a:solidFill>
                <a:latin typeface="Calibri"/>
                <a:cs typeface="Calibri"/>
              </a:rPr>
              <a:t>Master Distribution &amp; Relation client © Université Paris-Dauphine, </a:t>
            </a:r>
            <a:r>
              <a:rPr lang="fr-FR" sz="1200" b="1" dirty="0" smtClean="0">
                <a:solidFill>
                  <a:srgbClr val="9BBB59">
                    <a:lumMod val="50000"/>
                  </a:srgbClr>
                </a:solidFill>
                <a:latin typeface="Calibri"/>
                <a:cs typeface="Calibri"/>
              </a:rPr>
              <a:t>2012-2013</a:t>
            </a:r>
            <a:endParaRPr lang="fr-FR" sz="1200" dirty="0">
              <a:solidFill>
                <a:srgbClr val="9BBB59">
                  <a:lumMod val="50000"/>
                </a:srgbClr>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strVal val="#ppt_w*0.70"/>
                                          </p:val>
                                        </p:tav>
                                        <p:tav tm="100000">
                                          <p:val>
                                            <p:strVal val="#ppt_w"/>
                                          </p:val>
                                        </p:tav>
                                      </p:tavLst>
                                    </p:anim>
                                    <p:anim calcmode="lin" valueType="num">
                                      <p:cBhvr>
                                        <p:cTn id="18" dur="1000" fill="hold"/>
                                        <p:tgtEl>
                                          <p:spTgt spid="28"/>
                                        </p:tgtEl>
                                        <p:attrNameLst>
                                          <p:attrName>ppt_h</p:attrName>
                                        </p:attrNameLst>
                                      </p:cBhvr>
                                      <p:tavLst>
                                        <p:tav tm="0">
                                          <p:val>
                                            <p:strVal val="#ppt_h"/>
                                          </p:val>
                                        </p:tav>
                                        <p:tav tm="100000">
                                          <p:val>
                                            <p:strVal val="#ppt_h"/>
                                          </p:val>
                                        </p:tav>
                                      </p:tavLst>
                                    </p:anim>
                                    <p:animEffect transition="in" filter="fade">
                                      <p:cBhvr>
                                        <p:cTn id="19" dur="1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1000" fill="hold"/>
                                        <p:tgtEl>
                                          <p:spTgt spid="45"/>
                                        </p:tgtEl>
                                        <p:attrNameLst>
                                          <p:attrName>ppt_w</p:attrName>
                                        </p:attrNameLst>
                                      </p:cBhvr>
                                      <p:tavLst>
                                        <p:tav tm="0">
                                          <p:val>
                                            <p:strVal val="#ppt_w*0.70"/>
                                          </p:val>
                                        </p:tav>
                                        <p:tav tm="100000">
                                          <p:val>
                                            <p:strVal val="#ppt_w"/>
                                          </p:val>
                                        </p:tav>
                                      </p:tavLst>
                                    </p:anim>
                                    <p:anim calcmode="lin" valueType="num">
                                      <p:cBhvr>
                                        <p:cTn id="31" dur="1000" fill="hold"/>
                                        <p:tgtEl>
                                          <p:spTgt spid="45"/>
                                        </p:tgtEl>
                                        <p:attrNameLst>
                                          <p:attrName>ppt_h</p:attrName>
                                        </p:attrNameLst>
                                      </p:cBhvr>
                                      <p:tavLst>
                                        <p:tav tm="0">
                                          <p:val>
                                            <p:strVal val="#ppt_h"/>
                                          </p:val>
                                        </p:tav>
                                        <p:tav tm="100000">
                                          <p:val>
                                            <p:strVal val="#ppt_h"/>
                                          </p:val>
                                        </p:tav>
                                      </p:tavLst>
                                    </p:anim>
                                    <p:animEffect transition="in" filter="fade">
                                      <p:cBhvr>
                                        <p:cTn id="32" dur="1000"/>
                                        <p:tgtEl>
                                          <p:spTgt spid="45"/>
                                        </p:tgtEl>
                                      </p:cBhvr>
                                    </p:animEffect>
                                  </p:childTnLst>
                                </p:cTn>
                              </p:par>
                              <p:par>
                                <p:cTn id="33" presetID="49" presetClass="entr" presetSubtype="0" decel="100000" fill="hold" nodeType="withEffect">
                                  <p:stCondLst>
                                    <p:cond delay="20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 calcmode="lin" valueType="num">
                                      <p:cBhvr>
                                        <p:cTn id="37" dur="500" fill="hold"/>
                                        <p:tgtEl>
                                          <p:spTgt spid="30"/>
                                        </p:tgtEl>
                                        <p:attrNameLst>
                                          <p:attrName>style.rotation</p:attrName>
                                        </p:attrNameLst>
                                      </p:cBhvr>
                                      <p:tavLst>
                                        <p:tav tm="0">
                                          <p:val>
                                            <p:fltVal val="360"/>
                                          </p:val>
                                        </p:tav>
                                        <p:tav tm="100000">
                                          <p:val>
                                            <p:fltVal val="0"/>
                                          </p:val>
                                        </p:tav>
                                      </p:tavLst>
                                    </p:anim>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27" grpId="0"/>
      <p:bldP spid="28" grpId="0" animBg="1"/>
      <p:bldP spid="4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874931"/>
          </a:xfrm>
          <a:prstGeom prst="rect">
            <a:avLst/>
          </a:prstGeom>
          <a:gradFill flip="none" rotWithShape="1">
            <a:gsLst>
              <a:gs pos="99000">
                <a:srgbClr val="669900"/>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2286000" y="152400"/>
            <a:ext cx="4267200" cy="369332"/>
          </a:xfrm>
          <a:prstGeom prst="rect">
            <a:avLst/>
          </a:prstGeom>
          <a:noFill/>
        </p:spPr>
        <p:txBody>
          <a:bodyPr wrap="square" rtlCol="0">
            <a:spAutoFit/>
          </a:bodyPr>
          <a:lstStyle/>
          <a:p>
            <a:r>
              <a:rPr lang="fr-FR" b="1" spc="170" dirty="0" err="1" smtClean="0">
                <a:solidFill>
                  <a:srgbClr val="008003"/>
                </a:solidFill>
                <a:latin typeface="Helvetica"/>
                <a:cs typeface="Helvetica"/>
              </a:rPr>
              <a:t>tratégies</a:t>
            </a:r>
            <a:r>
              <a:rPr lang="fr-FR" b="1" spc="170" dirty="0" smtClean="0">
                <a:solidFill>
                  <a:srgbClr val="008003"/>
                </a:solidFill>
                <a:latin typeface="Helvetica"/>
                <a:cs typeface="Helvetica"/>
              </a:rPr>
              <a:t> client</a:t>
            </a:r>
            <a:endParaRPr lang="fr-FR" b="1" spc="170" dirty="0">
              <a:solidFill>
                <a:srgbClr val="008003"/>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2057400" y="609600"/>
            <a:ext cx="304800" cy="304800"/>
          </a:xfrm>
          <a:prstGeom prst="ellipse">
            <a:avLst/>
          </a:prstGeom>
          <a:solidFill>
            <a:srgbClr val="008003"/>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5803"/>
                </a:solidFill>
              </a:rPr>
              <a:t> </a:t>
            </a:r>
            <a:endParaRPr lang="fr-FR" dirty="0">
              <a:solidFill>
                <a:srgbClr val="005803"/>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81200" y="-1106"/>
            <a:ext cx="304800" cy="646331"/>
          </a:xfrm>
          <a:prstGeom prst="rect">
            <a:avLst/>
          </a:prstGeom>
          <a:noFill/>
        </p:spPr>
        <p:txBody>
          <a:bodyPr wrap="square" rtlCol="0">
            <a:spAutoFit/>
          </a:bodyPr>
          <a:lstStyle/>
          <a:p>
            <a:pPr algn="ctr"/>
            <a:r>
              <a:rPr lang="fr-FR" sz="3600" b="1" dirty="0" smtClean="0">
                <a:solidFill>
                  <a:srgbClr val="008003"/>
                </a:solidFill>
                <a:latin typeface="Impact"/>
                <a:cs typeface="Impact"/>
              </a:rPr>
              <a:t>S</a:t>
            </a:r>
            <a:endParaRPr lang="fr-FR" sz="3600" b="1" dirty="0">
              <a:solidFill>
                <a:srgbClr val="008003"/>
              </a:solidFill>
              <a:latin typeface="Impact"/>
              <a:cs typeface="Impact"/>
            </a:endParaRPr>
          </a:p>
        </p:txBody>
      </p:sp>
      <p:pic>
        <p:nvPicPr>
          <p:cNvPr id="32" name="Image 31"/>
          <p:cNvPicPr>
            <a:picLocks noChangeAspect="1"/>
          </p:cNvPicPr>
          <p:nvPr/>
        </p:nvPicPr>
        <p:blipFill>
          <a:blip r:embed="rId3"/>
          <a:stretch>
            <a:fillRect/>
          </a:stretch>
        </p:blipFill>
        <p:spPr>
          <a:xfrm>
            <a:off x="3030040" y="2348880"/>
            <a:ext cx="1613968" cy="1613968"/>
          </a:xfrm>
          <a:prstGeom prst="rect">
            <a:avLst/>
          </a:prstGeom>
        </p:spPr>
      </p:pic>
      <p:pic>
        <p:nvPicPr>
          <p:cNvPr id="39" name="Image 38"/>
          <p:cNvPicPr>
            <a:picLocks noChangeAspect="1"/>
          </p:cNvPicPr>
          <p:nvPr/>
        </p:nvPicPr>
        <p:blipFill>
          <a:blip r:embed="rId4"/>
          <a:stretch>
            <a:fillRect/>
          </a:stretch>
        </p:blipFill>
        <p:spPr>
          <a:xfrm>
            <a:off x="5122959" y="2276872"/>
            <a:ext cx="1828379" cy="1828379"/>
          </a:xfrm>
          <a:prstGeom prst="rect">
            <a:avLst/>
          </a:prstGeom>
        </p:spPr>
      </p:pic>
      <p:pic>
        <p:nvPicPr>
          <p:cNvPr id="27" name="Image 26"/>
          <p:cNvPicPr>
            <a:picLocks noChangeAspect="1"/>
          </p:cNvPicPr>
          <p:nvPr/>
        </p:nvPicPr>
        <p:blipFill>
          <a:blip r:embed="rId5"/>
          <a:stretch>
            <a:fillRect/>
          </a:stretch>
        </p:blipFill>
        <p:spPr>
          <a:xfrm>
            <a:off x="7772400" y="28276"/>
            <a:ext cx="940584" cy="808436"/>
          </a:xfrm>
          <a:prstGeom prst="rect">
            <a:avLst/>
          </a:prstGeom>
        </p:spPr>
      </p:pic>
      <p:pic>
        <p:nvPicPr>
          <p:cNvPr id="28" name="Image 27"/>
          <p:cNvPicPr>
            <a:picLocks noChangeAspect="1"/>
          </p:cNvPicPr>
          <p:nvPr/>
        </p:nvPicPr>
        <p:blipFill>
          <a:blip r:embed="rId6"/>
          <a:stretch>
            <a:fillRect/>
          </a:stretch>
        </p:blipFill>
        <p:spPr>
          <a:xfrm>
            <a:off x="1524000" y="1289771"/>
            <a:ext cx="6630987" cy="4010168"/>
          </a:xfrm>
          <a:prstGeom prst="rect">
            <a:avLst/>
          </a:prstGeom>
        </p:spPr>
      </p:pic>
      <p:grpSp>
        <p:nvGrpSpPr>
          <p:cNvPr id="2" name="Grouper 10"/>
          <p:cNvGrpSpPr/>
          <p:nvPr/>
        </p:nvGrpSpPr>
        <p:grpSpPr>
          <a:xfrm>
            <a:off x="1835696" y="1360823"/>
            <a:ext cx="5953100" cy="3940385"/>
            <a:chOff x="4355976" y="1124744"/>
            <a:chExt cx="5953100" cy="3940385"/>
          </a:xfrm>
        </p:grpSpPr>
        <p:pic>
          <p:nvPicPr>
            <p:cNvPr id="10" name="Image 9"/>
            <p:cNvPicPr>
              <a:picLocks noChangeAspect="1"/>
            </p:cNvPicPr>
            <p:nvPr/>
          </p:nvPicPr>
          <p:blipFill>
            <a:blip r:embed="rId7"/>
            <a:stretch>
              <a:fillRect/>
            </a:stretch>
          </p:blipFill>
          <p:spPr>
            <a:xfrm>
              <a:off x="4355976" y="1124744"/>
              <a:ext cx="5953100" cy="3940385"/>
            </a:xfrm>
            <a:prstGeom prst="rect">
              <a:avLst/>
            </a:prstGeom>
            <a:ln>
              <a:solidFill>
                <a:schemeClr val="tx1"/>
              </a:solidFill>
            </a:ln>
          </p:spPr>
        </p:pic>
        <p:sp>
          <p:nvSpPr>
            <p:cNvPr id="8" name="ZoneTexte 7"/>
            <p:cNvSpPr txBox="1"/>
            <p:nvPr/>
          </p:nvSpPr>
          <p:spPr>
            <a:xfrm>
              <a:off x="6300192" y="3372307"/>
              <a:ext cx="1895903" cy="253916"/>
            </a:xfrm>
            <a:prstGeom prst="rect">
              <a:avLst/>
            </a:prstGeom>
            <a:noFill/>
            <a:ln>
              <a:noFill/>
            </a:ln>
          </p:spPr>
          <p:txBody>
            <a:bodyPr wrap="square" rtlCol="0">
              <a:spAutoFit/>
            </a:bodyPr>
            <a:lstStyle/>
            <a:p>
              <a:r>
                <a:rPr lang="fr-FR" sz="1050" dirty="0" smtClean="0">
                  <a:solidFill>
                    <a:prstClr val="black"/>
                  </a:solidFill>
                </a:rPr>
                <a:t>XZ89KP3</a:t>
              </a:r>
              <a:endParaRPr lang="fr-FR" sz="1050" dirty="0">
                <a:solidFill>
                  <a:prstClr val="black"/>
                </a:solidFill>
              </a:endParaRPr>
            </a:p>
          </p:txBody>
        </p:sp>
        <p:sp>
          <p:nvSpPr>
            <p:cNvPr id="37" name="ZoneTexte 36"/>
            <p:cNvSpPr txBox="1"/>
            <p:nvPr/>
          </p:nvSpPr>
          <p:spPr>
            <a:xfrm>
              <a:off x="6300192" y="3658204"/>
              <a:ext cx="1895903" cy="253916"/>
            </a:xfrm>
            <a:prstGeom prst="rect">
              <a:avLst/>
            </a:prstGeom>
            <a:noFill/>
            <a:ln>
              <a:noFill/>
            </a:ln>
          </p:spPr>
          <p:txBody>
            <a:bodyPr wrap="square" rtlCol="0">
              <a:spAutoFit/>
            </a:bodyPr>
            <a:lstStyle/>
            <a:p>
              <a:r>
                <a:rPr lang="fr-FR" sz="1050" dirty="0" smtClean="0">
                  <a:solidFill>
                    <a:prstClr val="black"/>
                  </a:solidFill>
                </a:rPr>
                <a:t>LEFAURE</a:t>
              </a:r>
              <a:endParaRPr lang="fr-FR" sz="1050" dirty="0">
                <a:solidFill>
                  <a:prstClr val="black"/>
                </a:solidFill>
              </a:endParaRPr>
            </a:p>
          </p:txBody>
        </p:sp>
      </p:grpSp>
      <p:sp>
        <p:nvSpPr>
          <p:cNvPr id="22" name="Rectangle 21"/>
          <p:cNvSpPr/>
          <p:nvPr/>
        </p:nvSpPr>
        <p:spPr>
          <a:xfrm>
            <a:off x="0" y="6095999"/>
            <a:ext cx="9144000" cy="762001"/>
          </a:xfrm>
          <a:prstGeom prst="rect">
            <a:avLst/>
          </a:prstGeom>
          <a:gradFill flip="none" rotWithShape="1">
            <a:gsLst>
              <a:gs pos="0">
                <a:srgbClr val="669900"/>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096000" cy="646331"/>
          </a:xfrm>
          <a:prstGeom prst="rect">
            <a:avLst/>
          </a:prstGeom>
          <a:noFill/>
        </p:spPr>
        <p:txBody>
          <a:bodyPr wrap="square" rtlCol="0">
            <a:spAutoFit/>
          </a:bodyPr>
          <a:lstStyle/>
          <a:p>
            <a:r>
              <a:rPr lang="fr-FR" sz="3600" b="1" spc="190" dirty="0" smtClean="0">
                <a:solidFill>
                  <a:srgbClr val="005803"/>
                </a:solidFill>
                <a:effectLst>
                  <a:reflection stA="78000" endPos="69000" dist="12700" dir="5400000" sy="-100000" algn="bl" rotWithShape="0"/>
                </a:effectLst>
                <a:latin typeface="Impact"/>
                <a:cs typeface="Impact"/>
              </a:rPr>
              <a:t>ÉNERGIE MOBILITÉ TÉLÉCOMS</a:t>
            </a:r>
            <a:endParaRPr lang="fr-FR" sz="3600" b="1" spc="190" dirty="0">
              <a:solidFill>
                <a:srgbClr val="005803"/>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8" cstate="print"/>
          <a:srcRect/>
          <a:stretch>
            <a:fillRect/>
          </a:stretch>
        </p:blipFill>
        <p:spPr bwMode="auto">
          <a:xfrm>
            <a:off x="7202487" y="-2590800"/>
            <a:ext cx="1941513" cy="571500"/>
          </a:xfrm>
          <a:prstGeom prst="rect">
            <a:avLst/>
          </a:prstGeom>
          <a:noFill/>
          <a:ln w="9525">
            <a:noFill/>
            <a:miter lim="800000"/>
            <a:headEnd/>
            <a:tailEnd/>
          </a:ln>
        </p:spPr>
      </p:pic>
      <p:sp>
        <p:nvSpPr>
          <p:cNvPr id="67" name="Rectangle à coins arrondis 66"/>
          <p:cNvSpPr/>
          <p:nvPr/>
        </p:nvSpPr>
        <p:spPr>
          <a:xfrm>
            <a:off x="76200" y="2771635"/>
            <a:ext cx="1295400" cy="523220"/>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Principe</a:t>
            </a:r>
            <a:endParaRPr lang="fr-FR" sz="1400" b="1" dirty="0">
              <a:solidFill>
                <a:prstClr val="white"/>
              </a:solidFill>
              <a:latin typeface="Helvetica"/>
              <a:cs typeface="Helvetica"/>
            </a:endParaRPr>
          </a:p>
        </p:txBody>
      </p:sp>
      <p:pic>
        <p:nvPicPr>
          <p:cNvPr id="31" name="Image 17" descr="Logo_Dauphine_NEW_Coul.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8" name="Picture 2" descr="G:\M2 Distribution &amp; relation clients\Logo FINAL MASTER DRC 2\Logo FINAL\LogoFINAL_Hv1.png"/>
          <p:cNvPicPr>
            <a:picLocks noChangeAspect="1" noChangeArrowheads="1"/>
          </p:cNvPicPr>
          <p:nvPr/>
        </p:nvPicPr>
        <p:blipFill>
          <a:blip r:embed="rId10" cstate="print"/>
          <a:srcRect/>
          <a:stretch>
            <a:fillRect/>
          </a:stretch>
        </p:blipFill>
        <p:spPr bwMode="auto">
          <a:xfrm>
            <a:off x="6372200" y="6505712"/>
            <a:ext cx="1472033" cy="307664"/>
          </a:xfrm>
          <a:prstGeom prst="rect">
            <a:avLst/>
          </a:prstGeom>
          <a:noFill/>
        </p:spPr>
      </p:pic>
      <p:sp>
        <p:nvSpPr>
          <p:cNvPr id="45" name="ZoneTexte 11"/>
          <p:cNvSpPr txBox="1">
            <a:spLocks noChangeArrowheads="1"/>
          </p:cNvSpPr>
          <p:nvPr/>
        </p:nvSpPr>
        <p:spPr bwMode="auto">
          <a:xfrm>
            <a:off x="655637" y="6581775"/>
            <a:ext cx="6049963" cy="276225"/>
          </a:xfrm>
          <a:prstGeom prst="rect">
            <a:avLst/>
          </a:prstGeom>
          <a:noFill/>
          <a:ln w="9525">
            <a:noFill/>
            <a:miter lim="800000"/>
            <a:headEnd/>
            <a:tailEnd/>
          </a:ln>
        </p:spPr>
        <p:txBody>
          <a:bodyPr>
            <a:spAutoFit/>
          </a:bodyPr>
          <a:lstStyle/>
          <a:p>
            <a:pPr algn="ctr" defTabSz="914400"/>
            <a:r>
              <a:rPr lang="fr-FR" sz="1200" b="1" dirty="0">
                <a:solidFill>
                  <a:srgbClr val="9BBB59">
                    <a:lumMod val="50000"/>
                  </a:srgbClr>
                </a:solidFill>
                <a:latin typeface="Calibri"/>
                <a:cs typeface="Calibri"/>
              </a:rPr>
              <a:t>Master Distribution &amp; Relation client © Université Paris-Dauphine, </a:t>
            </a:r>
            <a:r>
              <a:rPr lang="fr-FR" sz="1200" b="1" dirty="0" smtClean="0">
                <a:solidFill>
                  <a:srgbClr val="9BBB59">
                    <a:lumMod val="50000"/>
                  </a:srgbClr>
                </a:solidFill>
                <a:latin typeface="Calibri"/>
                <a:cs typeface="Calibri"/>
              </a:rPr>
              <a:t>2012-2013</a:t>
            </a:r>
            <a:endParaRPr lang="fr-FR" sz="1200" dirty="0">
              <a:solidFill>
                <a:srgbClr val="9BBB59">
                  <a:lumMod val="50000"/>
                </a:srgbClr>
              </a:solidFill>
              <a:latin typeface="Calibri"/>
              <a:cs typeface="Calibri"/>
            </a:endParaRPr>
          </a:p>
        </p:txBody>
      </p:sp>
    </p:spTree>
    <p:extLst>
      <p:ext uri="{BB962C8B-B14F-4D97-AF65-F5344CB8AC3E}">
        <p14:creationId xmlns:p14="http://schemas.microsoft.com/office/powerpoint/2010/main" val="125693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1+#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9900"/>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9900"/>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6096000" cy="646331"/>
          </a:xfrm>
          <a:prstGeom prst="rect">
            <a:avLst/>
          </a:prstGeom>
          <a:noFill/>
        </p:spPr>
        <p:txBody>
          <a:bodyPr rtlCol="0" wrap="square">
            <a:spAutoFit/>
          </a:bodyPr>
          <a:lstStyle/>
          <a:p>
            <a:r>
              <a:rPr b="1" dirty="0" lang="fr-FR" smtClean="0" spc="190" sz="3600">
                <a:solidFill>
                  <a:srgbClr val="005803"/>
                </a:solidFill>
                <a:effectLst>
                  <a:reflection algn="bl" dir="5400000" dist="12700" endPos="69000" rotWithShape="0" stA="78000" sy="-100000"/>
                </a:effectLst>
                <a:latin typeface="Impact"/>
                <a:cs typeface="Impact"/>
              </a:rPr>
              <a:t>ÉNERGIE MOBILITÉ TÉLÉCOMS</a:t>
            </a:r>
            <a:endParaRPr b="1" dirty="0" lang="fr-FR" spc="190" sz="3600">
              <a:solidFill>
                <a:srgbClr val="005803"/>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5" name="ZoneTexte 34"/>
          <p:cNvSpPr txBox="1"/>
          <p:nvPr/>
        </p:nvSpPr>
        <p:spPr>
          <a:xfrm>
            <a:off x="0" y="-22086"/>
            <a:ext cx="304800" cy="707886"/>
          </a:xfrm>
          <a:prstGeom prst="rect">
            <a:avLst/>
          </a:prstGeom>
          <a:noFill/>
        </p:spPr>
        <p:txBody>
          <a:bodyPr rtlCol="0" wrap="square">
            <a:spAutoFit/>
          </a:bodyPr>
          <a:lstStyle/>
          <a:p>
            <a:pPr algn="ctr"/>
            <a:r>
              <a:rPr b="1" dirty="0" lang="fr-FR" smtClean="0" sz="4000">
                <a:solidFill>
                  <a:srgbClr val="000090">
                    <a:alpha val="40000"/>
                  </a:srgbClr>
                </a:solidFill>
                <a:latin typeface="Impact"/>
                <a:cs typeface="Impact"/>
              </a:rPr>
              <a:t>S</a:t>
            </a:r>
            <a:endParaRPr b="1" dirty="0" lang="fr-FR" sz="4000">
              <a:solidFill>
                <a:srgbClr val="000090">
                  <a:alpha val="40000"/>
                </a:srgbClr>
              </a:solidFill>
              <a:latin typeface="Impact"/>
              <a:cs typeface="Impact"/>
            </a:endParaRPr>
          </a:p>
        </p:txBody>
      </p:sp>
      <p:sp>
        <p:nvSpPr>
          <p:cNvPr id="20" name="ZoneTexte 19"/>
          <p:cNvSpPr txBox="1"/>
          <p:nvPr/>
        </p:nvSpPr>
        <p:spPr>
          <a:xfrm>
            <a:off x="2286000" y="152400"/>
            <a:ext cx="4267200" cy="369332"/>
          </a:xfrm>
          <a:prstGeom prst="rect">
            <a:avLst/>
          </a:prstGeom>
          <a:noFill/>
        </p:spPr>
        <p:txBody>
          <a:bodyPr rtlCol="0" wrap="square">
            <a:spAutoFit/>
          </a:bodyPr>
          <a:lstStyle/>
          <a:p>
            <a:r>
              <a:rPr b="1" dirty="0" err="1" lang="fr-FR" smtClean="0" spc="170">
                <a:solidFill>
                  <a:srgbClr val="008003"/>
                </a:solidFill>
                <a:latin typeface="Helvetica"/>
                <a:cs typeface="Helvetica"/>
              </a:rPr>
              <a:t>tratégies</a:t>
            </a:r>
            <a:r>
              <a:rPr b="1" dirty="0" lang="fr-FR" smtClean="0" spc="170">
                <a:solidFill>
                  <a:srgbClr val="008003"/>
                </a:solidFill>
                <a:latin typeface="Helvetica"/>
                <a:cs typeface="Helvetica"/>
              </a:rPr>
              <a:t> client</a:t>
            </a:r>
            <a:endParaRPr b="1" dirty="0" lang="fr-FR" spc="170">
              <a:solidFill>
                <a:srgbClr val="008003"/>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16002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0" name="Ellipse 39"/>
          <p:cNvSpPr/>
          <p:nvPr/>
        </p:nvSpPr>
        <p:spPr>
          <a:xfrm>
            <a:off x="2057400" y="609600"/>
            <a:ext cx="304800" cy="304800"/>
          </a:xfrm>
          <a:prstGeom prst="ellipse">
            <a:avLst/>
          </a:prstGeom>
          <a:solidFill>
            <a:srgbClr val="008003"/>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srgbClr val="005803"/>
                </a:solidFill>
              </a:rPr>
              <a:t> </a:t>
            </a:r>
            <a:endParaRPr dirty="0" lang="fr-FR">
              <a:solidFill>
                <a:srgbClr val="005803"/>
              </a:solidFill>
            </a:endParaRPr>
          </a:p>
        </p:txBody>
      </p:sp>
      <p:sp>
        <p:nvSpPr>
          <p:cNvPr id="41" name="ZoneTexte 40"/>
          <p:cNvSpPr txBox="1"/>
          <p:nvPr/>
        </p:nvSpPr>
        <p:spPr>
          <a:xfrm>
            <a:off x="4572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44" name="ZoneTexte 43"/>
          <p:cNvSpPr txBox="1"/>
          <p:nvPr/>
        </p:nvSpPr>
        <p:spPr>
          <a:xfrm>
            <a:off x="1981200" y="-1106"/>
            <a:ext cx="304800" cy="646331"/>
          </a:xfrm>
          <a:prstGeom prst="rect">
            <a:avLst/>
          </a:prstGeom>
          <a:noFill/>
        </p:spPr>
        <p:txBody>
          <a:bodyPr rtlCol="0" wrap="square">
            <a:spAutoFit/>
          </a:bodyPr>
          <a:lstStyle/>
          <a:p>
            <a:pPr algn="ctr"/>
            <a:r>
              <a:rPr b="1" dirty="0" lang="fr-FR" smtClean="0" sz="3600">
                <a:solidFill>
                  <a:srgbClr val="008003"/>
                </a:solidFill>
                <a:latin typeface="Impact"/>
                <a:cs typeface="Impact"/>
              </a:rPr>
              <a:t>S</a:t>
            </a:r>
            <a:endParaRPr b="1" dirty="0" lang="fr-FR" sz="3600">
              <a:solidFill>
                <a:srgbClr val="008003"/>
              </a:solidFill>
              <a:latin typeface="Impact"/>
              <a:cs typeface="Impact"/>
            </a:endParaRPr>
          </a:p>
        </p:txBody>
      </p:sp>
      <p:sp>
        <p:nvSpPr>
          <p:cNvPr id="67" name="Rectangle à coins arrondis 66"/>
          <p:cNvSpPr/>
          <p:nvPr/>
        </p:nvSpPr>
        <p:spPr>
          <a:xfrm>
            <a:off x="76200" y="3409836"/>
            <a:ext cx="1295400" cy="523220"/>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400">
                <a:solidFill>
                  <a:prstClr val="white"/>
                </a:solidFill>
                <a:latin typeface="Helvetica"/>
                <a:cs typeface="Helvetica"/>
              </a:rPr>
              <a:t>Principe</a:t>
            </a:r>
            <a:endParaRPr b="1" dirty="0" lang="fr-FR" sz="1400">
              <a:solidFill>
                <a:prstClr val="white"/>
              </a:solidFill>
              <a:latin typeface="Helvetica"/>
              <a:cs typeface="Helvetica"/>
            </a:endParaRPr>
          </a:p>
        </p:txBody>
      </p:sp>
      <p:pic>
        <p:nvPicPr>
          <p:cNvPr id="30" name="Image 29"/>
          <p:cNvPicPr>
            <a:picLocks noChangeAspect="1"/>
          </p:cNvPicPr>
          <p:nvPr/>
        </p:nvPicPr>
        <p:blipFill>
          <a:blip r:embed="rId4"/>
          <a:stretch>
            <a:fillRect/>
          </a:stretch>
        </p:blipFill>
        <p:spPr>
          <a:xfrm>
            <a:off x="2748139" y="1556792"/>
            <a:ext cx="4415647" cy="3657308"/>
          </a:xfrm>
          <a:prstGeom prst="rect">
            <a:avLst/>
          </a:prstGeom>
        </p:spPr>
      </p:pic>
      <p:sp>
        <p:nvSpPr>
          <p:cNvPr id="31" name="Rectangle 30"/>
          <p:cNvSpPr/>
          <p:nvPr/>
        </p:nvSpPr>
        <p:spPr>
          <a:xfrm>
            <a:off x="5415914" y="3582911"/>
            <a:ext cx="1295399" cy="33182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sp>
        <p:nvSpPr>
          <p:cNvPr id="32" name="ZoneTexte 31"/>
          <p:cNvSpPr txBox="1"/>
          <p:nvPr/>
        </p:nvSpPr>
        <p:spPr>
          <a:xfrm>
            <a:off x="5407448" y="3565977"/>
            <a:ext cx="761747" cy="415498"/>
          </a:xfrm>
          <a:prstGeom prst="rect">
            <a:avLst/>
          </a:prstGeom>
          <a:noFill/>
        </p:spPr>
        <p:txBody>
          <a:bodyPr rtlCol="0" wrap="none">
            <a:spAutoFit/>
          </a:bodyPr>
          <a:lstStyle/>
          <a:p>
            <a:r>
              <a:rPr dirty="0" lang="fr-FR" smtClean="0" sz="700">
                <a:solidFill>
                  <a:prstClr val="black"/>
                </a:solidFill>
              </a:rPr>
              <a:t>George </a:t>
            </a:r>
            <a:r>
              <a:rPr dirty="0" err="1" lang="fr-FR" smtClean="0" sz="700">
                <a:solidFill>
                  <a:prstClr val="black"/>
                </a:solidFill>
              </a:rPr>
              <a:t>Clooney</a:t>
            </a:r>
            <a:endParaRPr dirty="0" lang="fr-FR" smtClean="0" sz="700">
              <a:solidFill>
                <a:prstClr val="black"/>
              </a:solidFill>
            </a:endParaRPr>
          </a:p>
          <a:p>
            <a:r>
              <a:rPr dirty="0" lang="fr-FR" smtClean="0" sz="700">
                <a:solidFill>
                  <a:prstClr val="black"/>
                </a:solidFill>
              </a:rPr>
              <a:t>Acteur</a:t>
            </a:r>
          </a:p>
          <a:p>
            <a:r>
              <a:rPr dirty="0" err="1" lang="fr-FR" smtClean="0" sz="700">
                <a:solidFill>
                  <a:prstClr val="black"/>
                </a:solidFill>
              </a:rPr>
              <a:t>Holywood</a:t>
            </a:r>
            <a:r>
              <a:rPr dirty="0" lang="fr-FR" smtClean="0" sz="700">
                <a:solidFill>
                  <a:prstClr val="black"/>
                </a:solidFill>
              </a:rPr>
              <a:t>, USA</a:t>
            </a:r>
            <a:endParaRPr dirty="0" lang="fr-FR" sz="700">
              <a:solidFill>
                <a:prstClr val="black"/>
              </a:solidFill>
            </a:endParaRPr>
          </a:p>
        </p:txBody>
      </p:sp>
      <p:sp>
        <p:nvSpPr>
          <p:cNvPr id="39" name="Rectangle 38"/>
          <p:cNvSpPr/>
          <p:nvPr/>
        </p:nvSpPr>
        <p:spPr>
          <a:xfrm>
            <a:off x="5415914" y="4023810"/>
            <a:ext cx="1295399" cy="243519"/>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pic>
        <p:nvPicPr>
          <p:cNvPr id="46" name="Image 45"/>
          <p:cNvPicPr>
            <a:picLocks noChangeAspect="1"/>
          </p:cNvPicPr>
          <p:nvPr/>
        </p:nvPicPr>
        <p:blipFill>
          <a:blip r:embed="rId5"/>
          <a:stretch>
            <a:fillRect/>
          </a:stretch>
        </p:blipFill>
        <p:spPr>
          <a:xfrm>
            <a:off x="2837813" y="2402583"/>
            <a:ext cx="377998" cy="505111"/>
          </a:xfrm>
          <a:prstGeom prst="rect">
            <a:avLst/>
          </a:prstGeom>
        </p:spPr>
      </p:pic>
      <p:sp>
        <p:nvSpPr>
          <p:cNvPr id="47" name="Rectangle 46"/>
          <p:cNvSpPr/>
          <p:nvPr/>
        </p:nvSpPr>
        <p:spPr>
          <a:xfrm>
            <a:off x="2837813" y="2916161"/>
            <a:ext cx="1384301" cy="19868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sp>
        <p:nvSpPr>
          <p:cNvPr id="48" name="Rectangle 47"/>
          <p:cNvSpPr/>
          <p:nvPr/>
        </p:nvSpPr>
        <p:spPr>
          <a:xfrm>
            <a:off x="2837813" y="3523645"/>
            <a:ext cx="1384301" cy="36569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sp>
        <p:nvSpPr>
          <p:cNvPr id="49" name="Rectangle 48"/>
          <p:cNvSpPr/>
          <p:nvPr/>
        </p:nvSpPr>
        <p:spPr>
          <a:xfrm>
            <a:off x="2815875" y="4592561"/>
            <a:ext cx="1384301" cy="19868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pic>
        <p:nvPicPr>
          <p:cNvPr id="50" name="Image 49"/>
          <p:cNvPicPr>
            <a:picLocks noChangeAspect="1"/>
          </p:cNvPicPr>
          <p:nvPr/>
        </p:nvPicPr>
        <p:blipFill>
          <a:blip r:embed="rId6"/>
          <a:stretch>
            <a:fillRect/>
          </a:stretch>
        </p:blipFill>
        <p:spPr>
          <a:xfrm>
            <a:off x="3311947" y="2420573"/>
            <a:ext cx="423628" cy="510845"/>
          </a:xfrm>
          <a:prstGeom prst="rect">
            <a:avLst/>
          </a:prstGeom>
        </p:spPr>
      </p:pic>
      <p:pic>
        <p:nvPicPr>
          <p:cNvPr id="51" name="Image 50"/>
          <p:cNvPicPr>
            <a:picLocks noChangeAspect="1"/>
          </p:cNvPicPr>
          <p:nvPr/>
        </p:nvPicPr>
        <p:blipFill>
          <a:blip r:embed="rId7"/>
          <a:stretch>
            <a:fillRect/>
          </a:stretch>
        </p:blipFill>
        <p:spPr>
          <a:xfrm>
            <a:off x="3311947" y="3137443"/>
            <a:ext cx="444500" cy="530138"/>
          </a:xfrm>
          <a:prstGeom prst="rect">
            <a:avLst/>
          </a:prstGeom>
        </p:spPr>
      </p:pic>
      <p:sp>
        <p:nvSpPr>
          <p:cNvPr id="53" name="ZoneTexte 52"/>
          <p:cNvSpPr txBox="1"/>
          <p:nvPr/>
        </p:nvSpPr>
        <p:spPr>
          <a:xfrm>
            <a:off x="2799743" y="2869303"/>
            <a:ext cx="428535" cy="276999"/>
          </a:xfrm>
          <a:prstGeom prst="rect">
            <a:avLst/>
          </a:prstGeom>
          <a:noFill/>
        </p:spPr>
        <p:txBody>
          <a:bodyPr rtlCol="0" wrap="none">
            <a:spAutoFit/>
          </a:bodyPr>
          <a:lstStyle/>
          <a:p>
            <a:pPr algn="ctr"/>
            <a:r>
              <a:rPr dirty="0" lang="fr-FR" smtClean="0" sz="600">
                <a:solidFill>
                  <a:prstClr val="black"/>
                </a:solidFill>
              </a:rPr>
              <a:t>Agathe </a:t>
            </a:r>
          </a:p>
          <a:p>
            <a:pPr algn="ctr"/>
            <a:r>
              <a:rPr dirty="0" err="1" lang="fr-FR" smtClean="0" sz="600">
                <a:solidFill>
                  <a:prstClr val="black"/>
                </a:solidFill>
              </a:rPr>
              <a:t>Goupy</a:t>
            </a:r>
            <a:endParaRPr dirty="0" lang="fr-FR" sz="600">
              <a:solidFill>
                <a:prstClr val="black"/>
              </a:solidFill>
            </a:endParaRPr>
          </a:p>
        </p:txBody>
      </p:sp>
      <p:sp>
        <p:nvSpPr>
          <p:cNvPr id="54" name="ZoneTexte 53"/>
          <p:cNvSpPr txBox="1"/>
          <p:nvPr/>
        </p:nvSpPr>
        <p:spPr>
          <a:xfrm>
            <a:off x="3311947" y="2882293"/>
            <a:ext cx="462724" cy="276999"/>
          </a:xfrm>
          <a:prstGeom prst="rect">
            <a:avLst/>
          </a:prstGeom>
          <a:noFill/>
        </p:spPr>
        <p:txBody>
          <a:bodyPr rtlCol="0" wrap="none">
            <a:spAutoFit/>
          </a:bodyPr>
          <a:lstStyle/>
          <a:p>
            <a:pPr algn="ctr"/>
            <a:r>
              <a:rPr dirty="0" lang="fr-FR" smtClean="0" sz="600">
                <a:solidFill>
                  <a:prstClr val="black"/>
                </a:solidFill>
              </a:rPr>
              <a:t>Agathe </a:t>
            </a:r>
          </a:p>
          <a:p>
            <a:pPr algn="ctr"/>
            <a:r>
              <a:rPr dirty="0" lang="fr-FR" smtClean="0" sz="600">
                <a:solidFill>
                  <a:prstClr val="black"/>
                </a:solidFill>
              </a:rPr>
              <a:t>Valentin</a:t>
            </a:r>
            <a:endParaRPr dirty="0" lang="fr-FR" sz="600">
              <a:solidFill>
                <a:prstClr val="black"/>
              </a:solidFill>
            </a:endParaRPr>
          </a:p>
        </p:txBody>
      </p:sp>
      <p:sp>
        <p:nvSpPr>
          <p:cNvPr id="55" name="ZoneTexte 54"/>
          <p:cNvSpPr txBox="1"/>
          <p:nvPr/>
        </p:nvSpPr>
        <p:spPr>
          <a:xfrm>
            <a:off x="3292100" y="3629272"/>
            <a:ext cx="488347" cy="276999"/>
          </a:xfrm>
          <a:prstGeom prst="rect">
            <a:avLst/>
          </a:prstGeom>
          <a:noFill/>
        </p:spPr>
        <p:txBody>
          <a:bodyPr rtlCol="0" wrap="none">
            <a:spAutoFit/>
          </a:bodyPr>
          <a:lstStyle/>
          <a:p>
            <a:pPr algn="ctr"/>
            <a:r>
              <a:rPr dirty="0" err="1" lang="fr-FR" smtClean="0" sz="600">
                <a:solidFill>
                  <a:prstClr val="black"/>
                </a:solidFill>
              </a:rPr>
              <a:t>Ghizlene</a:t>
            </a:r>
            <a:endParaRPr dirty="0" lang="fr-FR" smtClean="0" sz="600">
              <a:solidFill>
                <a:prstClr val="black"/>
              </a:solidFill>
            </a:endParaRPr>
          </a:p>
          <a:p>
            <a:pPr algn="ctr"/>
            <a:r>
              <a:rPr dirty="0" err="1" lang="fr-FR" smtClean="0" sz="600">
                <a:solidFill>
                  <a:prstClr val="black"/>
                </a:solidFill>
              </a:rPr>
              <a:t>Lachachi</a:t>
            </a:r>
            <a:endParaRPr dirty="0" lang="fr-FR" sz="600">
              <a:solidFill>
                <a:prstClr val="black"/>
              </a:solidFill>
            </a:endParaRPr>
          </a:p>
        </p:txBody>
      </p:sp>
      <p:sp>
        <p:nvSpPr>
          <p:cNvPr id="56" name="ZoneTexte 55"/>
          <p:cNvSpPr txBox="1"/>
          <p:nvPr/>
        </p:nvSpPr>
        <p:spPr>
          <a:xfrm>
            <a:off x="3839647" y="5273369"/>
            <a:ext cx="441146" cy="276999"/>
          </a:xfrm>
          <a:prstGeom prst="rect">
            <a:avLst/>
          </a:prstGeom>
          <a:noFill/>
        </p:spPr>
        <p:txBody>
          <a:bodyPr rtlCol="0" wrap="none">
            <a:spAutoFit/>
          </a:bodyPr>
          <a:lstStyle/>
          <a:p>
            <a:pPr algn="ctr"/>
            <a:r>
              <a:rPr dirty="0" lang="fr-FR" smtClean="0" sz="600">
                <a:solidFill>
                  <a:prstClr val="black"/>
                </a:solidFill>
              </a:rPr>
              <a:t>George</a:t>
            </a:r>
          </a:p>
          <a:p>
            <a:pPr algn="ctr"/>
            <a:r>
              <a:rPr dirty="0" err="1" lang="fr-FR" smtClean="0" sz="600">
                <a:solidFill>
                  <a:prstClr val="black"/>
                </a:solidFill>
              </a:rPr>
              <a:t>Clooney</a:t>
            </a:r>
            <a:endParaRPr dirty="0" lang="fr-FR" sz="600">
              <a:solidFill>
                <a:prstClr val="black"/>
              </a:solidFill>
            </a:endParaRPr>
          </a:p>
        </p:txBody>
      </p:sp>
      <p:sp>
        <p:nvSpPr>
          <p:cNvPr id="57" name="ZoneTexte 56"/>
          <p:cNvSpPr txBox="1"/>
          <p:nvPr/>
        </p:nvSpPr>
        <p:spPr>
          <a:xfrm>
            <a:off x="3846732" y="4547190"/>
            <a:ext cx="381384" cy="276999"/>
          </a:xfrm>
          <a:prstGeom prst="rect">
            <a:avLst/>
          </a:prstGeom>
          <a:noFill/>
        </p:spPr>
        <p:txBody>
          <a:bodyPr rtlCol="0" wrap="none">
            <a:spAutoFit/>
          </a:bodyPr>
          <a:lstStyle/>
          <a:p>
            <a:pPr algn="ctr"/>
            <a:r>
              <a:rPr dirty="0" lang="fr-FR" smtClean="0" sz="600">
                <a:solidFill>
                  <a:prstClr val="black"/>
                </a:solidFill>
              </a:rPr>
              <a:t>Paris</a:t>
            </a:r>
          </a:p>
          <a:p>
            <a:pPr algn="ctr"/>
            <a:r>
              <a:rPr dirty="0" lang="fr-FR" smtClean="0" sz="600">
                <a:solidFill>
                  <a:prstClr val="black"/>
                </a:solidFill>
              </a:rPr>
              <a:t>Hilton</a:t>
            </a:r>
            <a:endParaRPr dirty="0" lang="fr-FR" sz="600">
              <a:solidFill>
                <a:prstClr val="black"/>
              </a:solidFill>
            </a:endParaRPr>
          </a:p>
        </p:txBody>
      </p:sp>
      <p:sp>
        <p:nvSpPr>
          <p:cNvPr id="58" name="ZoneTexte 57"/>
          <p:cNvSpPr txBox="1"/>
          <p:nvPr/>
        </p:nvSpPr>
        <p:spPr>
          <a:xfrm>
            <a:off x="2748139" y="4557094"/>
            <a:ext cx="561084" cy="276999"/>
          </a:xfrm>
          <a:prstGeom prst="rect">
            <a:avLst/>
          </a:prstGeom>
          <a:noFill/>
        </p:spPr>
        <p:txBody>
          <a:bodyPr rtlCol="0" wrap="none">
            <a:spAutoFit/>
          </a:bodyPr>
          <a:lstStyle/>
          <a:p>
            <a:pPr algn="ctr"/>
            <a:r>
              <a:rPr dirty="0" lang="fr-FR" smtClean="0" sz="600">
                <a:solidFill>
                  <a:prstClr val="black"/>
                </a:solidFill>
              </a:rPr>
              <a:t>Michel</a:t>
            </a:r>
          </a:p>
          <a:p>
            <a:pPr algn="ctr"/>
            <a:r>
              <a:rPr dirty="0" err="1" lang="fr-FR" smtClean="0" sz="600">
                <a:solidFill>
                  <a:prstClr val="black"/>
                </a:solidFill>
              </a:rPr>
              <a:t>Choukroun</a:t>
            </a:r>
            <a:endParaRPr dirty="0" lang="fr-FR" sz="600">
              <a:solidFill>
                <a:prstClr val="black"/>
              </a:solidFill>
            </a:endParaRPr>
          </a:p>
        </p:txBody>
      </p:sp>
      <p:pic>
        <p:nvPicPr>
          <p:cNvPr id="59" name="Image 58"/>
          <p:cNvPicPr>
            <a:picLocks noChangeAspect="1"/>
          </p:cNvPicPr>
          <p:nvPr/>
        </p:nvPicPr>
        <p:blipFill>
          <a:blip r:embed="rId8"/>
          <a:stretch>
            <a:fillRect/>
          </a:stretch>
        </p:blipFill>
        <p:spPr>
          <a:xfrm>
            <a:off x="3846732" y="3119857"/>
            <a:ext cx="403695" cy="531177"/>
          </a:xfrm>
          <a:prstGeom prst="rect">
            <a:avLst/>
          </a:prstGeom>
        </p:spPr>
      </p:pic>
      <p:sp>
        <p:nvSpPr>
          <p:cNvPr id="60" name="ZoneTexte 59"/>
          <p:cNvSpPr txBox="1"/>
          <p:nvPr/>
        </p:nvSpPr>
        <p:spPr>
          <a:xfrm>
            <a:off x="3783360" y="3634100"/>
            <a:ext cx="591065" cy="276999"/>
          </a:xfrm>
          <a:prstGeom prst="rect">
            <a:avLst/>
          </a:prstGeom>
          <a:noFill/>
        </p:spPr>
        <p:txBody>
          <a:bodyPr rtlCol="0" wrap="none">
            <a:spAutoFit/>
          </a:bodyPr>
          <a:lstStyle/>
          <a:p>
            <a:pPr algn="ctr"/>
            <a:r>
              <a:rPr dirty="0" lang="fr-FR" smtClean="0" sz="600">
                <a:solidFill>
                  <a:prstClr val="black"/>
                </a:solidFill>
              </a:rPr>
              <a:t>Zineb</a:t>
            </a:r>
          </a:p>
          <a:p>
            <a:pPr algn="ctr"/>
            <a:r>
              <a:rPr dirty="0" err="1" lang="fr-FR" smtClean="0" sz="600">
                <a:solidFill>
                  <a:prstClr val="black"/>
                </a:solidFill>
              </a:rPr>
              <a:t>Ibnabdeljalil</a:t>
            </a:r>
            <a:endParaRPr dirty="0" lang="fr-FR" sz="600">
              <a:solidFill>
                <a:prstClr val="black"/>
              </a:solidFill>
            </a:endParaRPr>
          </a:p>
        </p:txBody>
      </p:sp>
      <p:pic>
        <p:nvPicPr>
          <p:cNvPr id="61" name="Image 60"/>
          <p:cNvPicPr>
            <a:picLocks noChangeAspect="1"/>
          </p:cNvPicPr>
          <p:nvPr/>
        </p:nvPicPr>
        <p:blipFill>
          <a:blip r:embed="rId9"/>
          <a:stretch>
            <a:fillRect/>
          </a:stretch>
        </p:blipFill>
        <p:spPr>
          <a:xfrm>
            <a:off x="2837813" y="3129164"/>
            <a:ext cx="373919" cy="512563"/>
          </a:xfrm>
          <a:prstGeom prst="rect">
            <a:avLst/>
          </a:prstGeom>
        </p:spPr>
      </p:pic>
      <p:sp>
        <p:nvSpPr>
          <p:cNvPr id="62" name="ZoneTexte 61"/>
          <p:cNvSpPr txBox="1"/>
          <p:nvPr/>
        </p:nvSpPr>
        <p:spPr>
          <a:xfrm>
            <a:off x="2791664" y="3603871"/>
            <a:ext cx="428535" cy="276999"/>
          </a:xfrm>
          <a:prstGeom prst="rect">
            <a:avLst/>
          </a:prstGeom>
          <a:noFill/>
        </p:spPr>
        <p:txBody>
          <a:bodyPr rtlCol="0" wrap="none">
            <a:spAutoFit/>
          </a:bodyPr>
          <a:lstStyle/>
          <a:p>
            <a:pPr algn="ctr"/>
            <a:r>
              <a:rPr dirty="0" lang="fr-FR" smtClean="0" sz="600">
                <a:solidFill>
                  <a:prstClr val="black"/>
                </a:solidFill>
              </a:rPr>
              <a:t>Agathe</a:t>
            </a:r>
          </a:p>
          <a:p>
            <a:pPr algn="ctr"/>
            <a:r>
              <a:rPr dirty="0" lang="fr-FR" smtClean="0" sz="600">
                <a:solidFill>
                  <a:prstClr val="black"/>
                </a:solidFill>
              </a:rPr>
              <a:t>Leroux</a:t>
            </a:r>
            <a:endParaRPr dirty="0" lang="fr-FR" sz="600">
              <a:solidFill>
                <a:prstClr val="black"/>
              </a:solidFill>
            </a:endParaRPr>
          </a:p>
        </p:txBody>
      </p:sp>
      <p:sp>
        <p:nvSpPr>
          <p:cNvPr id="64" name="ZoneTexte 63"/>
          <p:cNvSpPr txBox="1"/>
          <p:nvPr/>
        </p:nvSpPr>
        <p:spPr>
          <a:xfrm>
            <a:off x="3349885" y="4559606"/>
            <a:ext cx="389951" cy="276999"/>
          </a:xfrm>
          <a:prstGeom prst="rect">
            <a:avLst/>
          </a:prstGeom>
          <a:noFill/>
        </p:spPr>
        <p:txBody>
          <a:bodyPr rtlCol="0" wrap="none">
            <a:spAutoFit/>
          </a:bodyPr>
          <a:lstStyle/>
          <a:p>
            <a:pPr algn="ctr"/>
            <a:r>
              <a:rPr dirty="0" lang="fr-FR" smtClean="0" sz="600">
                <a:solidFill>
                  <a:prstClr val="black"/>
                </a:solidFill>
              </a:rPr>
              <a:t>Bill</a:t>
            </a:r>
          </a:p>
          <a:p>
            <a:pPr algn="ctr"/>
            <a:r>
              <a:rPr dirty="0" lang="fr-FR" smtClean="0" sz="600">
                <a:solidFill>
                  <a:prstClr val="black"/>
                </a:solidFill>
              </a:rPr>
              <a:t>Gates</a:t>
            </a:r>
            <a:endParaRPr dirty="0" lang="fr-FR" sz="600">
              <a:solidFill>
                <a:prstClr val="black"/>
              </a:solidFill>
            </a:endParaRPr>
          </a:p>
        </p:txBody>
      </p:sp>
      <p:pic>
        <p:nvPicPr>
          <p:cNvPr id="65" name="Image 64"/>
          <p:cNvPicPr>
            <a:picLocks noChangeAspect="1"/>
          </p:cNvPicPr>
          <p:nvPr/>
        </p:nvPicPr>
        <p:blipFill rotWithShape="1">
          <a:blip r:embed="rId10"/>
          <a:stretch/>
        </p:blipFill>
        <p:spPr>
          <a:xfrm>
            <a:off x="3865828" y="2395164"/>
            <a:ext cx="379595" cy="536254"/>
          </a:xfrm>
          <a:prstGeom prst="rect">
            <a:avLst/>
          </a:prstGeom>
        </p:spPr>
      </p:pic>
      <p:sp>
        <p:nvSpPr>
          <p:cNvPr id="70" name="ZoneTexte 69"/>
          <p:cNvSpPr txBox="1"/>
          <p:nvPr/>
        </p:nvSpPr>
        <p:spPr>
          <a:xfrm>
            <a:off x="3815545" y="2883206"/>
            <a:ext cx="441234" cy="276999"/>
          </a:xfrm>
          <a:prstGeom prst="rect">
            <a:avLst/>
          </a:prstGeom>
          <a:noFill/>
        </p:spPr>
        <p:txBody>
          <a:bodyPr rtlCol="0" wrap="none">
            <a:spAutoFit/>
          </a:bodyPr>
          <a:lstStyle/>
          <a:p>
            <a:pPr algn="ctr"/>
            <a:r>
              <a:rPr dirty="0" lang="fr-FR" smtClean="0" sz="600">
                <a:solidFill>
                  <a:prstClr val="black"/>
                </a:solidFill>
              </a:rPr>
              <a:t>Victoire</a:t>
            </a:r>
          </a:p>
          <a:p>
            <a:pPr algn="ctr"/>
            <a:r>
              <a:rPr dirty="0" lang="fr-FR" smtClean="0" sz="600">
                <a:solidFill>
                  <a:prstClr val="black"/>
                </a:solidFill>
              </a:rPr>
              <a:t>Bastide</a:t>
            </a:r>
            <a:endParaRPr dirty="0" lang="fr-FR" sz="600">
              <a:solidFill>
                <a:prstClr val="black"/>
              </a:solidFill>
            </a:endParaRPr>
          </a:p>
        </p:txBody>
      </p:sp>
      <p:sp>
        <p:nvSpPr>
          <p:cNvPr id="71" name="ZoneTexte 70"/>
          <p:cNvSpPr txBox="1"/>
          <p:nvPr/>
        </p:nvSpPr>
        <p:spPr>
          <a:xfrm>
            <a:off x="3309223" y="5264902"/>
            <a:ext cx="453970" cy="276999"/>
          </a:xfrm>
          <a:prstGeom prst="rect">
            <a:avLst/>
          </a:prstGeom>
          <a:noFill/>
        </p:spPr>
        <p:txBody>
          <a:bodyPr rtlCol="0" wrap="none">
            <a:spAutoFit/>
          </a:bodyPr>
          <a:lstStyle/>
          <a:p>
            <a:pPr algn="ctr"/>
            <a:r>
              <a:rPr dirty="0" lang="fr-FR" smtClean="0" sz="600">
                <a:solidFill>
                  <a:prstClr val="black"/>
                </a:solidFill>
              </a:rPr>
              <a:t>Laurent</a:t>
            </a:r>
          </a:p>
          <a:p>
            <a:pPr algn="ctr"/>
            <a:r>
              <a:rPr dirty="0" err="1" lang="fr-FR" smtClean="0" sz="600">
                <a:solidFill>
                  <a:prstClr val="black"/>
                </a:solidFill>
              </a:rPr>
              <a:t>Batsch</a:t>
            </a:r>
            <a:endParaRPr dirty="0" lang="fr-FR" sz="600">
              <a:solidFill>
                <a:prstClr val="black"/>
              </a:solidFill>
            </a:endParaRPr>
          </a:p>
        </p:txBody>
      </p:sp>
      <p:pic>
        <p:nvPicPr>
          <p:cNvPr id="73" name="Image 72"/>
          <p:cNvPicPr>
            <a:picLocks noChangeAspect="1"/>
          </p:cNvPicPr>
          <p:nvPr/>
        </p:nvPicPr>
        <p:blipFill>
          <a:blip r:embed="rId11"/>
          <a:stretch>
            <a:fillRect/>
          </a:stretch>
        </p:blipFill>
        <p:spPr>
          <a:xfrm>
            <a:off x="3350089" y="4799402"/>
            <a:ext cx="410887" cy="503337"/>
          </a:xfrm>
          <a:prstGeom prst="rect">
            <a:avLst/>
          </a:prstGeom>
        </p:spPr>
      </p:pic>
      <p:pic>
        <p:nvPicPr>
          <p:cNvPr id="74" name="Image 73"/>
          <p:cNvPicPr>
            <a:picLocks noChangeAspect="1"/>
          </p:cNvPicPr>
          <p:nvPr/>
        </p:nvPicPr>
        <p:blipFill>
          <a:blip r:embed="rId12"/>
          <a:stretch>
            <a:fillRect/>
          </a:stretch>
        </p:blipFill>
        <p:spPr>
          <a:xfrm>
            <a:off x="3350089" y="4066303"/>
            <a:ext cx="385486" cy="539680"/>
          </a:xfrm>
          <a:prstGeom prst="rect">
            <a:avLst/>
          </a:prstGeom>
        </p:spPr>
      </p:pic>
      <p:sp>
        <p:nvSpPr>
          <p:cNvPr id="75" name="ZoneTexte 74"/>
          <p:cNvSpPr txBox="1"/>
          <p:nvPr/>
        </p:nvSpPr>
        <p:spPr>
          <a:xfrm>
            <a:off x="2748139" y="2048184"/>
            <a:ext cx="1702575" cy="276999"/>
          </a:xfrm>
          <a:prstGeom prst="rect">
            <a:avLst/>
          </a:prstGeom>
          <a:solidFill>
            <a:schemeClr val="bg1"/>
          </a:solidFill>
        </p:spPr>
        <p:txBody>
          <a:bodyPr rtlCol="0" wrap="square">
            <a:spAutoFit/>
          </a:bodyPr>
          <a:lstStyle/>
          <a:p>
            <a:r>
              <a:rPr b="1" dirty="0" lang="fr-FR" sz="600">
                <a:solidFill>
                  <a:srgbClr val="61B6FF"/>
                </a:solidFill>
                <a:latin typeface="Century Gothic"/>
                <a:cs typeface="Century Gothic"/>
              </a:rPr>
              <a:t>Personnes que vous connaissez ou avec qui vous avez des intérêts communs</a:t>
            </a:r>
          </a:p>
        </p:txBody>
      </p:sp>
      <p:sp>
        <p:nvSpPr>
          <p:cNvPr id="76" name="ZoneTexte 75"/>
          <p:cNvSpPr txBox="1"/>
          <p:nvPr/>
        </p:nvSpPr>
        <p:spPr>
          <a:xfrm>
            <a:off x="2751430" y="3866946"/>
            <a:ext cx="1402948" cy="184666"/>
          </a:xfrm>
          <a:prstGeom prst="rect">
            <a:avLst/>
          </a:prstGeom>
          <a:solidFill>
            <a:srgbClr val="FFFFFF"/>
          </a:solidFill>
        </p:spPr>
        <p:txBody>
          <a:bodyPr rtlCol="0" wrap="none">
            <a:spAutoFit/>
          </a:bodyPr>
          <a:lstStyle/>
          <a:p>
            <a:r>
              <a:rPr b="1" dirty="0" lang="fr-FR" sz="600">
                <a:solidFill>
                  <a:srgbClr val="61B6FF"/>
                </a:solidFill>
                <a:latin typeface="Century Gothic"/>
                <a:cs typeface="Century Gothic"/>
              </a:rPr>
              <a:t>D’autres personnes intéressantes</a:t>
            </a:r>
          </a:p>
        </p:txBody>
      </p:sp>
      <p:pic>
        <p:nvPicPr>
          <p:cNvPr id="77" name="Image 76"/>
          <p:cNvPicPr>
            <a:picLocks noChangeAspect="1"/>
          </p:cNvPicPr>
          <p:nvPr/>
        </p:nvPicPr>
        <p:blipFill>
          <a:blip r:embed="rId13"/>
          <a:stretch>
            <a:fillRect/>
          </a:stretch>
        </p:blipFill>
        <p:spPr>
          <a:xfrm>
            <a:off x="2824792" y="4068647"/>
            <a:ext cx="395407" cy="523914"/>
          </a:xfrm>
          <a:prstGeom prst="rect">
            <a:avLst/>
          </a:prstGeom>
        </p:spPr>
      </p:pic>
      <p:pic>
        <p:nvPicPr>
          <p:cNvPr id="78" name="Image 77"/>
          <p:cNvPicPr>
            <a:picLocks noChangeAspect="1"/>
          </p:cNvPicPr>
          <p:nvPr/>
        </p:nvPicPr>
        <p:blipFill>
          <a:blip r:embed="rId14"/>
          <a:stretch>
            <a:fillRect/>
          </a:stretch>
        </p:blipFill>
        <p:spPr>
          <a:xfrm>
            <a:off x="2833260" y="4799402"/>
            <a:ext cx="386939" cy="511312"/>
          </a:xfrm>
          <a:prstGeom prst="rect">
            <a:avLst/>
          </a:prstGeom>
        </p:spPr>
      </p:pic>
      <p:sp>
        <p:nvSpPr>
          <p:cNvPr id="79" name="ZoneTexte 78"/>
          <p:cNvSpPr txBox="1"/>
          <p:nvPr/>
        </p:nvSpPr>
        <p:spPr>
          <a:xfrm>
            <a:off x="2785821" y="5276864"/>
            <a:ext cx="514083" cy="276999"/>
          </a:xfrm>
          <a:prstGeom prst="rect">
            <a:avLst/>
          </a:prstGeom>
          <a:noFill/>
        </p:spPr>
        <p:txBody>
          <a:bodyPr rtlCol="0" wrap="none">
            <a:spAutoFit/>
          </a:bodyPr>
          <a:lstStyle/>
          <a:p>
            <a:pPr algn="ctr"/>
            <a:r>
              <a:rPr dirty="0" lang="fr-FR" smtClean="0" sz="600">
                <a:solidFill>
                  <a:prstClr val="black"/>
                </a:solidFill>
              </a:rPr>
              <a:t>Valérie </a:t>
            </a:r>
          </a:p>
          <a:p>
            <a:pPr algn="ctr"/>
            <a:r>
              <a:rPr dirty="0" err="1" lang="fr-FR" smtClean="0" sz="600">
                <a:solidFill>
                  <a:prstClr val="black"/>
                </a:solidFill>
              </a:rPr>
              <a:t>Renaudin</a:t>
            </a:r>
            <a:endParaRPr dirty="0" lang="fr-FR" sz="600">
              <a:solidFill>
                <a:prstClr val="black"/>
              </a:solidFill>
            </a:endParaRPr>
          </a:p>
        </p:txBody>
      </p:sp>
      <p:sp>
        <p:nvSpPr>
          <p:cNvPr id="80" name="ZoneTexte 79"/>
          <p:cNvSpPr txBox="1"/>
          <p:nvPr/>
        </p:nvSpPr>
        <p:spPr>
          <a:xfrm>
            <a:off x="2759144" y="1807339"/>
            <a:ext cx="4404642" cy="215444"/>
          </a:xfrm>
          <a:prstGeom prst="rect">
            <a:avLst/>
          </a:prstGeom>
          <a:solidFill>
            <a:schemeClr val="tx2">
              <a:lumMod val="90000"/>
            </a:schemeClr>
          </a:solidFill>
        </p:spPr>
        <p:txBody>
          <a:bodyPr rtlCol="0" wrap="square">
            <a:spAutoFit/>
          </a:bodyPr>
          <a:lstStyle/>
          <a:p>
            <a:r>
              <a:rPr b="1" dirty="0" lang="fr-FR" sz="800">
                <a:solidFill>
                  <a:srgbClr val="007EEA"/>
                </a:solidFill>
                <a:latin typeface="Century Gothic"/>
                <a:cs typeface="Century Gothic"/>
              </a:rPr>
              <a:t>Sélectionnez votre </a:t>
            </a:r>
            <a:r>
              <a:rPr b="1" dirty="0" lang="fr-FR" smtClean="0" sz="800">
                <a:solidFill>
                  <a:srgbClr val="007EEA"/>
                </a:solidFill>
                <a:latin typeface="Century Gothic"/>
                <a:cs typeface="Century Gothic"/>
              </a:rPr>
              <a:t>siège                          </a:t>
            </a:r>
            <a:r>
              <a:rPr dirty="0" lang="fr-FR" smtClean="0" sz="800">
                <a:solidFill>
                  <a:srgbClr val="007EEA"/>
                </a:solidFill>
                <a:latin typeface="Century Gothic"/>
                <a:cs typeface="Century Gothic"/>
              </a:rPr>
              <a:t>CDG </a:t>
            </a:r>
            <a:r>
              <a:rPr dirty="0" lang="fr-FR" smtClean="0" sz="800">
                <a:solidFill>
                  <a:srgbClr val="007EEA"/>
                </a:solidFill>
                <a:latin typeface="Century Gothic"/>
                <a:cs typeface="Century Gothic"/>
                <a:sym typeface="Wingdings"/>
              </a:rPr>
              <a:t> SHA  I  jeu. 11 mai 2012  </a:t>
            </a:r>
            <a:r>
              <a:rPr dirty="0" lang="fr-FR" smtClean="0" sz="800">
                <a:solidFill>
                  <a:srgbClr val="007EEA"/>
                </a:solidFill>
                <a:latin typeface="Century Gothic"/>
                <a:cs typeface="Century Gothic"/>
              </a:rPr>
              <a:t>  (23:25-16:20)</a:t>
            </a:r>
            <a:endParaRPr dirty="0" lang="fr-FR" sz="800">
              <a:solidFill>
                <a:srgbClr val="007EEA"/>
              </a:solidFill>
              <a:latin typeface="Century Gothic"/>
              <a:cs typeface="Century Gothic"/>
            </a:endParaRPr>
          </a:p>
        </p:txBody>
      </p:sp>
      <p:sp>
        <p:nvSpPr>
          <p:cNvPr id="81" name="Rectangle 80"/>
          <p:cNvSpPr/>
          <p:nvPr/>
        </p:nvSpPr>
        <p:spPr>
          <a:xfrm>
            <a:off x="4958716" y="4008355"/>
            <a:ext cx="402661" cy="125519"/>
          </a:xfrm>
          <a:prstGeom prst="rect">
            <a:avLst/>
          </a:prstGeom>
          <a:solidFill>
            <a:schemeClr val="tx2">
              <a:lumMod val="25000"/>
            </a:schemeClr>
          </a:solidFill>
          <a:ln>
            <a:solidFill>
              <a:schemeClr val="tx2">
                <a:lumMod val="25000"/>
              </a:schemeClr>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ln>
                <a:solidFill>
                  <a:srgbClr val="1F497D">
                    <a:lumMod val="25000"/>
                  </a:srgbClr>
                </a:solidFill>
              </a:ln>
              <a:solidFill>
                <a:srgbClr val="1F497D">
                  <a:lumMod val="25000"/>
                </a:srgbClr>
              </a:solidFill>
            </a:endParaRPr>
          </a:p>
        </p:txBody>
      </p:sp>
      <p:sp>
        <p:nvSpPr>
          <p:cNvPr id="82" name="ZoneTexte 81"/>
          <p:cNvSpPr txBox="1"/>
          <p:nvPr/>
        </p:nvSpPr>
        <p:spPr>
          <a:xfrm>
            <a:off x="4882517" y="3974815"/>
            <a:ext cx="609600" cy="184666"/>
          </a:xfrm>
          <a:prstGeom prst="rect">
            <a:avLst/>
          </a:prstGeom>
          <a:noFill/>
        </p:spPr>
        <p:txBody>
          <a:bodyPr rtlCol="0" wrap="square">
            <a:spAutoFit/>
          </a:bodyPr>
          <a:lstStyle/>
          <a:p>
            <a:r>
              <a:rPr b="1" dirty="0" lang="fr-FR" smtClean="0" sz="600">
                <a:solidFill>
                  <a:prstClr val="white"/>
                </a:solidFill>
              </a:rPr>
              <a:t>Siège 21G</a:t>
            </a:r>
            <a:endParaRPr b="1" dirty="0" lang="fr-FR" sz="600">
              <a:solidFill>
                <a:prstClr val="white"/>
              </a:solidFill>
            </a:endParaRPr>
          </a:p>
        </p:txBody>
      </p:sp>
      <p:sp>
        <p:nvSpPr>
          <p:cNvPr id="83" name="ZoneTexte 82"/>
          <p:cNvSpPr txBox="1"/>
          <p:nvPr/>
        </p:nvSpPr>
        <p:spPr>
          <a:xfrm>
            <a:off x="2759646" y="1591895"/>
            <a:ext cx="4404642" cy="215444"/>
          </a:xfrm>
          <a:prstGeom prst="rect">
            <a:avLst/>
          </a:prstGeom>
          <a:solidFill>
            <a:schemeClr val="tx1"/>
          </a:solidFill>
          <a:ln>
            <a:solidFill>
              <a:schemeClr val="tx1"/>
            </a:solidFill>
          </a:ln>
        </p:spPr>
        <p:txBody>
          <a:bodyPr rtlCol="0" wrap="square">
            <a:spAutoFit/>
          </a:bodyPr>
          <a:lstStyle/>
          <a:p>
            <a:r>
              <a:rPr dirty="0" lang="fr-FR" smtClean="0" sz="800">
                <a:solidFill>
                  <a:prstClr val="white"/>
                </a:solidFill>
                <a:latin typeface="Century Gothic"/>
                <a:cs typeface="Century Gothic"/>
              </a:rPr>
              <a:t>MEET &amp; SEAT</a:t>
            </a:r>
            <a:endParaRPr dirty="0" lang="fr-FR" sz="800">
              <a:solidFill>
                <a:prstClr val="white"/>
              </a:solidFill>
              <a:latin typeface="Century Gothic"/>
              <a:cs typeface="Century Gothic"/>
            </a:endParaRPr>
          </a:p>
        </p:txBody>
      </p:sp>
      <p:sp>
        <p:nvSpPr>
          <p:cNvPr id="84" name="ZoneTexte 83"/>
          <p:cNvSpPr txBox="1"/>
          <p:nvPr/>
        </p:nvSpPr>
        <p:spPr>
          <a:xfrm>
            <a:off x="5398980" y="3989942"/>
            <a:ext cx="1439121" cy="307777"/>
          </a:xfrm>
          <a:prstGeom prst="rect">
            <a:avLst/>
          </a:prstGeom>
          <a:noFill/>
        </p:spPr>
        <p:txBody>
          <a:bodyPr rtlCol="0" wrap="none">
            <a:spAutoFit/>
          </a:bodyPr>
          <a:lstStyle/>
          <a:p>
            <a:r>
              <a:rPr dirty="0" i="1" lang="fr-FR" smtClean="0" sz="700">
                <a:solidFill>
                  <a:prstClr val="black"/>
                </a:solidFill>
              </a:rPr>
              <a:t>Se rend à </a:t>
            </a:r>
            <a:r>
              <a:rPr dirty="0" err="1" i="1" lang="fr-FR" smtClean="0" sz="700">
                <a:solidFill>
                  <a:prstClr val="black"/>
                </a:solidFill>
              </a:rPr>
              <a:t>Shangaï</a:t>
            </a:r>
            <a:r>
              <a:rPr dirty="0" i="1" lang="fr-FR" smtClean="0" sz="700">
                <a:solidFill>
                  <a:prstClr val="black"/>
                </a:solidFill>
              </a:rPr>
              <a:t> pour le</a:t>
            </a:r>
          </a:p>
          <a:p>
            <a:r>
              <a:rPr dirty="0" i="1" lang="fr-FR" smtClean="0" sz="700">
                <a:solidFill>
                  <a:prstClr val="black"/>
                </a:solidFill>
              </a:rPr>
              <a:t> tournage de son prochain film.</a:t>
            </a:r>
            <a:endParaRPr dirty="0" i="1" lang="fr-FR" sz="700">
              <a:solidFill>
                <a:prstClr val="black"/>
              </a:solidFill>
            </a:endParaRPr>
          </a:p>
        </p:txBody>
      </p:sp>
      <p:pic>
        <p:nvPicPr>
          <p:cNvPr id="2" name="Image 1"/>
          <p:cNvPicPr>
            <a:picLocks noChangeAspect="1"/>
          </p:cNvPicPr>
          <p:nvPr/>
        </p:nvPicPr>
        <p:blipFill rotWithShape="1">
          <a:blip r:embed="rId15"/>
          <a:stretch/>
        </p:blipFill>
        <p:spPr>
          <a:xfrm>
            <a:off x="4954689" y="3552822"/>
            <a:ext cx="406688" cy="443555"/>
          </a:xfrm>
          <a:prstGeom prst="rect">
            <a:avLst/>
          </a:prstGeom>
        </p:spPr>
      </p:pic>
      <p:pic>
        <p:nvPicPr>
          <p:cNvPr id="85" name="Image 84"/>
          <p:cNvPicPr>
            <a:picLocks noChangeAspect="1"/>
          </p:cNvPicPr>
          <p:nvPr/>
        </p:nvPicPr>
        <p:blipFill rotWithShape="1">
          <a:blip r:embed="rId15"/>
          <a:srcRect l="18773"/>
          <a:stretch/>
        </p:blipFill>
        <p:spPr>
          <a:xfrm>
            <a:off x="3832151" y="4791243"/>
            <a:ext cx="387007" cy="519471"/>
          </a:xfrm>
          <a:prstGeom prst="rect">
            <a:avLst/>
          </a:prstGeom>
        </p:spPr>
      </p:pic>
      <p:pic>
        <p:nvPicPr>
          <p:cNvPr id="88" name="Image 87"/>
          <p:cNvPicPr>
            <a:picLocks noChangeAspect="1"/>
          </p:cNvPicPr>
          <p:nvPr/>
        </p:nvPicPr>
        <p:blipFill>
          <a:blip r:embed="rId16"/>
          <a:stretch>
            <a:fillRect/>
          </a:stretch>
        </p:blipFill>
        <p:spPr>
          <a:xfrm>
            <a:off x="7772400" y="28276"/>
            <a:ext cx="940584" cy="808436"/>
          </a:xfrm>
          <a:prstGeom prst="rect">
            <a:avLst/>
          </a:prstGeom>
        </p:spPr>
      </p:pic>
      <p:pic>
        <p:nvPicPr>
          <p:cNvPr id="66" name="Image 65"/>
          <p:cNvPicPr>
            <a:picLocks noChangeAspect="1"/>
          </p:cNvPicPr>
          <p:nvPr/>
        </p:nvPicPr>
        <p:blipFill rotWithShape="1">
          <a:blip r:embed="rId17"/>
          <a:srcRect b="215"/>
          <a:stretch/>
        </p:blipFill>
        <p:spPr>
          <a:xfrm>
            <a:off x="3804014" y="4058415"/>
            <a:ext cx="481533" cy="534146"/>
          </a:xfrm>
          <a:prstGeom prst="rect">
            <a:avLst/>
          </a:prstGeom>
        </p:spPr>
      </p:pic>
      <p:pic>
        <p:nvPicPr>
          <p:cNvPr id="3" name="Image 2"/>
          <p:cNvPicPr>
            <a:picLocks noChangeAspect="1"/>
          </p:cNvPicPr>
          <p:nvPr/>
        </p:nvPicPr>
        <p:blipFill rotWithShape="1">
          <a:blip r:embed="rId17"/>
          <a:srcRect b="215"/>
          <a:stretch/>
        </p:blipFill>
        <p:spPr>
          <a:xfrm>
            <a:off x="3118217" y="3186700"/>
            <a:ext cx="1836472" cy="2037127"/>
          </a:xfrm>
          <a:prstGeom prst="rect">
            <a:avLst/>
          </a:prstGeom>
          <a:ln cap="sq" w="38100">
            <a:solidFill>
              <a:srgbClr val="FB2946"/>
            </a:solidFill>
            <a:prstDash val="solid"/>
            <a:miter lim="800000"/>
          </a:ln>
          <a:effectLst>
            <a:outerShdw algn="tl" blurRad="50800" dir="2700000" dist="38100" rotWithShape="0">
              <a:srgbClr val="000000">
                <a:alpha val="43000"/>
              </a:srgbClr>
            </a:outerShdw>
          </a:effectLst>
        </p:spPr>
      </p:pic>
      <p:pic>
        <p:nvPicPr>
          <p:cNvPr id="91" name="Image 90"/>
          <p:cNvPicPr>
            <a:picLocks noChangeAspect="1"/>
          </p:cNvPicPr>
          <p:nvPr/>
        </p:nvPicPr>
        <p:blipFill rotWithShape="1">
          <a:blip r:embed="rId15"/>
          <a:srcRect l="18773"/>
          <a:stretch/>
        </p:blipFill>
        <p:spPr>
          <a:xfrm>
            <a:off x="4385041" y="2564904"/>
            <a:ext cx="1743058" cy="2339669"/>
          </a:xfrm>
          <a:prstGeom prst="rect">
            <a:avLst/>
          </a:prstGeom>
        </p:spPr>
      </p:pic>
      <p:sp>
        <p:nvSpPr>
          <p:cNvPr id="92" name="Coeur 91"/>
          <p:cNvSpPr/>
          <p:nvPr/>
        </p:nvSpPr>
        <p:spPr>
          <a:xfrm>
            <a:off x="3995936" y="2395164"/>
            <a:ext cx="2557264" cy="2620607"/>
          </a:xfrm>
          <a:prstGeom prst="heart">
            <a:avLst/>
          </a:prstGeom>
          <a:noFill/>
          <a:ln cmpd="sng" w="57150">
            <a:solidFill>
              <a:srgbClr val="FB2946"/>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ln cmpd="sng" w="57150">
                <a:solidFill>
                  <a:prstClr val="black"/>
                </a:solidFill>
              </a:ln>
              <a:solidFill>
                <a:srgbClr val="FB2946"/>
              </a:solidFill>
            </a:endParaRPr>
          </a:p>
        </p:txBody>
      </p:sp>
      <p:pic>
        <p:nvPicPr>
          <p:cNvPr id="96" name="Image 95"/>
          <p:cNvPicPr>
            <a:picLocks noChangeAspect="1"/>
          </p:cNvPicPr>
          <p:nvPr/>
        </p:nvPicPr>
        <p:blipFill>
          <a:blip r:embed="rId12"/>
          <a:stretch>
            <a:fillRect/>
          </a:stretch>
        </p:blipFill>
        <p:spPr>
          <a:xfrm>
            <a:off x="2621327" y="2994528"/>
            <a:ext cx="1664220" cy="2329906"/>
          </a:xfrm>
          <a:prstGeom prst="rect">
            <a:avLst/>
          </a:prstGeom>
          <a:ln cmpd="sng" w="57150">
            <a:solidFill>
              <a:schemeClr val="tx1"/>
            </a:solidFill>
          </a:ln>
        </p:spPr>
      </p:pic>
      <p:pic>
        <p:nvPicPr>
          <p:cNvPr descr="Logo_Dauphine_NEW_Coul.jpg" id="72" name="Image 17"/>
          <p:cNvPicPr>
            <a:picLocks noChangeAspect="1"/>
          </p:cNvPicPr>
          <p:nvPr/>
        </p:nvPicPr>
        <p:blipFill>
          <a:blip cstate="print" r:embed="rId18">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descr="G:\M2 Distribution &amp; relation clients\Logo FINAL MASTER DRC 2\Logo FINAL\LogoFINAL_Hv1.png" id="86" name="Picture 2"/>
          <p:cNvPicPr>
            <a:picLocks noChangeArrowheads="1" noChangeAspect="1"/>
          </p:cNvPicPr>
          <p:nvPr/>
        </p:nvPicPr>
        <p:blipFill>
          <a:blip cstate="print" r:embed="rId19"/>
          <a:srcRect/>
          <a:stretch>
            <a:fillRect/>
          </a:stretch>
        </p:blipFill>
        <p:spPr bwMode="auto">
          <a:xfrm>
            <a:off x="6372200" y="6505712"/>
            <a:ext cx="1472033" cy="307664"/>
          </a:xfrm>
          <a:prstGeom prst="rect">
            <a:avLst/>
          </a:prstGeom>
          <a:noFill/>
        </p:spPr>
      </p:pic>
      <p:sp>
        <p:nvSpPr>
          <p:cNvPr id="89" name="ZoneTexte 11"/>
          <p:cNvSpPr txBox="1">
            <a:spLocks noChangeArrowheads="1"/>
          </p:cNvSpPr>
          <p:nvPr/>
        </p:nvSpPr>
        <p:spPr bwMode="auto">
          <a:xfrm>
            <a:off x="655637" y="6581775"/>
            <a:ext cx="6049963" cy="276225"/>
          </a:xfrm>
          <a:prstGeom prst="rect">
            <a:avLst/>
          </a:prstGeom>
          <a:noFill/>
          <a:ln w="9525">
            <a:noFill/>
            <a:miter lim="800000"/>
            <a:headEnd/>
            <a:tailEnd/>
          </a:ln>
        </p:spPr>
        <p:txBody>
          <a:bodyPr>
            <a:spAutoFit/>
          </a:bodyPr>
          <a:lstStyle/>
          <a:p>
            <a:pPr algn="ctr" defTabSz="914400"/>
            <a:r>
              <a:rPr b="1" dirty="0" lang="fr-FR" sz="1200">
                <a:solidFill>
                  <a:srgbClr val="9BBB59">
                    <a:lumMod val="50000"/>
                  </a:srgbClr>
                </a:solidFill>
                <a:latin typeface="Calibri"/>
                <a:cs typeface="Calibri"/>
              </a:rPr>
              <a:t>Master Distribution &amp; Relation client © Université Paris-Dauphine, </a:t>
            </a:r>
            <a:r>
              <a:rPr b="1" dirty="0" lang="fr-FR" smtClean="0" sz="1200">
                <a:solidFill>
                  <a:srgbClr val="9BBB59">
                    <a:lumMod val="50000"/>
                  </a:srgbClr>
                </a:solidFill>
                <a:latin typeface="Calibri"/>
                <a:cs typeface="Calibri"/>
              </a:rPr>
              <a:t>2012-2013</a:t>
            </a:r>
            <a:endParaRPr dirty="0" lang="fr-FR" sz="1200">
              <a:solidFill>
                <a:srgbClr val="9BBB59">
                  <a:lumMod val="50000"/>
                </a:srgbClr>
              </a:solidFill>
              <a:latin typeface="Calibri"/>
              <a:cs typeface="Calibri"/>
            </a:endParaRPr>
          </a:p>
        </p:txBody>
      </p:sp>
    </p:spTree>
    <p:extLst>
      <p:ext uri="{BB962C8B-B14F-4D97-AF65-F5344CB8AC3E}">
        <p14:creationId xmlns:p14="http://schemas.microsoft.com/office/powerpoint/2010/main" val="257825084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31" presetSubtype="0">
                                  <p:stCondLst>
                                    <p:cond delay="0"/>
                                  </p:stCondLst>
                                  <p:childTnLst>
                                    <p:set>
                                      <p:cBhvr>
                                        <p:cTn dur="1" fill="hold" id="14">
                                          <p:stCondLst>
                                            <p:cond delay="0"/>
                                          </p:stCondLst>
                                        </p:cTn>
                                        <p:tgtEl>
                                          <p:spTgt spid="91"/>
                                        </p:tgtEl>
                                        <p:attrNameLst>
                                          <p:attrName>style.visibility</p:attrName>
                                        </p:attrNameLst>
                                      </p:cBhvr>
                                      <p:to>
                                        <p:strVal val="visible"/>
                                      </p:to>
                                    </p:set>
                                    <p:anim calcmode="lin" valueType="num">
                                      <p:cBhvr>
                                        <p:cTn dur="1000" fill="hold" id="15"/>
                                        <p:tgtEl>
                                          <p:spTgt spid="91"/>
                                        </p:tgtEl>
                                        <p:attrNameLst>
                                          <p:attrName>ppt_w</p:attrName>
                                        </p:attrNameLst>
                                      </p:cBhvr>
                                      <p:tavLst>
                                        <p:tav tm="0">
                                          <p:val>
                                            <p:fltVal val="0"/>
                                          </p:val>
                                        </p:tav>
                                        <p:tav tm="100000">
                                          <p:val>
                                            <p:strVal val="#ppt_w"/>
                                          </p:val>
                                        </p:tav>
                                      </p:tavLst>
                                    </p:anim>
                                    <p:anim calcmode="lin" valueType="num">
                                      <p:cBhvr>
                                        <p:cTn dur="1000" fill="hold" id="16"/>
                                        <p:tgtEl>
                                          <p:spTgt spid="91"/>
                                        </p:tgtEl>
                                        <p:attrNameLst>
                                          <p:attrName>ppt_h</p:attrName>
                                        </p:attrNameLst>
                                      </p:cBhvr>
                                      <p:tavLst>
                                        <p:tav tm="0">
                                          <p:val>
                                            <p:fltVal val="0"/>
                                          </p:val>
                                        </p:tav>
                                        <p:tav tm="100000">
                                          <p:val>
                                            <p:strVal val="#ppt_h"/>
                                          </p:val>
                                        </p:tav>
                                      </p:tavLst>
                                    </p:anim>
                                    <p:anim calcmode="lin" valueType="num">
                                      <p:cBhvr>
                                        <p:cTn dur="1000" fill="hold" id="17"/>
                                        <p:tgtEl>
                                          <p:spTgt spid="91"/>
                                        </p:tgtEl>
                                        <p:attrNameLst>
                                          <p:attrName>style.rotation</p:attrName>
                                        </p:attrNameLst>
                                      </p:cBhvr>
                                      <p:tavLst>
                                        <p:tav tm="0">
                                          <p:val>
                                            <p:fltVal val="90"/>
                                          </p:val>
                                        </p:tav>
                                        <p:tav tm="100000">
                                          <p:val>
                                            <p:fltVal val="0"/>
                                          </p:val>
                                        </p:tav>
                                      </p:tavLst>
                                    </p:anim>
                                    <p:animEffect filter="fade" transition="in">
                                      <p:cBhvr>
                                        <p:cTn dur="1000" id="18"/>
                                        <p:tgtEl>
                                          <p:spTgt spid="91"/>
                                        </p:tgtEl>
                                      </p:cBhvr>
                                    </p:animEffect>
                                  </p:childTnLst>
                                </p:cTn>
                              </p:par>
                              <p:par>
                                <p:cTn fill="hold" id="19" nodeType="withEffect" presetClass="exit" presetID="1" presetSubtype="0">
                                  <p:stCondLst>
                                    <p:cond delay="0"/>
                                  </p:stCondLst>
                                  <p:childTnLst>
                                    <p:set>
                                      <p:cBhvr>
                                        <p:cTn dur="1" fill="hold" id="20">
                                          <p:stCondLst>
                                            <p:cond delay="0"/>
                                          </p:stCondLst>
                                        </p:cTn>
                                        <p:tgtEl>
                                          <p:spTgt spid="3"/>
                                        </p:tgtEl>
                                        <p:attrNameLst>
                                          <p:attrName>style.visibility</p:attrName>
                                        </p:attrNameLst>
                                      </p:cBhvr>
                                      <p:to>
                                        <p:strVal val="hidden"/>
                                      </p:to>
                                    </p:set>
                                  </p:childTnLst>
                                </p:cTn>
                              </p:par>
                              <p:par>
                                <p:cTn fill="hold" grpId="0" id="21" nodeType="withEffect" presetClass="entr" presetID="31" presetSubtype="0">
                                  <p:stCondLst>
                                    <p:cond delay="500"/>
                                  </p:stCondLst>
                                  <p:childTnLst>
                                    <p:set>
                                      <p:cBhvr>
                                        <p:cTn dur="1" fill="hold" id="22">
                                          <p:stCondLst>
                                            <p:cond delay="0"/>
                                          </p:stCondLst>
                                        </p:cTn>
                                        <p:tgtEl>
                                          <p:spTgt spid="92"/>
                                        </p:tgtEl>
                                        <p:attrNameLst>
                                          <p:attrName>style.visibility</p:attrName>
                                        </p:attrNameLst>
                                      </p:cBhvr>
                                      <p:to>
                                        <p:strVal val="visible"/>
                                      </p:to>
                                    </p:set>
                                    <p:anim calcmode="lin" valueType="num">
                                      <p:cBhvr>
                                        <p:cTn dur="1000" fill="hold" id="23"/>
                                        <p:tgtEl>
                                          <p:spTgt spid="92"/>
                                        </p:tgtEl>
                                        <p:attrNameLst>
                                          <p:attrName>ppt_w</p:attrName>
                                        </p:attrNameLst>
                                      </p:cBhvr>
                                      <p:tavLst>
                                        <p:tav tm="0">
                                          <p:val>
                                            <p:fltVal val="0"/>
                                          </p:val>
                                        </p:tav>
                                        <p:tav tm="100000">
                                          <p:val>
                                            <p:strVal val="#ppt_w"/>
                                          </p:val>
                                        </p:tav>
                                      </p:tavLst>
                                    </p:anim>
                                    <p:anim calcmode="lin" valueType="num">
                                      <p:cBhvr>
                                        <p:cTn dur="1000" fill="hold" id="24"/>
                                        <p:tgtEl>
                                          <p:spTgt spid="92"/>
                                        </p:tgtEl>
                                        <p:attrNameLst>
                                          <p:attrName>ppt_h</p:attrName>
                                        </p:attrNameLst>
                                      </p:cBhvr>
                                      <p:tavLst>
                                        <p:tav tm="0">
                                          <p:val>
                                            <p:fltVal val="0"/>
                                          </p:val>
                                        </p:tav>
                                        <p:tav tm="100000">
                                          <p:val>
                                            <p:strVal val="#ppt_h"/>
                                          </p:val>
                                        </p:tav>
                                      </p:tavLst>
                                    </p:anim>
                                    <p:anim calcmode="lin" valueType="num">
                                      <p:cBhvr>
                                        <p:cTn dur="1000" fill="hold" id="25"/>
                                        <p:tgtEl>
                                          <p:spTgt spid="92"/>
                                        </p:tgtEl>
                                        <p:attrNameLst>
                                          <p:attrName>style.rotation</p:attrName>
                                        </p:attrNameLst>
                                      </p:cBhvr>
                                      <p:tavLst>
                                        <p:tav tm="0">
                                          <p:val>
                                            <p:fltVal val="90"/>
                                          </p:val>
                                        </p:tav>
                                        <p:tav tm="100000">
                                          <p:val>
                                            <p:fltVal val="0"/>
                                          </p:val>
                                        </p:tav>
                                      </p:tavLst>
                                    </p:anim>
                                    <p:animEffect filter="fade" transition="in">
                                      <p:cBhvr>
                                        <p:cTn dur="1000" id="26"/>
                                        <p:tgtEl>
                                          <p:spTgt spid="92"/>
                                        </p:tgtEl>
                                      </p:cBhvr>
                                    </p:animEffect>
                                  </p:childTnLst>
                                </p:cTn>
                              </p:par>
                            </p:childTnLst>
                          </p:cTn>
                        </p:par>
                      </p:childTnLst>
                    </p:cTn>
                  </p:par>
                  <p:par>
                    <p:cTn fill="hold" id="27">
                      <p:stCondLst>
                        <p:cond delay="indefinite"/>
                      </p:stCondLst>
                      <p:childTnLst>
                        <p:par>
                          <p:cTn fill="hold" id="28">
                            <p:stCondLst>
                              <p:cond delay="0"/>
                            </p:stCondLst>
                            <p:childTnLst>
                              <p:par>
                                <p:cTn fill="hold" id="29" nodeType="clickEffect" presetClass="exit" presetID="1" presetSubtype="0">
                                  <p:stCondLst>
                                    <p:cond delay="0"/>
                                  </p:stCondLst>
                                  <p:childTnLst>
                                    <p:set>
                                      <p:cBhvr>
                                        <p:cTn dur="1" fill="hold" id="30">
                                          <p:stCondLst>
                                            <p:cond delay="0"/>
                                          </p:stCondLst>
                                        </p:cTn>
                                        <p:tgtEl>
                                          <p:spTgt spid="91"/>
                                        </p:tgtEl>
                                        <p:attrNameLst>
                                          <p:attrName>style.visibility</p:attrName>
                                        </p:attrNameLst>
                                      </p:cBhvr>
                                      <p:to>
                                        <p:strVal val="hidden"/>
                                      </p:to>
                                    </p:set>
                                  </p:childTnLst>
                                </p:cTn>
                              </p:par>
                              <p:par>
                                <p:cTn fill="hold" grpId="1" id="31" nodeType="withEffect" presetClass="exit" presetID="1" presetSubtype="0">
                                  <p:stCondLst>
                                    <p:cond delay="0"/>
                                  </p:stCondLst>
                                  <p:childTnLst>
                                    <p:set>
                                      <p:cBhvr>
                                        <p:cTn dur="1" fill="hold" id="32">
                                          <p:stCondLst>
                                            <p:cond delay="0"/>
                                          </p:stCondLst>
                                        </p:cTn>
                                        <p:tgtEl>
                                          <p:spTgt spid="92"/>
                                        </p:tgtEl>
                                        <p:attrNameLst>
                                          <p:attrName>style.visibility</p:attrName>
                                        </p:attrNameLst>
                                      </p:cBhvr>
                                      <p:to>
                                        <p:strVal val="hidden"/>
                                      </p:to>
                                    </p:set>
                                  </p:childTnLst>
                                </p:cTn>
                              </p:par>
                              <p:par>
                                <p:cTn fill="hold" id="33" nodeType="withEffect" presetClass="entr" presetID="31" presetSubtype="0">
                                  <p:stCondLst>
                                    <p:cond delay="0"/>
                                  </p:stCondLst>
                                  <p:childTnLst>
                                    <p:set>
                                      <p:cBhvr>
                                        <p:cTn dur="1" fill="hold" id="34">
                                          <p:stCondLst>
                                            <p:cond delay="0"/>
                                          </p:stCondLst>
                                        </p:cTn>
                                        <p:tgtEl>
                                          <p:spTgt spid="96"/>
                                        </p:tgtEl>
                                        <p:attrNameLst>
                                          <p:attrName>style.visibility</p:attrName>
                                        </p:attrNameLst>
                                      </p:cBhvr>
                                      <p:to>
                                        <p:strVal val="visible"/>
                                      </p:to>
                                    </p:set>
                                    <p:anim calcmode="lin" valueType="num">
                                      <p:cBhvr>
                                        <p:cTn dur="1000" fill="hold" id="35"/>
                                        <p:tgtEl>
                                          <p:spTgt spid="96"/>
                                        </p:tgtEl>
                                        <p:attrNameLst>
                                          <p:attrName>ppt_w</p:attrName>
                                        </p:attrNameLst>
                                      </p:cBhvr>
                                      <p:tavLst>
                                        <p:tav tm="0">
                                          <p:val>
                                            <p:fltVal val="0"/>
                                          </p:val>
                                        </p:tav>
                                        <p:tav tm="100000">
                                          <p:val>
                                            <p:strVal val="#ppt_w"/>
                                          </p:val>
                                        </p:tav>
                                      </p:tavLst>
                                    </p:anim>
                                    <p:anim calcmode="lin" valueType="num">
                                      <p:cBhvr>
                                        <p:cTn dur="1000" fill="hold" id="36"/>
                                        <p:tgtEl>
                                          <p:spTgt spid="96"/>
                                        </p:tgtEl>
                                        <p:attrNameLst>
                                          <p:attrName>ppt_h</p:attrName>
                                        </p:attrNameLst>
                                      </p:cBhvr>
                                      <p:tavLst>
                                        <p:tav tm="0">
                                          <p:val>
                                            <p:fltVal val="0"/>
                                          </p:val>
                                        </p:tav>
                                        <p:tav tm="100000">
                                          <p:val>
                                            <p:strVal val="#ppt_h"/>
                                          </p:val>
                                        </p:tav>
                                      </p:tavLst>
                                    </p:anim>
                                    <p:anim calcmode="lin" valueType="num">
                                      <p:cBhvr>
                                        <p:cTn dur="1000" fill="hold" id="37"/>
                                        <p:tgtEl>
                                          <p:spTgt spid="96"/>
                                        </p:tgtEl>
                                        <p:attrNameLst>
                                          <p:attrName>style.rotation</p:attrName>
                                        </p:attrNameLst>
                                      </p:cBhvr>
                                      <p:tavLst>
                                        <p:tav tm="0">
                                          <p:val>
                                            <p:fltVal val="90"/>
                                          </p:val>
                                        </p:tav>
                                        <p:tav tm="100000">
                                          <p:val>
                                            <p:fltVal val="0"/>
                                          </p:val>
                                        </p:tav>
                                      </p:tavLst>
                                    </p:anim>
                                    <p:animEffect filter="fade" transition="in">
                                      <p:cBhvr>
                                        <p:cTn dur="1000" id="38"/>
                                        <p:tgtEl>
                                          <p:spTgt spid="96"/>
                                        </p:tgtEl>
                                      </p:cBhvr>
                                    </p:animEffect>
                                  </p:childTnLst>
                                </p:cTn>
                              </p:par>
                            </p:childTnLst>
                          </p:cTn>
                        </p:par>
                      </p:childTnLst>
                    </p:cTn>
                  </p:par>
                  <p:par>
                    <p:cTn fill="hold" id="39">
                      <p:stCondLst>
                        <p:cond delay="indefinite"/>
                      </p:stCondLst>
                      <p:childTnLst>
                        <p:par>
                          <p:cTn fill="hold" id="40">
                            <p:stCondLst>
                              <p:cond delay="0"/>
                            </p:stCondLst>
                            <p:childTnLst>
                              <p:par>
                                <p:cTn fill="hold" id="41" nodeType="clickEffect" presetClass="exit" presetID="1" presetSubtype="0">
                                  <p:stCondLst>
                                    <p:cond delay="0"/>
                                  </p:stCondLst>
                                  <p:childTnLst>
                                    <p:set>
                                      <p:cBhvr>
                                        <p:cTn dur="1" fill="hold" id="42">
                                          <p:stCondLst>
                                            <p:cond delay="0"/>
                                          </p:stCondLst>
                                        </p:cTn>
                                        <p:tgtEl>
                                          <p:spTgt spid="9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92"/>
      <p:bldP animBg="1" grpId="1" spid="9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9900"/>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9900"/>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ZoneTexte 22"/>
          <p:cNvSpPr txBox="1"/>
          <p:nvPr/>
        </p:nvSpPr>
        <p:spPr>
          <a:xfrm flipH="1">
            <a:off x="0" y="5754469"/>
            <a:ext cx="6096000" cy="646331"/>
          </a:xfrm>
          <a:prstGeom prst="rect">
            <a:avLst/>
          </a:prstGeom>
          <a:noFill/>
        </p:spPr>
        <p:txBody>
          <a:bodyPr wrap="square" rtlCol="0">
            <a:spAutoFit/>
          </a:bodyPr>
          <a:lstStyle/>
          <a:p>
            <a:r>
              <a:rPr lang="fr-FR" sz="3600" b="1" spc="190" dirty="0" smtClean="0">
                <a:solidFill>
                  <a:srgbClr val="005803"/>
                </a:solidFill>
                <a:effectLst>
                  <a:reflection stA="78000" endPos="69000" dist="12700" dir="5400000" sy="-100000" algn="bl" rotWithShape="0"/>
                </a:effectLst>
                <a:latin typeface="Impact"/>
                <a:cs typeface="Impact"/>
              </a:rPr>
              <a:t>ÉNERGIE MOBILITÉ TÉLÉCOMS</a:t>
            </a:r>
            <a:endParaRPr lang="fr-FR" sz="3600" b="1" spc="190" dirty="0">
              <a:solidFill>
                <a:srgbClr val="005803"/>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5" name="ZoneTexte 34"/>
          <p:cNvSpPr txBox="1"/>
          <p:nvPr/>
        </p:nvSpPr>
        <p:spPr>
          <a:xfrm>
            <a:off x="0" y="-22086"/>
            <a:ext cx="304800" cy="707886"/>
          </a:xfrm>
          <a:prstGeom prst="rect">
            <a:avLst/>
          </a:prstGeom>
          <a:noFill/>
        </p:spPr>
        <p:txBody>
          <a:bodyPr wrap="square" rtlCol="0">
            <a:spAutoFit/>
          </a:bodyPr>
          <a:lstStyle/>
          <a:p>
            <a:pPr algn="ctr"/>
            <a:r>
              <a:rPr lang="fr-FR" sz="4000" b="1" dirty="0" smtClean="0">
                <a:solidFill>
                  <a:srgbClr val="000090">
                    <a:alpha val="40000"/>
                  </a:srgbClr>
                </a:solidFill>
                <a:latin typeface="Impact"/>
                <a:cs typeface="Impact"/>
              </a:rPr>
              <a:t>S</a:t>
            </a:r>
            <a:endParaRPr lang="fr-FR" sz="4000" b="1" dirty="0">
              <a:solidFill>
                <a:srgbClr val="000090">
                  <a:alpha val="40000"/>
                </a:srgbClr>
              </a:solidFill>
              <a:latin typeface="Impact"/>
              <a:cs typeface="Impact"/>
            </a:endParaRPr>
          </a:p>
        </p:txBody>
      </p:sp>
      <p:sp>
        <p:nvSpPr>
          <p:cNvPr id="20" name="ZoneTexte 19"/>
          <p:cNvSpPr txBox="1"/>
          <p:nvPr/>
        </p:nvSpPr>
        <p:spPr>
          <a:xfrm>
            <a:off x="2286000" y="152400"/>
            <a:ext cx="4267200" cy="369332"/>
          </a:xfrm>
          <a:prstGeom prst="rect">
            <a:avLst/>
          </a:prstGeom>
          <a:noFill/>
        </p:spPr>
        <p:txBody>
          <a:bodyPr wrap="square" rtlCol="0">
            <a:spAutoFit/>
          </a:bodyPr>
          <a:lstStyle/>
          <a:p>
            <a:r>
              <a:rPr lang="fr-FR" b="1" spc="170" dirty="0" err="1" smtClean="0">
                <a:solidFill>
                  <a:srgbClr val="008003"/>
                </a:solidFill>
                <a:latin typeface="Helvetica"/>
                <a:cs typeface="Helvetica"/>
              </a:rPr>
              <a:t>tratégies</a:t>
            </a:r>
            <a:r>
              <a:rPr lang="fr-FR" b="1" spc="170" dirty="0" smtClean="0">
                <a:solidFill>
                  <a:srgbClr val="008003"/>
                </a:solidFill>
                <a:latin typeface="Helvetica"/>
                <a:cs typeface="Helvetica"/>
              </a:rPr>
              <a:t> client</a:t>
            </a:r>
            <a:endParaRPr lang="fr-FR" b="1" spc="170" dirty="0">
              <a:solidFill>
                <a:srgbClr val="008003"/>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4" name="Ellipse 33"/>
          <p:cNvSpPr/>
          <p:nvPr/>
        </p:nvSpPr>
        <p:spPr>
          <a:xfrm>
            <a:off x="16002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0" name="Ellipse 39"/>
          <p:cNvSpPr/>
          <p:nvPr/>
        </p:nvSpPr>
        <p:spPr>
          <a:xfrm>
            <a:off x="2057400" y="609600"/>
            <a:ext cx="304800" cy="304800"/>
          </a:xfrm>
          <a:prstGeom prst="ellipse">
            <a:avLst/>
          </a:prstGeom>
          <a:solidFill>
            <a:srgbClr val="008003"/>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5803"/>
                </a:solidFill>
              </a:rPr>
              <a:t> </a:t>
            </a:r>
            <a:endParaRPr lang="fr-FR" dirty="0">
              <a:solidFill>
                <a:srgbClr val="005803"/>
              </a:solidFill>
            </a:endParaRPr>
          </a:p>
        </p:txBody>
      </p:sp>
      <p:sp>
        <p:nvSpPr>
          <p:cNvPr id="41" name="ZoneTexte 40"/>
          <p:cNvSpPr txBox="1"/>
          <p:nvPr/>
        </p:nvSpPr>
        <p:spPr>
          <a:xfrm>
            <a:off x="4572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rgbClr val="F79646">
                    <a:lumMod val="75000"/>
                    <a:alpha val="40000"/>
                  </a:srgbClr>
                </a:solidFill>
                <a:latin typeface="Impact"/>
                <a:cs typeface="Impact"/>
              </a:rPr>
              <a:t>O</a:t>
            </a:r>
            <a:endParaRPr lang="fr-FR" sz="3600" b="1" dirty="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81200" y="-1106"/>
            <a:ext cx="304800" cy="646331"/>
          </a:xfrm>
          <a:prstGeom prst="rect">
            <a:avLst/>
          </a:prstGeom>
          <a:noFill/>
        </p:spPr>
        <p:txBody>
          <a:bodyPr wrap="square" rtlCol="0">
            <a:spAutoFit/>
          </a:bodyPr>
          <a:lstStyle/>
          <a:p>
            <a:pPr algn="ctr"/>
            <a:r>
              <a:rPr lang="fr-FR" sz="3600" b="1" dirty="0" smtClean="0">
                <a:solidFill>
                  <a:srgbClr val="008003"/>
                </a:solidFill>
                <a:latin typeface="Impact"/>
                <a:cs typeface="Impact"/>
              </a:rPr>
              <a:t>S</a:t>
            </a:r>
            <a:endParaRPr lang="fr-FR" sz="3600" b="1" dirty="0">
              <a:solidFill>
                <a:srgbClr val="008003"/>
              </a:solidFill>
              <a:latin typeface="Impact"/>
              <a:cs typeface="Impact"/>
            </a:endParaRPr>
          </a:p>
        </p:txBody>
      </p:sp>
      <p:sp>
        <p:nvSpPr>
          <p:cNvPr id="63" name="Rectangle à coins arrondis 62"/>
          <p:cNvSpPr/>
          <p:nvPr/>
        </p:nvSpPr>
        <p:spPr>
          <a:xfrm>
            <a:off x="76200" y="2420888"/>
            <a:ext cx="1295400" cy="523220"/>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Bénéfices Clients</a:t>
            </a:r>
            <a:endParaRPr lang="fr-FR" sz="1400" b="1" dirty="0">
              <a:solidFill>
                <a:prstClr val="white"/>
              </a:solidFill>
              <a:latin typeface="Helvetica"/>
              <a:cs typeface="Helvetica"/>
            </a:endParaRPr>
          </a:p>
        </p:txBody>
      </p:sp>
      <p:sp>
        <p:nvSpPr>
          <p:cNvPr id="68" name="Rectangle à coins arrondis 67"/>
          <p:cNvSpPr/>
          <p:nvPr/>
        </p:nvSpPr>
        <p:spPr>
          <a:xfrm>
            <a:off x="76200" y="3645024"/>
            <a:ext cx="1295400" cy="523220"/>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prstClr val="white"/>
                </a:solidFill>
                <a:latin typeface="Helvetica"/>
                <a:cs typeface="Helvetica"/>
              </a:rPr>
              <a:t>Bénéfices Entreprise</a:t>
            </a:r>
            <a:endParaRPr lang="fr-FR" sz="1400" b="1" dirty="0">
              <a:solidFill>
                <a:prstClr val="white"/>
              </a:solidFill>
              <a:latin typeface="Helvetica"/>
              <a:cs typeface="Helvetica"/>
            </a:endParaRPr>
          </a:p>
        </p:txBody>
      </p:sp>
      <p:sp>
        <p:nvSpPr>
          <p:cNvPr id="33" name="Espace réservé du contenu 2"/>
          <p:cNvSpPr>
            <a:spLocks noGrp="1"/>
          </p:cNvSpPr>
          <p:nvPr>
            <p:ph idx="1"/>
          </p:nvPr>
        </p:nvSpPr>
        <p:spPr>
          <a:xfrm>
            <a:off x="1676400" y="2441684"/>
            <a:ext cx="7010400" cy="1131332"/>
          </a:xfrm>
        </p:spPr>
        <p:txBody>
          <a:bodyPr>
            <a:normAutofit/>
          </a:bodyPr>
          <a:lstStyle/>
          <a:p>
            <a:pPr marL="342900" indent="-342900" algn="l" defTabSz="457200" rtl="0">
              <a:spcBef>
                <a:spcPct val="20000"/>
              </a:spcBef>
              <a:buClr>
                <a:srgbClr val="008000"/>
              </a:buClr>
              <a:buSzPct val="170000"/>
              <a:buBlip>
                <a:blip r:embed="rId4"/>
              </a:buBlip>
            </a:pPr>
            <a:r>
              <a:rPr lang="fr-FR" kern="1200" dirty="0" smtClean="0">
                <a:solidFill>
                  <a:prstClr val="black"/>
                </a:solidFill>
                <a:latin typeface="Helvetica" pitchFamily="34" charset="0"/>
                <a:ea typeface="+mn-ea"/>
                <a:cs typeface="+mn-cs"/>
              </a:rPr>
              <a:t>Vivre une expérience sociale </a:t>
            </a:r>
          </a:p>
          <a:p>
            <a:pPr marL="342900" indent="-342900" algn="l" defTabSz="457200" rtl="0">
              <a:spcBef>
                <a:spcPct val="20000"/>
              </a:spcBef>
              <a:buClr>
                <a:srgbClr val="008000"/>
              </a:buClr>
              <a:buSzPct val="170000"/>
              <a:buBlip>
                <a:blip r:embed="rId4"/>
              </a:buBlip>
            </a:pPr>
            <a:r>
              <a:rPr lang="fr-FR" b="1" kern="1200" dirty="0">
                <a:solidFill>
                  <a:prstClr val="black"/>
                </a:solidFill>
                <a:latin typeface="Helvetica" pitchFamily="34" charset="0"/>
                <a:ea typeface="+mn-ea"/>
                <a:cs typeface="+mn-cs"/>
              </a:rPr>
              <a:t>C</a:t>
            </a:r>
            <a:r>
              <a:rPr lang="fr-FR" b="1" kern="1200" dirty="0" smtClean="0">
                <a:solidFill>
                  <a:prstClr val="black"/>
                </a:solidFill>
                <a:latin typeface="Helvetica" pitchFamily="34" charset="0"/>
                <a:ea typeface="+mn-ea"/>
                <a:cs typeface="+mn-cs"/>
              </a:rPr>
              <a:t>o-participer </a:t>
            </a:r>
            <a:r>
              <a:rPr lang="fr-FR" kern="1200" dirty="0" smtClean="0">
                <a:solidFill>
                  <a:prstClr val="black"/>
                </a:solidFill>
                <a:latin typeface="Helvetica" pitchFamily="34" charset="0"/>
                <a:ea typeface="+mn-ea"/>
                <a:cs typeface="+mn-cs"/>
              </a:rPr>
              <a:t>à la configuration de la cabine</a:t>
            </a:r>
          </a:p>
          <a:p>
            <a:pPr marL="0" indent="0">
              <a:buClr>
                <a:srgbClr val="008000"/>
              </a:buClr>
              <a:buNone/>
            </a:pPr>
            <a:endParaRPr lang="fr-FR" dirty="0" smtClean="0"/>
          </a:p>
          <a:p>
            <a:pPr marL="0" indent="0">
              <a:buClr>
                <a:srgbClr val="008000"/>
              </a:buClr>
              <a:buNone/>
            </a:pPr>
            <a:endParaRPr lang="fr-FR" dirty="0"/>
          </a:p>
          <a:p>
            <a:pPr>
              <a:buClr>
                <a:srgbClr val="008000"/>
              </a:buClr>
              <a:buBlip>
                <a:blip r:embed="rId4"/>
              </a:buBlip>
            </a:pPr>
            <a:endParaRPr lang="fr-FR" dirty="0" smtClean="0"/>
          </a:p>
          <a:p>
            <a:pPr marL="0" indent="0">
              <a:buClr>
                <a:srgbClr val="008000"/>
              </a:buClr>
              <a:buNone/>
            </a:pPr>
            <a:endParaRPr lang="fr-FR" dirty="0" smtClean="0"/>
          </a:p>
        </p:txBody>
      </p:sp>
      <p:pic>
        <p:nvPicPr>
          <p:cNvPr id="2" name="Image 1"/>
          <p:cNvPicPr>
            <a:picLocks noChangeAspect="1"/>
          </p:cNvPicPr>
          <p:nvPr/>
        </p:nvPicPr>
        <p:blipFill>
          <a:blip r:embed="rId5"/>
          <a:stretch>
            <a:fillRect/>
          </a:stretch>
        </p:blipFill>
        <p:spPr>
          <a:xfrm>
            <a:off x="6683375" y="2132856"/>
            <a:ext cx="2141126" cy="1245349"/>
          </a:xfrm>
          <a:prstGeom prst="rect">
            <a:avLst/>
          </a:prstGeom>
        </p:spPr>
      </p:pic>
      <p:pic>
        <p:nvPicPr>
          <p:cNvPr id="4" name="Image 3"/>
          <p:cNvPicPr>
            <a:picLocks noChangeAspect="1"/>
          </p:cNvPicPr>
          <p:nvPr/>
        </p:nvPicPr>
        <p:blipFill>
          <a:blip r:embed="rId6"/>
          <a:stretch>
            <a:fillRect/>
          </a:stretch>
        </p:blipFill>
        <p:spPr>
          <a:xfrm>
            <a:off x="5801532" y="3789040"/>
            <a:ext cx="2042701" cy="1530054"/>
          </a:xfrm>
          <a:prstGeom prst="rect">
            <a:avLst/>
          </a:prstGeom>
        </p:spPr>
      </p:pic>
      <p:pic>
        <p:nvPicPr>
          <p:cNvPr id="27" name="Image 26"/>
          <p:cNvPicPr>
            <a:picLocks noChangeAspect="1"/>
          </p:cNvPicPr>
          <p:nvPr/>
        </p:nvPicPr>
        <p:blipFill>
          <a:blip r:embed="rId7"/>
          <a:stretch>
            <a:fillRect/>
          </a:stretch>
        </p:blipFill>
        <p:spPr>
          <a:xfrm>
            <a:off x="7772400" y="28276"/>
            <a:ext cx="940584" cy="808436"/>
          </a:xfrm>
          <a:prstGeom prst="rect">
            <a:avLst/>
          </a:prstGeom>
        </p:spPr>
      </p:pic>
      <p:sp>
        <p:nvSpPr>
          <p:cNvPr id="3" name="ZoneTexte 2"/>
          <p:cNvSpPr txBox="1"/>
          <p:nvPr/>
        </p:nvSpPr>
        <p:spPr>
          <a:xfrm>
            <a:off x="1635932" y="3380854"/>
            <a:ext cx="5708104" cy="1274195"/>
          </a:xfrm>
          <a:prstGeom prst="rect">
            <a:avLst/>
          </a:prstGeom>
          <a:noFill/>
        </p:spPr>
        <p:txBody>
          <a:bodyPr wrap="square" rtlCol="0">
            <a:spAutoFit/>
          </a:bodyPr>
          <a:lstStyle/>
          <a:p>
            <a:pPr>
              <a:buClr>
                <a:srgbClr val="008000"/>
              </a:buClr>
            </a:pPr>
            <a:endParaRPr lang="fr-FR" b="1" dirty="0" smtClean="0">
              <a:solidFill>
                <a:prstClr val="black"/>
              </a:solidFill>
            </a:endParaRPr>
          </a:p>
          <a:p>
            <a:pPr marL="342900" indent="-342900">
              <a:spcBef>
                <a:spcPct val="20000"/>
              </a:spcBef>
              <a:buClr>
                <a:srgbClr val="008000"/>
              </a:buClr>
              <a:buSzPct val="170000"/>
              <a:buFontTx/>
              <a:buBlip>
                <a:blip r:embed="rId4"/>
              </a:buBlip>
            </a:pPr>
            <a:r>
              <a:rPr lang="fr-FR" sz="1600" dirty="0">
                <a:solidFill>
                  <a:prstClr val="black"/>
                </a:solidFill>
                <a:latin typeface="Helvetica" pitchFamily="34" charset="0"/>
              </a:rPr>
              <a:t>Se </a:t>
            </a:r>
            <a:r>
              <a:rPr lang="fr-FR" sz="1600" b="1" dirty="0">
                <a:solidFill>
                  <a:prstClr val="black"/>
                </a:solidFill>
                <a:latin typeface="Helvetica" pitchFamily="34" charset="0"/>
              </a:rPr>
              <a:t>différencier</a:t>
            </a:r>
            <a:r>
              <a:rPr lang="fr-FR" sz="1600" dirty="0">
                <a:solidFill>
                  <a:prstClr val="black"/>
                </a:solidFill>
                <a:latin typeface="Helvetica" pitchFamily="34" charset="0"/>
              </a:rPr>
              <a:t> des autres </a:t>
            </a:r>
            <a:r>
              <a:rPr lang="fr-FR" sz="1600" dirty="0" smtClean="0">
                <a:solidFill>
                  <a:prstClr val="black"/>
                </a:solidFill>
                <a:latin typeface="Helvetica" pitchFamily="34" charset="0"/>
              </a:rPr>
              <a:t>compagnies</a:t>
            </a:r>
          </a:p>
          <a:p>
            <a:pPr marL="342900" indent="-342900">
              <a:spcBef>
                <a:spcPct val="20000"/>
              </a:spcBef>
              <a:buClr>
                <a:srgbClr val="008000"/>
              </a:buClr>
              <a:buSzPct val="170000"/>
              <a:buFontTx/>
              <a:buBlip>
                <a:blip r:embed="rId4"/>
              </a:buBlip>
            </a:pPr>
            <a:r>
              <a:rPr lang="fr-FR" sz="1600" dirty="0">
                <a:solidFill>
                  <a:prstClr val="black"/>
                </a:solidFill>
                <a:latin typeface="Helvetica" pitchFamily="34" charset="0"/>
              </a:rPr>
              <a:t>Créer un </a:t>
            </a:r>
            <a:r>
              <a:rPr lang="fr-FR" sz="1600" b="1" dirty="0">
                <a:solidFill>
                  <a:prstClr val="black"/>
                </a:solidFill>
                <a:latin typeface="Helvetica" pitchFamily="34" charset="0"/>
              </a:rPr>
              <a:t>affect</a:t>
            </a:r>
            <a:r>
              <a:rPr lang="fr-FR" sz="1600" dirty="0">
                <a:solidFill>
                  <a:prstClr val="black"/>
                </a:solidFill>
                <a:latin typeface="Helvetica" pitchFamily="34" charset="0"/>
              </a:rPr>
              <a:t> avec la marque</a:t>
            </a:r>
          </a:p>
          <a:p>
            <a:endParaRPr lang="fr-FR" dirty="0">
              <a:solidFill>
                <a:prstClr val="black"/>
              </a:solidFill>
            </a:endParaRPr>
          </a:p>
        </p:txBody>
      </p:sp>
      <p:pic>
        <p:nvPicPr>
          <p:cNvPr id="28" name="Image 17" descr="Logo_Dauphine_NEW_Coul.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6" name="Picture 2" descr="G:\M2 Distribution &amp; relation clients\Logo FINAL MASTER DRC 2\Logo FINAL\LogoFINAL_Hv1.png"/>
          <p:cNvPicPr>
            <a:picLocks noChangeAspect="1" noChangeArrowheads="1"/>
          </p:cNvPicPr>
          <p:nvPr/>
        </p:nvPicPr>
        <p:blipFill>
          <a:blip r:embed="rId9"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55637" y="6581775"/>
            <a:ext cx="6049963" cy="276225"/>
          </a:xfrm>
          <a:prstGeom prst="rect">
            <a:avLst/>
          </a:prstGeom>
          <a:noFill/>
          <a:ln w="9525">
            <a:noFill/>
            <a:miter lim="800000"/>
            <a:headEnd/>
            <a:tailEnd/>
          </a:ln>
        </p:spPr>
        <p:txBody>
          <a:bodyPr>
            <a:spAutoFit/>
          </a:bodyPr>
          <a:lstStyle/>
          <a:p>
            <a:pPr algn="ctr" defTabSz="914400"/>
            <a:r>
              <a:rPr lang="fr-FR" sz="1200" b="1" dirty="0">
                <a:solidFill>
                  <a:srgbClr val="9BBB59">
                    <a:lumMod val="50000"/>
                  </a:srgbClr>
                </a:solidFill>
                <a:latin typeface="Calibri"/>
                <a:cs typeface="Calibri"/>
              </a:rPr>
              <a:t>Master Distribution &amp; Relation client © Université Paris-Dauphine, </a:t>
            </a:r>
            <a:r>
              <a:rPr lang="fr-FR" sz="1200" b="1" dirty="0" smtClean="0">
                <a:solidFill>
                  <a:srgbClr val="9BBB59">
                    <a:lumMod val="50000"/>
                  </a:srgbClr>
                </a:solidFill>
                <a:latin typeface="Calibri"/>
                <a:cs typeface="Calibri"/>
              </a:rPr>
              <a:t>2012-2013</a:t>
            </a:r>
            <a:endParaRPr lang="fr-FR" sz="1200" dirty="0">
              <a:solidFill>
                <a:srgbClr val="9BBB59">
                  <a:lumMod val="50000"/>
                </a:srgbClr>
              </a:solidFill>
              <a:latin typeface="Calibri"/>
              <a:cs typeface="Calibri"/>
            </a:endParaRPr>
          </a:p>
        </p:txBody>
      </p:sp>
    </p:spTree>
    <p:extLst>
      <p:ext uri="{BB962C8B-B14F-4D97-AF65-F5344CB8AC3E}">
        <p14:creationId xmlns:p14="http://schemas.microsoft.com/office/powerpoint/2010/main" val="22556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rgbClr val="669900"/>
              </a:gs>
              <a:gs pos="10000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7" name="Rectangle 6"/>
          <p:cNvSpPr/>
          <p:nvPr/>
        </p:nvSpPr>
        <p:spPr>
          <a:xfrm>
            <a:off x="0" y="0"/>
            <a:ext cx="9144000" cy="874931"/>
          </a:xfrm>
          <a:prstGeom prst="rect">
            <a:avLst/>
          </a:prstGeom>
          <a:gradFill flip="none" rotWithShape="1">
            <a:gsLst>
              <a:gs pos="99000">
                <a:srgbClr val="669900"/>
              </a:gs>
              <a:gs pos="0">
                <a:srgbClr val="FFFFFF"/>
              </a:gs>
            </a:gsLst>
            <a:lin ang="0" scaled="1"/>
            <a:tileRect/>
          </a:gradFill>
          <a:ln>
            <a:noFill/>
          </a:ln>
          <a:effectLst/>
          <a:scene3d>
            <a:camera prst="orthographicFront"/>
            <a:lightRig dir="t" rig="threeP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3" name="ZoneTexte 22"/>
          <p:cNvSpPr txBox="1"/>
          <p:nvPr/>
        </p:nvSpPr>
        <p:spPr>
          <a:xfrm flipH="1">
            <a:off x="0" y="5754469"/>
            <a:ext cx="6096000" cy="646331"/>
          </a:xfrm>
          <a:prstGeom prst="rect">
            <a:avLst/>
          </a:prstGeom>
          <a:noFill/>
        </p:spPr>
        <p:txBody>
          <a:bodyPr rtlCol="0" wrap="square">
            <a:spAutoFit/>
          </a:bodyPr>
          <a:lstStyle/>
          <a:p>
            <a:r>
              <a:rPr b="1" dirty="0" lang="fr-FR" smtClean="0" spc="190" sz="3600">
                <a:solidFill>
                  <a:srgbClr val="005803"/>
                </a:solidFill>
                <a:effectLst>
                  <a:reflection algn="bl" dir="5400000" dist="12700" endPos="69000" rotWithShape="0" stA="78000" sy="-100000"/>
                </a:effectLst>
                <a:latin typeface="Impact"/>
                <a:cs typeface="Impact"/>
              </a:rPr>
              <a:t>ÉNERGIE MOBILITÉ TÉLÉCOMS</a:t>
            </a:r>
            <a:endParaRPr b="1" dirty="0" lang="fr-FR" spc="190" sz="3600">
              <a:solidFill>
                <a:srgbClr val="005803"/>
              </a:solidFill>
              <a:effectLst>
                <a:reflection algn="bl" dir="5400000" dist="12700" endPos="69000" rotWithShape="0" stA="78000" sy="-100000"/>
              </a:effectLst>
              <a:latin typeface="Impact"/>
              <a:cs typeface="Impact"/>
            </a:endParaRPr>
          </a:p>
        </p:txBody>
      </p:sp>
      <p:pic>
        <p:nvPicPr>
          <p:cNvPr descr="D:\Cours\2011-2012 - M2 DRC\TIG - Infographie\Chartes généraux et logos\Logos SCOPS Master\logo scops.gif" id="25" name="Picture 3"/>
          <p:cNvPicPr>
            <a:picLocks noChangeArrowheads="1" noChangeAspect="1"/>
          </p:cNvPicPr>
          <p:nvPr/>
        </p:nvPicPr>
        <p:blipFill>
          <a:blip cstate="print" r:embed="rId3"/>
          <a:srcRect/>
          <a:stretch>
            <a:fillRect/>
          </a:stretch>
        </p:blipFill>
        <p:spPr bwMode="auto">
          <a:xfrm>
            <a:off x="7202487" y="-2590800"/>
            <a:ext cx="1941513" cy="571500"/>
          </a:xfrm>
          <a:prstGeom prst="rect">
            <a:avLst/>
          </a:prstGeom>
          <a:noFill/>
          <a:ln w="9525">
            <a:noFill/>
            <a:miter lim="800000"/>
            <a:headEnd/>
            <a:tailEnd/>
          </a:ln>
        </p:spPr>
      </p:pic>
      <p:sp>
        <p:nvSpPr>
          <p:cNvPr id="29" name="Ellipse 28"/>
          <p:cNvSpPr/>
          <p:nvPr/>
        </p:nvSpPr>
        <p:spPr>
          <a:xfrm>
            <a:off x="76200" y="608494"/>
            <a:ext cx="304800" cy="304800"/>
          </a:xfrm>
          <a:prstGeom prst="ellipse">
            <a:avLst/>
          </a:prstGeom>
          <a:solidFill>
            <a:srgbClr val="3366FF">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5" name="ZoneTexte 34"/>
          <p:cNvSpPr txBox="1"/>
          <p:nvPr/>
        </p:nvSpPr>
        <p:spPr>
          <a:xfrm>
            <a:off x="0" y="-22086"/>
            <a:ext cx="304800" cy="707886"/>
          </a:xfrm>
          <a:prstGeom prst="rect">
            <a:avLst/>
          </a:prstGeom>
          <a:noFill/>
        </p:spPr>
        <p:txBody>
          <a:bodyPr rtlCol="0" wrap="square">
            <a:spAutoFit/>
          </a:bodyPr>
          <a:lstStyle/>
          <a:p>
            <a:pPr algn="ctr"/>
            <a:r>
              <a:rPr b="1" dirty="0" lang="fr-FR" smtClean="0" sz="4000">
                <a:solidFill>
                  <a:srgbClr val="000090">
                    <a:alpha val="40000"/>
                  </a:srgbClr>
                </a:solidFill>
                <a:latin typeface="Impact"/>
                <a:cs typeface="Impact"/>
              </a:rPr>
              <a:t>S</a:t>
            </a:r>
            <a:endParaRPr b="1" dirty="0" lang="fr-FR" sz="4000">
              <a:solidFill>
                <a:srgbClr val="000090">
                  <a:alpha val="40000"/>
                </a:srgbClr>
              </a:solidFill>
              <a:latin typeface="Impact"/>
              <a:cs typeface="Impact"/>
            </a:endParaRPr>
          </a:p>
        </p:txBody>
      </p:sp>
      <p:sp>
        <p:nvSpPr>
          <p:cNvPr id="20" name="ZoneTexte 19"/>
          <p:cNvSpPr txBox="1"/>
          <p:nvPr/>
        </p:nvSpPr>
        <p:spPr>
          <a:xfrm>
            <a:off x="2286000" y="152400"/>
            <a:ext cx="4267200" cy="369332"/>
          </a:xfrm>
          <a:prstGeom prst="rect">
            <a:avLst/>
          </a:prstGeom>
          <a:noFill/>
        </p:spPr>
        <p:txBody>
          <a:bodyPr rtlCol="0" wrap="square">
            <a:spAutoFit/>
          </a:bodyPr>
          <a:lstStyle/>
          <a:p>
            <a:r>
              <a:rPr b="1" dirty="0" err="1" lang="fr-FR" smtClean="0" spc="170">
                <a:solidFill>
                  <a:srgbClr val="008003"/>
                </a:solidFill>
                <a:latin typeface="Helvetica"/>
                <a:cs typeface="Helvetica"/>
              </a:rPr>
              <a:t>tratégies</a:t>
            </a:r>
            <a:r>
              <a:rPr b="1" dirty="0" lang="fr-FR" smtClean="0" spc="170">
                <a:solidFill>
                  <a:srgbClr val="008003"/>
                </a:solidFill>
                <a:latin typeface="Helvetica"/>
                <a:cs typeface="Helvetica"/>
              </a:rPr>
              <a:t> client</a:t>
            </a:r>
            <a:endParaRPr b="1" dirty="0" lang="fr-FR" spc="170">
              <a:solidFill>
                <a:srgbClr val="008003"/>
              </a:solidFill>
              <a:latin typeface="Helvetica"/>
              <a:cs typeface="Helvetica"/>
            </a:endParaRPr>
          </a:p>
        </p:txBody>
      </p:sp>
      <p:sp>
        <p:nvSpPr>
          <p:cNvPr id="21" name="Ellipse 20"/>
          <p:cNvSpPr/>
          <p:nvPr/>
        </p:nvSpPr>
        <p:spPr>
          <a:xfrm>
            <a:off x="533400" y="608494"/>
            <a:ext cx="304800" cy="304800"/>
          </a:xfrm>
          <a:prstGeom prst="ellipse">
            <a:avLst/>
          </a:prstGeom>
          <a:solidFill>
            <a:srgbClr val="FF00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34" name="Ellipse 33"/>
          <p:cNvSpPr/>
          <p:nvPr/>
        </p:nvSpPr>
        <p:spPr>
          <a:xfrm>
            <a:off x="1600200" y="608494"/>
            <a:ext cx="304800" cy="304800"/>
          </a:xfrm>
          <a:prstGeom prst="ellipse">
            <a:avLst/>
          </a:prstGeom>
          <a:solidFill>
            <a:srgbClr val="660066">
              <a:alpha val="40000"/>
            </a:srgbClr>
          </a:solidFill>
          <a:ln>
            <a:noFill/>
          </a:ln>
          <a:effectLst>
            <a:outerShdw algn="tl" blurRad="53975" dir="2700000" dist="38100" rotWithShape="0">
              <a:srgbClr val="000000">
                <a:alpha val="67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endParaRPr dirty="0" lang="fr-FR">
              <a:solidFill>
                <a:prstClr val="white"/>
              </a:solidFill>
            </a:endParaRPr>
          </a:p>
        </p:txBody>
      </p:sp>
      <p:sp>
        <p:nvSpPr>
          <p:cNvPr id="40" name="Ellipse 39"/>
          <p:cNvSpPr/>
          <p:nvPr/>
        </p:nvSpPr>
        <p:spPr>
          <a:xfrm>
            <a:off x="2057400" y="609600"/>
            <a:ext cx="304800" cy="304800"/>
          </a:xfrm>
          <a:prstGeom prst="ellipse">
            <a:avLst/>
          </a:prstGeom>
          <a:solidFill>
            <a:srgbClr val="008003"/>
          </a:solidFill>
          <a:ln>
            <a:noFill/>
          </a:ln>
          <a:effectLst>
            <a:outerShdw algn="tl" blurRad="50800" dir="2700000" dist="38100" rotWithShape="0">
              <a:srgbClr val="000000">
                <a:alpha val="43000"/>
              </a:srgbClr>
            </a:outerShdw>
            <a:reflection algn="bl" dir="5400000" dist="12700" endPos="75000" rotWithShape="0" stA="50000" sy="-100000"/>
          </a:effectLst>
          <a:scene3d>
            <a:camera prst="orthographicFront"/>
            <a:lightRig dir="t" rig="threePt"/>
          </a:scene3d>
          <a:sp3d>
            <a:bevelT h="50800" prst="softRound" w="152400"/>
          </a:sp3d>
        </p:spPr>
        <p:style>
          <a:lnRef idx="1">
            <a:schemeClr val="accent1"/>
          </a:lnRef>
          <a:fillRef idx="3">
            <a:schemeClr val="accent1"/>
          </a:fillRef>
          <a:effectRef idx="2">
            <a:schemeClr val="accent1"/>
          </a:effectRef>
          <a:fontRef idx="minor">
            <a:schemeClr val="lt1"/>
          </a:fontRef>
        </p:style>
        <p:txBody>
          <a:bodyPr anchor="ctr" rtlCol="0"/>
          <a:lstStyle/>
          <a:p>
            <a:pPr algn="ctr"/>
            <a:r>
              <a:rPr dirty="0" lang="fr-FR" smtClean="0">
                <a:solidFill>
                  <a:srgbClr val="005803"/>
                </a:solidFill>
              </a:rPr>
              <a:t> </a:t>
            </a:r>
            <a:endParaRPr dirty="0" lang="fr-FR">
              <a:solidFill>
                <a:srgbClr val="005803"/>
              </a:solidFill>
            </a:endParaRPr>
          </a:p>
        </p:txBody>
      </p:sp>
      <p:sp>
        <p:nvSpPr>
          <p:cNvPr id="41" name="ZoneTexte 40"/>
          <p:cNvSpPr txBox="1"/>
          <p:nvPr/>
        </p:nvSpPr>
        <p:spPr>
          <a:xfrm>
            <a:off x="457200" y="-1106"/>
            <a:ext cx="304800" cy="646331"/>
          </a:xfrm>
          <a:prstGeom prst="rect">
            <a:avLst/>
          </a:prstGeom>
          <a:noFill/>
        </p:spPr>
        <p:txBody>
          <a:bodyPr rtlCol="0" wrap="square">
            <a:spAutoFit/>
          </a:bodyPr>
          <a:lstStyle/>
          <a:p>
            <a:pPr algn="ctr"/>
            <a:r>
              <a:rPr b="1" dirty="0" lang="fr-FR" sz="360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rtlCol="0" wrap="square">
            <a:spAutoFit/>
          </a:bodyPr>
          <a:lstStyle/>
          <a:p>
            <a:pPr algn="ctr"/>
            <a:r>
              <a:rPr b="1" dirty="0" lang="fr-FR" smtClean="0" sz="3600">
                <a:solidFill>
                  <a:srgbClr val="F79646">
                    <a:lumMod val="75000"/>
                    <a:alpha val="40000"/>
                  </a:srgbClr>
                </a:solidFill>
                <a:latin typeface="Impact"/>
                <a:cs typeface="Impact"/>
              </a:rPr>
              <a:t>O</a:t>
            </a:r>
            <a:endParaRPr b="1" dirty="0" lang="fr-FR" sz="3600">
              <a:solidFill>
                <a:srgbClr val="F79646">
                  <a:lumMod val="75000"/>
                  <a:alpha val="40000"/>
                </a:srgbClr>
              </a:solidFill>
              <a:latin typeface="Impact"/>
              <a:cs typeface="Impact"/>
            </a:endParaRPr>
          </a:p>
        </p:txBody>
      </p:sp>
      <p:sp>
        <p:nvSpPr>
          <p:cNvPr id="43" name="ZoneTexte 42"/>
          <p:cNvSpPr txBox="1"/>
          <p:nvPr/>
        </p:nvSpPr>
        <p:spPr>
          <a:xfrm>
            <a:off x="1524000" y="-1106"/>
            <a:ext cx="304800" cy="646331"/>
          </a:xfrm>
          <a:prstGeom prst="rect">
            <a:avLst/>
          </a:prstGeom>
          <a:noFill/>
        </p:spPr>
        <p:txBody>
          <a:bodyPr rtlCol="0" wrap="square">
            <a:spAutoFit/>
          </a:bodyPr>
          <a:lstStyle/>
          <a:p>
            <a:pPr algn="ctr"/>
            <a:r>
              <a:rPr b="1" dirty="0" lang="fr-FR" sz="3600">
                <a:solidFill>
                  <a:srgbClr val="660066">
                    <a:alpha val="40000"/>
                  </a:srgbClr>
                </a:solidFill>
                <a:latin typeface="Impact"/>
                <a:cs typeface="Impact"/>
              </a:rPr>
              <a:t>P</a:t>
            </a:r>
          </a:p>
        </p:txBody>
      </p:sp>
      <p:sp>
        <p:nvSpPr>
          <p:cNvPr id="44" name="ZoneTexte 43"/>
          <p:cNvSpPr txBox="1"/>
          <p:nvPr/>
        </p:nvSpPr>
        <p:spPr>
          <a:xfrm>
            <a:off x="1981200" y="-1106"/>
            <a:ext cx="304800" cy="646331"/>
          </a:xfrm>
          <a:prstGeom prst="rect">
            <a:avLst/>
          </a:prstGeom>
          <a:noFill/>
        </p:spPr>
        <p:txBody>
          <a:bodyPr rtlCol="0" wrap="square">
            <a:spAutoFit/>
          </a:bodyPr>
          <a:lstStyle/>
          <a:p>
            <a:pPr algn="ctr"/>
            <a:r>
              <a:rPr b="1" dirty="0" lang="fr-FR" smtClean="0" sz="3600">
                <a:solidFill>
                  <a:srgbClr val="008003"/>
                </a:solidFill>
                <a:latin typeface="Impact"/>
                <a:cs typeface="Impact"/>
              </a:rPr>
              <a:t>S</a:t>
            </a:r>
            <a:endParaRPr b="1" dirty="0" lang="fr-FR" sz="3600">
              <a:solidFill>
                <a:srgbClr val="008003"/>
              </a:solidFill>
              <a:latin typeface="Impact"/>
              <a:cs typeface="Impact"/>
            </a:endParaRPr>
          </a:p>
        </p:txBody>
      </p:sp>
      <p:sp>
        <p:nvSpPr>
          <p:cNvPr id="33" name="Espace réservé du contenu 2"/>
          <p:cNvSpPr>
            <a:spLocks noGrp="1"/>
          </p:cNvSpPr>
          <p:nvPr>
            <p:ph idx="1"/>
          </p:nvPr>
        </p:nvSpPr>
        <p:spPr>
          <a:xfrm>
            <a:off x="1676400" y="1412776"/>
            <a:ext cx="7010400" cy="3723620"/>
          </a:xfrm>
        </p:spPr>
        <p:txBody>
          <a:bodyPr>
            <a:normAutofit/>
          </a:bodyPr>
          <a:lstStyle/>
          <a:p>
            <a:pPr indent="0" marL="0">
              <a:buClr>
                <a:srgbClr val="008000"/>
              </a:buClr>
              <a:buNone/>
            </a:pPr>
            <a:endParaRPr dirty="0" lang="fr-FR"/>
          </a:p>
          <a:p>
            <a:pPr indent="0" marL="0">
              <a:buClr>
                <a:srgbClr val="008000"/>
              </a:buClr>
              <a:buNone/>
            </a:pPr>
            <a:r>
              <a:rPr dirty="0" lang="fr-FR" smtClean="0"/>
              <a:t>Le service rencontre un vif succès :</a:t>
            </a:r>
          </a:p>
          <a:p>
            <a:pPr algn="ctr" indent="0" marL="0">
              <a:buClr>
                <a:srgbClr val="008000"/>
              </a:buClr>
              <a:buNone/>
            </a:pPr>
            <a:endParaRPr b="1" dirty="0" lang="fr-FR"/>
          </a:p>
          <a:p>
            <a:pPr algn="ctr" indent="0" marL="0">
              <a:buClr>
                <a:srgbClr val="008000"/>
              </a:buClr>
              <a:buNone/>
            </a:pPr>
            <a:r>
              <a:rPr b="1" dirty="0" lang="fr-FR" smtClean="0"/>
              <a:t>15 </a:t>
            </a:r>
            <a:r>
              <a:rPr b="1" dirty="0" lang="fr-FR"/>
              <a:t>000 </a:t>
            </a:r>
            <a:r>
              <a:rPr dirty="0" lang="fr-FR"/>
              <a:t>usagers par mois</a:t>
            </a:r>
          </a:p>
          <a:p>
            <a:pPr indent="0" marL="0">
              <a:buClr>
                <a:srgbClr val="008000"/>
              </a:buClr>
              <a:buNone/>
            </a:pPr>
            <a:endParaRPr dirty="0" lang="fr-FR" smtClean="0"/>
          </a:p>
          <a:p>
            <a:pPr indent="0" marL="0">
              <a:buClr>
                <a:srgbClr val="008000"/>
              </a:buClr>
              <a:buNone/>
            </a:pPr>
            <a:r>
              <a:rPr dirty="0" lang="fr-FR" smtClean="0"/>
              <a:t>         </a:t>
            </a:r>
          </a:p>
          <a:p>
            <a:pPr indent="0" marL="0">
              <a:buClr>
                <a:srgbClr val="008000"/>
              </a:buClr>
              <a:buNone/>
            </a:pPr>
            <a:r>
              <a:rPr dirty="0" lang="fr-FR" smtClean="0"/>
              <a:t>         Extension du service à tous les vols KLM depuis mars 2013</a:t>
            </a:r>
          </a:p>
          <a:p>
            <a:pPr indent="0" marL="0">
              <a:buClr>
                <a:srgbClr val="008000"/>
              </a:buClr>
              <a:buNone/>
            </a:pPr>
            <a:r>
              <a:rPr dirty="0" lang="fr-FR" smtClean="0"/>
              <a:t>		  		</a:t>
            </a:r>
            <a:endParaRPr dirty="0" lang="fr-FR"/>
          </a:p>
          <a:p>
            <a:pPr indent="0" marL="0">
              <a:buClr>
                <a:srgbClr val="008000"/>
              </a:buClr>
              <a:buNone/>
            </a:pPr>
            <a:endParaRPr dirty="0" lang="fr-FR" smtClean="0"/>
          </a:p>
        </p:txBody>
      </p:sp>
      <p:sp>
        <p:nvSpPr>
          <p:cNvPr id="24" name="Rectangle à coins arrondis 23"/>
          <p:cNvSpPr/>
          <p:nvPr/>
        </p:nvSpPr>
        <p:spPr>
          <a:xfrm>
            <a:off x="76200" y="1700808"/>
            <a:ext cx="1295400" cy="523220"/>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r>
              <a:rPr b="1" dirty="0" lang="fr-FR" smtClean="0" sz="1400">
                <a:solidFill>
                  <a:prstClr val="white"/>
                </a:solidFill>
                <a:latin typeface="Helvetica"/>
                <a:cs typeface="Helvetica"/>
              </a:rPr>
              <a:t>Résultats</a:t>
            </a:r>
          </a:p>
        </p:txBody>
      </p:sp>
      <p:sp>
        <p:nvSpPr>
          <p:cNvPr id="27" name="Rectangle à coins arrondis 26"/>
          <p:cNvSpPr/>
          <p:nvPr/>
        </p:nvSpPr>
        <p:spPr>
          <a:xfrm>
            <a:off x="2122339" y="2057400"/>
            <a:ext cx="5754686" cy="523220"/>
          </a:xfrm>
          <a:prstGeom prst="roundRect">
            <a:avLst/>
          </a:prstGeom>
          <a:noFill/>
          <a:ln w="28575">
            <a:solidFill>
              <a:srgbClr val="008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b="1" dirty="0" lang="fr-FR" smtClean="0" sz="2800">
              <a:solidFill>
                <a:srgbClr val="002060"/>
              </a:solidFill>
              <a:latin typeface="Helvetica"/>
              <a:cs typeface="Helvetica"/>
            </a:endParaRPr>
          </a:p>
        </p:txBody>
      </p:sp>
      <p:sp>
        <p:nvSpPr>
          <p:cNvPr id="28" name="Flèche droite 37"/>
          <p:cNvSpPr/>
          <p:nvPr/>
        </p:nvSpPr>
        <p:spPr>
          <a:xfrm>
            <a:off x="1719870" y="2895600"/>
            <a:ext cx="391740" cy="286698"/>
          </a:xfrm>
          <a:prstGeom prst="rightArrow">
            <a:avLst/>
          </a:prstGeom>
          <a:gradFill>
            <a:gsLst>
              <a:gs pos="0">
                <a:srgbClr val="008000"/>
              </a:gs>
              <a:gs pos="100000">
                <a:schemeClr val="accent3">
                  <a:lumMod val="40000"/>
                  <a:lumOff val="60000"/>
                </a:schemeClr>
              </a:gs>
            </a:gsLst>
          </a:gra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fr-FR">
              <a:solidFill>
                <a:prstClr val="white"/>
              </a:solidFill>
            </a:endParaRPr>
          </a:p>
        </p:txBody>
      </p:sp>
      <p:pic>
        <p:nvPicPr>
          <p:cNvPr id="38" name="Image 37"/>
          <p:cNvPicPr>
            <a:picLocks noChangeAspect="1"/>
          </p:cNvPicPr>
          <p:nvPr/>
        </p:nvPicPr>
        <p:blipFill>
          <a:blip r:embed="rId4"/>
          <a:stretch>
            <a:fillRect/>
          </a:stretch>
        </p:blipFill>
        <p:spPr>
          <a:xfrm>
            <a:off x="7772400" y="28276"/>
            <a:ext cx="940584" cy="808436"/>
          </a:xfrm>
          <a:prstGeom prst="rect">
            <a:avLst/>
          </a:prstGeom>
        </p:spPr>
      </p:pic>
      <p:pic>
        <p:nvPicPr>
          <p:cNvPr id="3" name="Image 2"/>
          <p:cNvPicPr>
            <a:picLocks noChangeAspect="1"/>
          </p:cNvPicPr>
          <p:nvPr/>
        </p:nvPicPr>
        <p:blipFill rotWithShape="1">
          <a:blip r:embed="rId5"/>
          <a:srcRect b="34"/>
          <a:stretch/>
        </p:blipFill>
        <p:spPr>
          <a:xfrm>
            <a:off x="3328898" y="3517899"/>
            <a:ext cx="3254638" cy="1952105"/>
          </a:xfrm>
          <a:prstGeom prst="rect">
            <a:avLst/>
          </a:prstGeom>
        </p:spPr>
      </p:pic>
      <p:pic>
        <p:nvPicPr>
          <p:cNvPr descr="Logo_Dauphine_NEW_Coul.jpg" id="36" name="Image 17"/>
          <p:cNvPicPr>
            <a:picLocks noChangeAspect="1"/>
          </p:cNvPicPr>
          <p:nvPr/>
        </p:nvPicPr>
        <p:blipFill>
          <a:blip cstate="print" r:embed="rId6">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descr="G:\M2 Distribution &amp; relation clients\Logo FINAL MASTER DRC 2\Logo FINAL\LogoFINAL_Hv1.png" id="37" name="Picture 2"/>
          <p:cNvPicPr>
            <a:picLocks noChangeArrowheads="1" noChangeAspect="1"/>
          </p:cNvPicPr>
          <p:nvPr/>
        </p:nvPicPr>
        <p:blipFill>
          <a:blip cstate="print" r:embed="rId7"/>
          <a:srcRect/>
          <a:stretch>
            <a:fillRect/>
          </a:stretch>
        </p:blipFill>
        <p:spPr bwMode="auto">
          <a:xfrm>
            <a:off x="6372200" y="6505712"/>
            <a:ext cx="1472033" cy="307664"/>
          </a:xfrm>
          <a:prstGeom prst="rect">
            <a:avLst/>
          </a:prstGeom>
          <a:noFill/>
        </p:spPr>
      </p:pic>
      <p:sp>
        <p:nvSpPr>
          <p:cNvPr id="39" name="ZoneTexte 11"/>
          <p:cNvSpPr txBox="1">
            <a:spLocks noChangeArrowheads="1"/>
          </p:cNvSpPr>
          <p:nvPr/>
        </p:nvSpPr>
        <p:spPr bwMode="auto">
          <a:xfrm>
            <a:off x="655637" y="6581775"/>
            <a:ext cx="6049963" cy="276225"/>
          </a:xfrm>
          <a:prstGeom prst="rect">
            <a:avLst/>
          </a:prstGeom>
          <a:noFill/>
          <a:ln w="9525">
            <a:noFill/>
            <a:miter lim="800000"/>
            <a:headEnd/>
            <a:tailEnd/>
          </a:ln>
        </p:spPr>
        <p:txBody>
          <a:bodyPr>
            <a:spAutoFit/>
          </a:bodyPr>
          <a:lstStyle/>
          <a:p>
            <a:pPr algn="ctr" defTabSz="914400"/>
            <a:r>
              <a:rPr b="1" dirty="0" lang="fr-FR" sz="1200">
                <a:solidFill>
                  <a:srgbClr val="9BBB59">
                    <a:lumMod val="50000"/>
                  </a:srgbClr>
                </a:solidFill>
                <a:latin typeface="Calibri"/>
                <a:cs typeface="Calibri"/>
              </a:rPr>
              <a:t>Master Distribution &amp; Relation client © Université Paris-Dauphine, </a:t>
            </a:r>
            <a:r>
              <a:rPr b="1" dirty="0" lang="fr-FR" smtClean="0" sz="1200">
                <a:solidFill>
                  <a:srgbClr val="9BBB59">
                    <a:lumMod val="50000"/>
                  </a:srgbClr>
                </a:solidFill>
                <a:latin typeface="Calibri"/>
                <a:cs typeface="Calibri"/>
              </a:rPr>
              <a:t>2012-2013</a:t>
            </a:r>
            <a:endParaRPr dirty="0" lang="fr-FR" sz="1200">
              <a:solidFill>
                <a:srgbClr val="9BBB59">
                  <a:lumMod val="50000"/>
                </a:srgbClr>
              </a:solidFill>
              <a:latin typeface="Calibri"/>
              <a:cs typeface="Calibri"/>
            </a:endParaRPr>
          </a:p>
        </p:txBody>
      </p:sp>
    </p:spTree>
    <p:extLst>
      <p:ext uri="{BB962C8B-B14F-4D97-AF65-F5344CB8AC3E}">
        <p14:creationId xmlns:p14="http://schemas.microsoft.com/office/powerpoint/2010/main" val="4058006831"/>
      </p:ext>
    </p:extLst>
  </p:cSld>
  <p:clrMapOvr>
    <a:masterClrMapping/>
  </p:clrMapOvr>
  <p:timing>
    <p:tnLst>
      <p:par>
        <p:cTn dur="indefinite" id="1" nodeType="tmRoot" restart="never"/>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19800"/>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4000" cap="small" dirty="0">
              <a:ln w="18415" cmpd="sng">
                <a:noFill/>
                <a:prstDash val="solid"/>
              </a:ln>
              <a:solidFill>
                <a:srgbClr val="000090"/>
              </a:solidFill>
              <a:effectLst>
                <a:outerShdw blurRad="63500" dir="3600000" algn="tl" rotWithShape="0">
                  <a:srgbClr val="000000">
                    <a:alpha val="70000"/>
                  </a:srgbClr>
                </a:outerShdw>
              </a:effectLst>
              <a:latin typeface="Helvetica"/>
              <a:cs typeface="Helvetica"/>
            </a:endParaRPr>
          </a:p>
        </p:txBody>
      </p:sp>
      <p:pic>
        <p:nvPicPr>
          <p:cNvPr id="19"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179512" y="6527626"/>
            <a:ext cx="970757" cy="285750"/>
          </a:xfrm>
          <a:prstGeom prst="rect">
            <a:avLst/>
          </a:prstGeom>
          <a:noFill/>
          <a:ln w="9525">
            <a:noFill/>
            <a:miter lim="800000"/>
            <a:headEnd/>
            <a:tailEnd/>
          </a:ln>
        </p:spPr>
      </p:pic>
      <p:pic>
        <p:nvPicPr>
          <p:cNvPr id="20"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1"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2"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1" name="Rectangle 3"/>
          <p:cNvSpPr txBox="1">
            <a:spLocks noChangeArrowheads="1"/>
          </p:cNvSpPr>
          <p:nvPr/>
        </p:nvSpPr>
        <p:spPr bwMode="auto">
          <a:xfrm>
            <a:off x="0" y="533400"/>
            <a:ext cx="9144000" cy="1671464"/>
          </a:xfrm>
          <a:prstGeom prst="rect">
            <a:avLst/>
          </a:prstGeom>
          <a:noFill/>
          <a:ln w="9525">
            <a:noFill/>
            <a:miter lim="800000"/>
            <a:headEnd/>
            <a:tailEnd/>
          </a:ln>
        </p:spPr>
        <p:txBody>
          <a:bodyPr/>
          <a:lstStyle/>
          <a:p>
            <a:pPr algn="ctr">
              <a:spcBef>
                <a:spcPct val="20000"/>
              </a:spcBef>
              <a:buFont typeface="Arial" pitchFamily="34" charset="0"/>
              <a:buNone/>
              <a:defRPr/>
            </a:pPr>
            <a:r>
              <a:rPr lang="fr-FR" sz="4800" cap="small" dirty="0" smtClean="0">
                <a:ln w="18415" cmpd="sng">
                  <a:noFill/>
                  <a:prstDash val="solid"/>
                </a:ln>
                <a:solidFill>
                  <a:srgbClr val="000090"/>
                </a:solidFill>
                <a:effectLst>
                  <a:outerShdw blurRad="63500" dir="3600000" algn="tl" rotWithShape="0">
                    <a:srgbClr val="000000">
                      <a:alpha val="70000"/>
                    </a:srgbClr>
                  </a:outerShdw>
                </a:effectLst>
                <a:latin typeface="Helvetica"/>
                <a:cs typeface="Helvetica"/>
              </a:rPr>
              <a:t>Nous remercions nos partenaires et sponsors</a:t>
            </a:r>
            <a:endParaRPr lang="fr-FR" sz="3600" b="1" cap="small" dirty="0">
              <a:ln w="18415" cmpd="sng">
                <a:noFill/>
                <a:prstDash val="solid"/>
              </a:ln>
              <a:solidFill>
                <a:srgbClr val="FFFFFF"/>
              </a:solidFill>
              <a:effectLst>
                <a:outerShdw blurRad="63500" dir="3600000" algn="tl" rotWithShape="0">
                  <a:srgbClr val="000000">
                    <a:alpha val="70000"/>
                  </a:srgbClr>
                </a:outerShdw>
              </a:effectLst>
              <a:latin typeface="Helvetica"/>
              <a:cs typeface="Helvetica"/>
            </a:endParaRPr>
          </a:p>
        </p:txBody>
      </p:sp>
      <p:sp>
        <p:nvSpPr>
          <p:cNvPr id="26" name="Ellipse 25"/>
          <p:cNvSpPr/>
          <p:nvPr/>
        </p:nvSpPr>
        <p:spPr>
          <a:xfrm>
            <a:off x="3886200" y="3962400"/>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dirty="0"/>
          </a:p>
        </p:txBody>
      </p:sp>
      <p:sp>
        <p:nvSpPr>
          <p:cNvPr id="34" name="Ellipse 33"/>
          <p:cNvSpPr/>
          <p:nvPr/>
        </p:nvSpPr>
        <p:spPr>
          <a:xfrm>
            <a:off x="4419600" y="3962400"/>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dirty="0"/>
          </a:p>
        </p:txBody>
      </p:sp>
      <p:sp>
        <p:nvSpPr>
          <p:cNvPr id="35" name="Ellipse 34"/>
          <p:cNvSpPr/>
          <p:nvPr/>
        </p:nvSpPr>
        <p:spPr>
          <a:xfrm>
            <a:off x="4953000" y="3962400"/>
            <a:ext cx="304800" cy="304800"/>
          </a:xfrm>
          <a:prstGeom prst="ellipse">
            <a:avLst/>
          </a:prstGeom>
          <a:solidFill>
            <a:srgbClr val="45004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dirty="0"/>
          </a:p>
        </p:txBody>
      </p:sp>
      <p:sp>
        <p:nvSpPr>
          <p:cNvPr id="36" name="Ellipse 35"/>
          <p:cNvSpPr/>
          <p:nvPr/>
        </p:nvSpPr>
        <p:spPr>
          <a:xfrm>
            <a:off x="5410200" y="3962400"/>
            <a:ext cx="304800" cy="304800"/>
          </a:xfrm>
          <a:prstGeom prst="ellipse">
            <a:avLst/>
          </a:prstGeom>
          <a:solidFill>
            <a:srgbClr val="008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 </a:t>
            </a:r>
            <a:endParaRPr lang="fr-FR" sz="2000" dirty="0"/>
          </a:p>
        </p:txBody>
      </p:sp>
      <p:sp>
        <p:nvSpPr>
          <p:cNvPr id="41" name="Ellipse 40"/>
          <p:cNvSpPr/>
          <p:nvPr/>
        </p:nvSpPr>
        <p:spPr>
          <a:xfrm>
            <a:off x="3352800" y="39624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dirty="0">
              <a:solidFill>
                <a:prstClr val="white"/>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2605569"/>
            <a:ext cx="1583655" cy="96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2581660"/>
            <a:ext cx="2018603" cy="9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7496" y="4869160"/>
            <a:ext cx="2438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168" y="4509120"/>
            <a:ext cx="1260000"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026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1" name="Titre 5"/>
          <p:cNvSpPr txBox="1">
            <a:spLocks/>
          </p:cNvSpPr>
          <p:nvPr/>
        </p:nvSpPr>
        <p:spPr bwMode="auto">
          <a:xfrm>
            <a:off x="533400" y="1066800"/>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b="1" cap="all" noProof="0" dirty="0" smtClean="0">
                <a:solidFill>
                  <a:srgbClr val="000090"/>
                </a:solidFill>
                <a:latin typeface="Helvetica"/>
                <a:ea typeface="Tahoma" pitchFamily="34" charset="0"/>
                <a:cs typeface="Helvetica"/>
              </a:rPr>
              <a:t>5 CATÉGORIES D’INNOVATIONS COMMERCIALES</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30" name="AutoShape 20"/>
          <p:cNvSpPr>
            <a:spLocks noChangeArrowheads="1"/>
          </p:cNvSpPr>
          <p:nvPr/>
        </p:nvSpPr>
        <p:spPr bwMode="auto">
          <a:xfrm>
            <a:off x="3024188" y="2286000"/>
            <a:ext cx="3452812" cy="3317875"/>
          </a:xfrm>
          <a:prstGeom prst="round2DiagRect">
            <a:avLst/>
          </a:prstGeom>
          <a:solidFill>
            <a:schemeClr val="bg1"/>
          </a:solidFill>
          <a:ln w="28575">
            <a:solidFill>
              <a:schemeClr val="tx2"/>
            </a:solidFill>
            <a:miter lim="800000"/>
            <a:headEnd/>
            <a:tailEnd/>
          </a:ln>
        </p:spPr>
        <p:txBody>
          <a:bodyPr wrap="none" anchor="ctr"/>
          <a:lstStyle/>
          <a:p>
            <a:pPr>
              <a:lnSpc>
                <a:spcPct val="70000"/>
              </a:lnSpc>
              <a:spcBef>
                <a:spcPct val="80000"/>
              </a:spcBef>
            </a:pPr>
            <a:r>
              <a:rPr lang="fr-FR" sz="2800" b="1" dirty="0" smtClean="0">
                <a:solidFill>
                  <a:srgbClr val="000090"/>
                </a:solidFill>
                <a:latin typeface="Helvetica"/>
                <a:cs typeface="Helvetica"/>
              </a:rPr>
              <a:t>SCOPS </a:t>
            </a:r>
            <a:r>
              <a:rPr lang="fr-FR" b="1" dirty="0">
                <a:solidFill>
                  <a:srgbClr val="000090"/>
                </a:solidFill>
                <a:latin typeface="Helvetica"/>
                <a:cs typeface="Helvetica"/>
              </a:rPr>
              <a:t>comme…</a:t>
            </a:r>
          </a:p>
          <a:p>
            <a:pPr marL="173038" indent="-173038">
              <a:lnSpc>
                <a:spcPct val="70000"/>
              </a:lnSpc>
              <a:spcBef>
                <a:spcPct val="40000"/>
              </a:spcBef>
              <a:buClr>
                <a:schemeClr val="tx1"/>
              </a:buClr>
              <a:buSzPct val="50000"/>
            </a:pPr>
            <a:r>
              <a:rPr lang="fr-FR" sz="2800" b="1" dirty="0">
                <a:solidFill>
                  <a:srgbClr val="000090"/>
                </a:solidFill>
                <a:latin typeface="Helvetica"/>
                <a:cs typeface="Helvetica"/>
              </a:rPr>
              <a:t>S</a:t>
            </a:r>
            <a:r>
              <a:rPr lang="fr-FR" dirty="0">
                <a:latin typeface="Helvetica"/>
                <a:cs typeface="Helvetica"/>
              </a:rPr>
              <a:t>ervices</a:t>
            </a:r>
          </a:p>
          <a:p>
            <a:pPr marL="173038" indent="-173038">
              <a:lnSpc>
                <a:spcPct val="70000"/>
              </a:lnSpc>
              <a:spcBef>
                <a:spcPct val="40000"/>
              </a:spcBef>
              <a:buClr>
                <a:schemeClr val="tx1"/>
              </a:buClr>
              <a:buSzPct val="50000"/>
            </a:pPr>
            <a:r>
              <a:rPr lang="fr-FR" sz="2800" b="1" dirty="0">
                <a:solidFill>
                  <a:srgbClr val="000090"/>
                </a:solidFill>
                <a:latin typeface="Helvetica"/>
                <a:cs typeface="Helvetica"/>
              </a:rPr>
              <a:t>C</a:t>
            </a:r>
            <a:r>
              <a:rPr lang="fr-FR" dirty="0">
                <a:latin typeface="Helvetica"/>
                <a:cs typeface="Helvetica"/>
              </a:rPr>
              <a:t>oncepts de vente</a:t>
            </a:r>
          </a:p>
          <a:p>
            <a:pPr marL="173038" indent="-173038">
              <a:lnSpc>
                <a:spcPct val="70000"/>
              </a:lnSpc>
              <a:spcBef>
                <a:spcPct val="40000"/>
              </a:spcBef>
              <a:buClr>
                <a:schemeClr val="tx1"/>
              </a:buClr>
              <a:buSzPct val="50000"/>
            </a:pPr>
            <a:r>
              <a:rPr lang="fr-FR" sz="2800" b="1" dirty="0">
                <a:solidFill>
                  <a:srgbClr val="000090"/>
                </a:solidFill>
                <a:latin typeface="Helvetica"/>
                <a:cs typeface="Helvetica"/>
              </a:rPr>
              <a:t>O</a:t>
            </a:r>
            <a:r>
              <a:rPr lang="fr-FR" dirty="0">
                <a:latin typeface="Helvetica"/>
                <a:cs typeface="Helvetica"/>
              </a:rPr>
              <a:t>pérations promotionnelles</a:t>
            </a:r>
          </a:p>
          <a:p>
            <a:pPr marL="173038" indent="-173038">
              <a:lnSpc>
                <a:spcPct val="70000"/>
              </a:lnSpc>
              <a:spcBef>
                <a:spcPct val="40000"/>
              </a:spcBef>
              <a:buClr>
                <a:schemeClr val="tx1"/>
              </a:buClr>
              <a:buSzPct val="50000"/>
            </a:pPr>
            <a:r>
              <a:rPr lang="fr-FR" sz="2800" b="1" dirty="0">
                <a:solidFill>
                  <a:srgbClr val="000090"/>
                </a:solidFill>
                <a:latin typeface="Helvetica"/>
                <a:cs typeface="Helvetica"/>
              </a:rPr>
              <a:t>P</a:t>
            </a:r>
            <a:r>
              <a:rPr lang="fr-FR" dirty="0">
                <a:latin typeface="Helvetica"/>
                <a:cs typeface="Helvetica"/>
              </a:rPr>
              <a:t>rogrammes de fidélisation</a:t>
            </a:r>
          </a:p>
          <a:p>
            <a:pPr marL="173038" indent="-173038">
              <a:lnSpc>
                <a:spcPct val="70000"/>
              </a:lnSpc>
              <a:spcBef>
                <a:spcPct val="40000"/>
              </a:spcBef>
              <a:buClr>
                <a:schemeClr val="tx1"/>
              </a:buClr>
              <a:buSzPct val="50000"/>
            </a:pPr>
            <a:r>
              <a:rPr lang="fr-FR" sz="2800" b="1" dirty="0">
                <a:solidFill>
                  <a:srgbClr val="000090"/>
                </a:solidFill>
                <a:latin typeface="Helvetica"/>
                <a:cs typeface="Helvetica"/>
              </a:rPr>
              <a:t>S</a:t>
            </a:r>
            <a:r>
              <a:rPr lang="fr-FR" dirty="0">
                <a:latin typeface="Helvetica"/>
                <a:cs typeface="Helvetica"/>
              </a:rPr>
              <a:t>tratégies de relation </a:t>
            </a:r>
            <a:r>
              <a:rPr lang="fr-FR" dirty="0" smtClean="0">
                <a:latin typeface="Helvetica"/>
                <a:cs typeface="Helvetica"/>
              </a:rPr>
              <a:t>client</a:t>
            </a:r>
            <a:endParaRPr lang="fr-FR" dirty="0">
              <a:latin typeface="Helvetica"/>
              <a:cs typeface="Helvetic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1" name="Titre 5"/>
          <p:cNvSpPr txBox="1">
            <a:spLocks/>
          </p:cNvSpPr>
          <p:nvPr/>
        </p:nvSpPr>
        <p:spPr bwMode="auto">
          <a:xfrm>
            <a:off x="533400" y="1066800"/>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b="1" cap="all" noProof="0" dirty="0" smtClean="0">
                <a:solidFill>
                  <a:srgbClr val="000090"/>
                </a:solidFill>
                <a:latin typeface="Helvetica"/>
                <a:ea typeface="Tahoma" pitchFamily="34" charset="0"/>
                <a:cs typeface="Helvetica"/>
              </a:rPr>
              <a:t>6 SECTEURS COUVERTS PAR L’OBSERVATOIRE</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28" name="Rectangle 3"/>
          <p:cNvSpPr txBox="1">
            <a:spLocks noChangeArrowheads="1"/>
          </p:cNvSpPr>
          <p:nvPr/>
        </p:nvSpPr>
        <p:spPr bwMode="auto">
          <a:xfrm>
            <a:off x="539750" y="2057400"/>
            <a:ext cx="8064500" cy="3455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60000"/>
              </a:lnSpc>
              <a:spcBef>
                <a:spcPct val="20000"/>
              </a:spcBef>
              <a:spcAft>
                <a:spcPct val="0"/>
              </a:spcAft>
              <a:buClrTx/>
              <a:buSzTx/>
              <a:buFont typeface="Arial" charset="0"/>
              <a:buNone/>
              <a:tabLst/>
              <a:defRPr/>
            </a:pPr>
            <a:r>
              <a:rPr kumimoji="0" lang="fr-FR" sz="2400" b="1" i="0" u="none" strike="noStrike" kern="1200" cap="none" spc="0" normalizeH="0" baseline="0" noProof="0" dirty="0" smtClean="0">
                <a:ln>
                  <a:noFill/>
                </a:ln>
                <a:solidFill>
                  <a:srgbClr val="000090"/>
                </a:solidFill>
                <a:effectLst/>
                <a:uLnTx/>
                <a:uFillTx/>
                <a:latin typeface="Helvetica"/>
                <a:ea typeface="Tahoma" pitchFamily="34" charset="0"/>
                <a:cs typeface="Helvetica"/>
              </a:rPr>
              <a:t>Alimentation</a:t>
            </a:r>
          </a:p>
          <a:p>
            <a:pPr marL="0" marR="0" lvl="0" indent="0" algn="ctr" defTabSz="914400" rtl="0" eaLnBrk="1" fontAlgn="base" latinLnBrk="0" hangingPunct="1">
              <a:lnSpc>
                <a:spcPct val="160000"/>
              </a:lnSpc>
              <a:spcBef>
                <a:spcPct val="20000"/>
              </a:spcBef>
              <a:spcAft>
                <a:spcPct val="0"/>
              </a:spcAft>
              <a:buClrTx/>
              <a:buSzTx/>
              <a:buFont typeface="Arial" charset="0"/>
              <a:buNone/>
              <a:tabLst/>
              <a:defRPr/>
            </a:pPr>
            <a:r>
              <a:rPr kumimoji="0" lang="fr-FR" sz="2400" b="1" i="0" u="none" strike="noStrike" kern="1200" cap="none" spc="0" normalizeH="0" baseline="0" noProof="0" dirty="0" smtClean="0">
                <a:ln>
                  <a:noFill/>
                </a:ln>
                <a:solidFill>
                  <a:srgbClr val="000090"/>
                </a:solidFill>
                <a:effectLst/>
                <a:uLnTx/>
                <a:uFillTx/>
                <a:latin typeface="Helvetica"/>
                <a:ea typeface="Tahoma" pitchFamily="34" charset="0"/>
                <a:cs typeface="Helvetica"/>
              </a:rPr>
              <a:t>Équipement de la personne </a:t>
            </a:r>
          </a:p>
          <a:p>
            <a:pPr marL="0" marR="0" lvl="0" indent="0" algn="ctr" defTabSz="914400" rtl="0" eaLnBrk="1" fontAlgn="base" latinLnBrk="0" hangingPunct="1">
              <a:lnSpc>
                <a:spcPct val="140000"/>
              </a:lnSpc>
              <a:spcBef>
                <a:spcPct val="20000"/>
              </a:spcBef>
              <a:spcAft>
                <a:spcPct val="0"/>
              </a:spcAft>
              <a:buClrTx/>
              <a:buSzTx/>
              <a:buFont typeface="Arial" charset="0"/>
              <a:buNone/>
              <a:tabLst/>
              <a:defRPr/>
            </a:pPr>
            <a:r>
              <a:rPr kumimoji="0" lang="fr-FR" sz="2400" b="1" i="0" u="none" strike="noStrike" kern="1200" cap="none" spc="0" normalizeH="0" baseline="0" noProof="0" dirty="0" smtClean="0">
                <a:ln>
                  <a:noFill/>
                </a:ln>
                <a:solidFill>
                  <a:srgbClr val="000090"/>
                </a:solidFill>
                <a:effectLst/>
                <a:uLnTx/>
                <a:uFillTx/>
                <a:latin typeface="Helvetica"/>
                <a:ea typeface="Tahoma" pitchFamily="34" charset="0"/>
                <a:cs typeface="Helvetica"/>
              </a:rPr>
              <a:t>Équipement de la maison</a:t>
            </a:r>
          </a:p>
          <a:p>
            <a:pPr marL="0" marR="0" lvl="0" indent="0" algn="ctr" defTabSz="914400" rtl="0" eaLnBrk="1" fontAlgn="base" latinLnBrk="0" hangingPunct="1">
              <a:lnSpc>
                <a:spcPct val="140000"/>
              </a:lnSpc>
              <a:spcBef>
                <a:spcPct val="20000"/>
              </a:spcBef>
              <a:spcAft>
                <a:spcPct val="0"/>
              </a:spcAft>
              <a:buClrTx/>
              <a:buSzTx/>
              <a:buFont typeface="Arial" charset="0"/>
              <a:buNone/>
              <a:tabLst/>
              <a:defRPr/>
            </a:pPr>
            <a:r>
              <a:rPr kumimoji="0" lang="fr-FR" sz="2400" b="1" i="0" u="none" strike="noStrike" kern="1200" cap="none" spc="0" normalizeH="0" baseline="0" noProof="0" dirty="0" smtClean="0">
                <a:ln>
                  <a:noFill/>
                </a:ln>
                <a:solidFill>
                  <a:srgbClr val="000090"/>
                </a:solidFill>
                <a:effectLst/>
                <a:uLnTx/>
                <a:uFillTx/>
                <a:latin typeface="Helvetica"/>
                <a:ea typeface="Tahoma" pitchFamily="34" charset="0"/>
                <a:cs typeface="Helvetica"/>
              </a:rPr>
              <a:t>Banque, Assurance et Immobilier</a:t>
            </a:r>
          </a:p>
          <a:p>
            <a:pPr marL="0" marR="0" lvl="0" indent="0" algn="ctr" defTabSz="914400" rtl="0" eaLnBrk="1" fontAlgn="base" latinLnBrk="0" hangingPunct="1">
              <a:lnSpc>
                <a:spcPct val="140000"/>
              </a:lnSpc>
              <a:spcBef>
                <a:spcPct val="20000"/>
              </a:spcBef>
              <a:spcAft>
                <a:spcPct val="0"/>
              </a:spcAft>
              <a:buClrTx/>
              <a:buSzTx/>
              <a:buFont typeface="Arial" charset="0"/>
              <a:buNone/>
              <a:tabLst/>
              <a:defRPr/>
            </a:pPr>
            <a:r>
              <a:rPr kumimoji="0" lang="fr-FR" sz="2400" b="1" i="0" u="none" strike="noStrike" kern="1200" cap="none" spc="0" normalizeH="0" baseline="0" noProof="0" dirty="0" smtClean="0">
                <a:ln>
                  <a:noFill/>
                </a:ln>
                <a:solidFill>
                  <a:srgbClr val="000090"/>
                </a:solidFill>
                <a:effectLst/>
                <a:uLnTx/>
                <a:uFillTx/>
                <a:latin typeface="Helvetica"/>
                <a:ea typeface="Tahoma" pitchFamily="34" charset="0"/>
                <a:cs typeface="Helvetica"/>
              </a:rPr>
              <a:t>Energie, Mobilité et Télécoms</a:t>
            </a:r>
          </a:p>
          <a:p>
            <a:pPr marL="0" marR="0" lvl="0" indent="0" algn="ctr" defTabSz="914400" rtl="0" eaLnBrk="1" fontAlgn="base" latinLnBrk="0" hangingPunct="1">
              <a:lnSpc>
                <a:spcPct val="140000"/>
              </a:lnSpc>
              <a:spcBef>
                <a:spcPct val="20000"/>
              </a:spcBef>
              <a:spcAft>
                <a:spcPct val="0"/>
              </a:spcAft>
              <a:buClrTx/>
              <a:buSzTx/>
              <a:buFont typeface="Arial" charset="0"/>
              <a:buNone/>
              <a:tabLst/>
              <a:defRPr/>
            </a:pPr>
            <a:r>
              <a:rPr kumimoji="0" lang="fr-FR" sz="2400" b="1" i="0" u="none" strike="noStrike" kern="1200" cap="none" spc="0" normalizeH="0" baseline="0" noProof="0" dirty="0" smtClean="0">
                <a:ln>
                  <a:noFill/>
                </a:ln>
                <a:solidFill>
                  <a:srgbClr val="000090"/>
                </a:solidFill>
                <a:effectLst/>
                <a:uLnTx/>
                <a:uFillTx/>
                <a:latin typeface="Helvetica"/>
                <a:ea typeface="Tahoma" pitchFamily="34" charset="0"/>
                <a:cs typeface="Helvetica"/>
              </a:rPr>
              <a:t>Luxe</a:t>
            </a:r>
          </a:p>
          <a:p>
            <a:pPr marL="0" marR="0" lvl="0" indent="0" algn="ctr" defTabSz="914400" rtl="0" eaLnBrk="1" fontAlgn="base" latinLnBrk="0" hangingPunct="1">
              <a:lnSpc>
                <a:spcPct val="160000"/>
              </a:lnSpc>
              <a:spcBef>
                <a:spcPct val="20000"/>
              </a:spcBef>
              <a:spcAft>
                <a:spcPct val="0"/>
              </a:spcAft>
              <a:buClrTx/>
              <a:buSzTx/>
              <a:buFont typeface="Arial" charset="0"/>
              <a:buNone/>
              <a:tabLst/>
              <a:defRPr/>
            </a:pPr>
            <a:endParaRPr kumimoji="0" lang="fr-FR" sz="2400" b="1" i="0" u="none" strike="noStrike" kern="1200" cap="none" spc="0" normalizeH="0" baseline="0" noProof="0" dirty="0" smtClean="0">
              <a:ln>
                <a:noFill/>
              </a:ln>
              <a:solidFill>
                <a:srgbClr val="000090"/>
              </a:solidFill>
              <a:effectLst/>
              <a:uLnTx/>
              <a:uFillTx/>
              <a:latin typeface="Helvetica"/>
              <a:ea typeface="Tahoma" pitchFamily="34" charset="0"/>
              <a:cs typeface="Helvetica"/>
            </a:endParaRPr>
          </a:p>
          <a:p>
            <a:pPr marL="0" marR="0" lvl="0" indent="0" algn="ctr" defTabSz="914400" rtl="0" eaLnBrk="1" fontAlgn="base" latinLnBrk="0" hangingPunct="1">
              <a:lnSpc>
                <a:spcPct val="160000"/>
              </a:lnSpc>
              <a:spcBef>
                <a:spcPct val="20000"/>
              </a:spcBef>
              <a:spcAft>
                <a:spcPct val="0"/>
              </a:spcAft>
              <a:buClrTx/>
              <a:buSzTx/>
              <a:buFont typeface="Arial" charset="0"/>
              <a:buNone/>
              <a:tabLst/>
              <a:defRPr/>
            </a:pPr>
            <a:endParaRPr kumimoji="0" lang="fr-FR" sz="2400" b="1" i="0" u="none" strike="noStrike" kern="1200" cap="none" spc="0" normalizeH="0" baseline="0" noProof="0" dirty="0" smtClean="0">
              <a:ln>
                <a:noFill/>
              </a:ln>
              <a:solidFill>
                <a:srgbClr val="000090"/>
              </a:solidFill>
              <a:effectLst/>
              <a:uLnTx/>
              <a:uFillTx/>
              <a:latin typeface="Helvetica"/>
              <a:ea typeface="Tahoma" pitchFamily="34" charset="0"/>
              <a:cs typeface="Helvetic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095999"/>
            <a:ext cx="9144000" cy="762001"/>
          </a:xfrm>
          <a:prstGeom prst="rect">
            <a:avLst/>
          </a:prstGeom>
          <a:gradFill flip="none" rotWithShape="1">
            <a:gsLst>
              <a:gs pos="0">
                <a:schemeClr val="tx2">
                  <a:lumMod val="60000"/>
                  <a:lumOff val="40000"/>
                </a:schemeClr>
              </a:gs>
              <a:gs pos="10000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Rectangle 6"/>
          <p:cNvSpPr/>
          <p:nvPr/>
        </p:nvSpPr>
        <p:spPr>
          <a:xfrm>
            <a:off x="0" y="0"/>
            <a:ext cx="9144000" cy="874931"/>
          </a:xfrm>
          <a:prstGeom prst="rect">
            <a:avLst/>
          </a:prstGeom>
          <a:gradFill flip="none" rotWithShape="1">
            <a:gsLst>
              <a:gs pos="99000">
                <a:schemeClr val="tx2">
                  <a:lumMod val="60000"/>
                  <a:lumOff val="40000"/>
                </a:schemeClr>
              </a:gs>
              <a:gs pos="0">
                <a:srgbClr val="FFFFFF"/>
              </a:gs>
            </a:gsLst>
            <a:lin ang="0" scaled="1"/>
            <a:tileRect/>
          </a:gradFill>
          <a:ln>
            <a:noFill/>
          </a:ln>
          <a:effectLst/>
          <a:scene3d>
            <a:camera prst="orthographicFront"/>
            <a:lightRig rig="threePt" dir="t">
              <a:rot lat="0" lon="0" rev="8100000"/>
            </a:lightRig>
          </a:scene3d>
          <a:sp3d extrusionH="76200" prstMaterial="dkEdge">
            <a:extrusionClr>
              <a:schemeClr val="bg1">
                <a:lumMod val="50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ZoneTexte 22"/>
          <p:cNvSpPr txBox="1"/>
          <p:nvPr/>
        </p:nvSpPr>
        <p:spPr>
          <a:xfrm flipH="1">
            <a:off x="0" y="5754469"/>
            <a:ext cx="4191000" cy="646331"/>
          </a:xfrm>
          <a:prstGeom prst="rect">
            <a:avLst/>
          </a:prstGeom>
          <a:noFill/>
        </p:spPr>
        <p:txBody>
          <a:bodyPr wrap="square" rtlCol="0">
            <a:spAutoFit/>
          </a:bodyPr>
          <a:lstStyle/>
          <a:p>
            <a:r>
              <a:rPr lang="fr-FR" sz="3600" b="1" spc="190" dirty="0" smtClean="0">
                <a:solidFill>
                  <a:srgbClr val="000090"/>
                </a:solidFill>
                <a:effectLst>
                  <a:reflection stA="78000" endPos="69000" dist="12700" dir="5400000" sy="-100000" algn="bl" rotWithShape="0"/>
                </a:effectLst>
                <a:latin typeface="Impact"/>
                <a:cs typeface="Impact"/>
              </a:rPr>
              <a:t>INTRODUCTION</a:t>
            </a:r>
            <a:endParaRPr lang="fr-FR" sz="3600" b="1" spc="190" dirty="0">
              <a:solidFill>
                <a:srgbClr val="000090"/>
              </a:solidFill>
              <a:effectLst>
                <a:reflection stA="78000" endPos="69000" dist="12700" dir="5400000" sy="-100000" algn="bl" rotWithShape="0"/>
              </a:effectLst>
              <a:latin typeface="Impact"/>
              <a:cs typeface="Impact"/>
            </a:endParaRPr>
          </a:p>
        </p:txBody>
      </p:sp>
      <p:pic>
        <p:nvPicPr>
          <p:cNvPr id="25" name="Picture 3" descr="D:\Cours\2011-2012 - M2 DRC\TIG - Infographie\Chartes généraux et logos\Logos SCOPS Master\logo scops.gif"/>
          <p:cNvPicPr>
            <a:picLocks noChangeAspect="1" noChangeArrowheads="1"/>
          </p:cNvPicPr>
          <p:nvPr/>
        </p:nvPicPr>
        <p:blipFill>
          <a:blip r:embed="rId3" cstate="print"/>
          <a:srcRect/>
          <a:stretch>
            <a:fillRect/>
          </a:stretch>
        </p:blipFill>
        <p:spPr bwMode="auto">
          <a:xfrm>
            <a:off x="7202487" y="-2590800"/>
            <a:ext cx="1941513" cy="571500"/>
          </a:xfrm>
          <a:prstGeom prst="rect">
            <a:avLst/>
          </a:prstGeom>
          <a:noFill/>
          <a:ln w="9525">
            <a:noFill/>
            <a:miter lim="800000"/>
            <a:headEnd/>
            <a:tailEnd/>
          </a:ln>
        </p:spPr>
      </p:pic>
      <p:sp>
        <p:nvSpPr>
          <p:cNvPr id="21" name="Ellipse 20"/>
          <p:cNvSpPr/>
          <p:nvPr/>
        </p:nvSpPr>
        <p:spPr>
          <a:xfrm>
            <a:off x="609600" y="608494"/>
            <a:ext cx="304800" cy="304800"/>
          </a:xfrm>
          <a:prstGeom prst="ellipse">
            <a:avLst/>
          </a:prstGeom>
          <a:solidFill>
            <a:srgbClr val="FF00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Ellipse 25"/>
          <p:cNvSpPr/>
          <p:nvPr/>
        </p:nvSpPr>
        <p:spPr>
          <a:xfrm>
            <a:off x="1066800" y="608494"/>
            <a:ext cx="304800" cy="304800"/>
          </a:xfrm>
          <a:prstGeom prst="ellipse">
            <a:avLst/>
          </a:prstGeom>
          <a:solidFill>
            <a:srgbClr val="FF6600">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4" name="Ellipse 33"/>
          <p:cNvSpPr/>
          <p:nvPr/>
        </p:nvSpPr>
        <p:spPr>
          <a:xfrm>
            <a:off x="1524000" y="608494"/>
            <a:ext cx="304800" cy="304800"/>
          </a:xfrm>
          <a:prstGeom prst="ellipse">
            <a:avLst/>
          </a:prstGeom>
          <a:solidFill>
            <a:srgbClr val="660066">
              <a:alpha val="40000"/>
            </a:srgbClr>
          </a:solidFill>
          <a:ln>
            <a:noFill/>
          </a:ln>
          <a:effectLst>
            <a:outerShdw blurRad="53975" dist="38100" dir="2700000" algn="tl" rotWithShape="0">
              <a:srgbClr val="000000">
                <a:alpha val="67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0" name="Ellipse 39"/>
          <p:cNvSpPr/>
          <p:nvPr/>
        </p:nvSpPr>
        <p:spPr>
          <a:xfrm>
            <a:off x="1981200" y="608494"/>
            <a:ext cx="304800" cy="304800"/>
          </a:xfrm>
          <a:prstGeom prst="ellipse">
            <a:avLst/>
          </a:prstGeom>
          <a:solidFill>
            <a:srgbClr val="008000">
              <a:alpha val="40000"/>
            </a:srgbClr>
          </a:solidFill>
          <a:ln>
            <a:noFill/>
          </a:ln>
          <a:effectLst>
            <a:outerShdw blurRad="50800" dist="38100" dir="2700000" algn="tl" rotWithShape="0">
              <a:srgbClr val="000000">
                <a:alpha val="43000"/>
              </a:srgbClr>
            </a:outerShdw>
            <a:reflection stA="50000" endPos="75000" dist="127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sp>
        <p:nvSpPr>
          <p:cNvPr id="41" name="ZoneTexte 40"/>
          <p:cNvSpPr txBox="1"/>
          <p:nvPr/>
        </p:nvSpPr>
        <p:spPr>
          <a:xfrm>
            <a:off x="533400" y="-1106"/>
            <a:ext cx="304800" cy="646331"/>
          </a:xfrm>
          <a:prstGeom prst="rect">
            <a:avLst/>
          </a:prstGeom>
          <a:noFill/>
        </p:spPr>
        <p:txBody>
          <a:bodyPr wrap="square" rtlCol="0">
            <a:spAutoFit/>
          </a:bodyPr>
          <a:lstStyle/>
          <a:p>
            <a:pPr algn="ctr"/>
            <a:r>
              <a:rPr lang="fr-FR" sz="3600" b="1" dirty="0">
                <a:solidFill>
                  <a:srgbClr val="800000">
                    <a:alpha val="35000"/>
                  </a:srgbClr>
                </a:solidFill>
                <a:latin typeface="Impact"/>
                <a:cs typeface="Impact"/>
              </a:rPr>
              <a:t>C</a:t>
            </a:r>
          </a:p>
        </p:txBody>
      </p:sp>
      <p:sp>
        <p:nvSpPr>
          <p:cNvPr id="42" name="ZoneTexte 41"/>
          <p:cNvSpPr txBox="1"/>
          <p:nvPr/>
        </p:nvSpPr>
        <p:spPr>
          <a:xfrm>
            <a:off x="990600" y="-1106"/>
            <a:ext cx="304800" cy="646331"/>
          </a:xfrm>
          <a:prstGeom prst="rect">
            <a:avLst/>
          </a:prstGeom>
          <a:noFill/>
        </p:spPr>
        <p:txBody>
          <a:bodyPr wrap="square" rtlCol="0">
            <a:spAutoFit/>
          </a:bodyPr>
          <a:lstStyle/>
          <a:p>
            <a:pPr algn="ctr"/>
            <a:r>
              <a:rPr lang="fr-FR" sz="3600" b="1" dirty="0" smtClean="0">
                <a:solidFill>
                  <a:schemeClr val="accent6">
                    <a:lumMod val="75000"/>
                    <a:alpha val="40000"/>
                  </a:schemeClr>
                </a:solidFill>
                <a:latin typeface="Impact"/>
                <a:cs typeface="Impact"/>
              </a:rPr>
              <a:t>O</a:t>
            </a:r>
            <a:endParaRPr lang="fr-FR" sz="3600" b="1" dirty="0">
              <a:solidFill>
                <a:schemeClr val="accent6">
                  <a:lumMod val="75000"/>
                  <a:alpha val="40000"/>
                </a:schemeClr>
              </a:solidFill>
              <a:latin typeface="Impact"/>
              <a:cs typeface="Impact"/>
            </a:endParaRPr>
          </a:p>
        </p:txBody>
      </p:sp>
      <p:sp>
        <p:nvSpPr>
          <p:cNvPr id="43" name="ZoneTexte 42"/>
          <p:cNvSpPr txBox="1"/>
          <p:nvPr/>
        </p:nvSpPr>
        <p:spPr>
          <a:xfrm>
            <a:off x="1447800" y="-1106"/>
            <a:ext cx="304800" cy="646331"/>
          </a:xfrm>
          <a:prstGeom prst="rect">
            <a:avLst/>
          </a:prstGeom>
          <a:noFill/>
        </p:spPr>
        <p:txBody>
          <a:bodyPr wrap="square" rtlCol="0">
            <a:spAutoFit/>
          </a:bodyPr>
          <a:lstStyle/>
          <a:p>
            <a:pPr algn="ctr"/>
            <a:r>
              <a:rPr lang="fr-FR" sz="3600" b="1" dirty="0">
                <a:solidFill>
                  <a:srgbClr val="660066">
                    <a:alpha val="40000"/>
                  </a:srgbClr>
                </a:solidFill>
                <a:latin typeface="Impact"/>
                <a:cs typeface="Impact"/>
              </a:rPr>
              <a:t>P</a:t>
            </a:r>
          </a:p>
        </p:txBody>
      </p:sp>
      <p:sp>
        <p:nvSpPr>
          <p:cNvPr id="44" name="ZoneTexte 43"/>
          <p:cNvSpPr txBox="1"/>
          <p:nvPr/>
        </p:nvSpPr>
        <p:spPr>
          <a:xfrm>
            <a:off x="1905000" y="-1106"/>
            <a:ext cx="304800" cy="646331"/>
          </a:xfrm>
          <a:prstGeom prst="rect">
            <a:avLst/>
          </a:prstGeom>
          <a:noFill/>
        </p:spPr>
        <p:txBody>
          <a:bodyPr wrap="square" rtlCol="0">
            <a:spAutoFit/>
          </a:bodyPr>
          <a:lstStyle/>
          <a:p>
            <a:pPr algn="ctr"/>
            <a:r>
              <a:rPr lang="fr-FR" sz="3600" b="1" dirty="0" smtClean="0">
                <a:solidFill>
                  <a:srgbClr val="008000">
                    <a:alpha val="40000"/>
                  </a:srgbClr>
                </a:solidFill>
                <a:latin typeface="Impact"/>
                <a:cs typeface="Impact"/>
              </a:rPr>
              <a:t>S</a:t>
            </a:r>
            <a:endParaRPr lang="fr-FR" sz="3600" b="1" dirty="0">
              <a:solidFill>
                <a:srgbClr val="008000">
                  <a:alpha val="40000"/>
                </a:srgbClr>
              </a:solidFill>
              <a:latin typeface="Impact"/>
              <a:cs typeface="Impact"/>
            </a:endParaRPr>
          </a:p>
        </p:txBody>
      </p:sp>
      <p:pic>
        <p:nvPicPr>
          <p:cNvPr id="32" name="Image 17" descr="Logo_Dauphine_NEW_Coul.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956221" y="6336968"/>
            <a:ext cx="1111579" cy="444832"/>
          </a:xfrm>
          <a:prstGeom prst="rect">
            <a:avLst/>
          </a:prstGeom>
          <a:noFill/>
          <a:ln w="9525">
            <a:noFill/>
            <a:miter lim="800000"/>
            <a:headEnd/>
            <a:tailEnd/>
          </a:ln>
        </p:spPr>
      </p:pic>
      <p:pic>
        <p:nvPicPr>
          <p:cNvPr id="33" name="Picture 2" descr="G:\M2 Distribution &amp; relation clients\Logo FINAL MASTER DRC 2\Logo FINAL\LogoFINAL_Hv1.png"/>
          <p:cNvPicPr>
            <a:picLocks noChangeAspect="1" noChangeArrowheads="1"/>
          </p:cNvPicPr>
          <p:nvPr/>
        </p:nvPicPr>
        <p:blipFill>
          <a:blip r:embed="rId5" cstate="print"/>
          <a:srcRect/>
          <a:stretch>
            <a:fillRect/>
          </a:stretch>
        </p:blipFill>
        <p:spPr bwMode="auto">
          <a:xfrm>
            <a:off x="6372200" y="6505712"/>
            <a:ext cx="1472033" cy="307664"/>
          </a:xfrm>
          <a:prstGeom prst="rect">
            <a:avLst/>
          </a:prstGeom>
          <a:noFill/>
        </p:spPr>
      </p:pic>
      <p:sp>
        <p:nvSpPr>
          <p:cNvPr id="37" name="ZoneTexte 11"/>
          <p:cNvSpPr txBox="1">
            <a:spLocks noChangeArrowheads="1"/>
          </p:cNvSpPr>
          <p:nvPr/>
        </p:nvSpPr>
        <p:spPr bwMode="auto">
          <a:xfrm>
            <a:off x="683568" y="6581775"/>
            <a:ext cx="6049963" cy="276225"/>
          </a:xfrm>
          <a:prstGeom prst="rect">
            <a:avLst/>
          </a:prstGeom>
          <a:noFill/>
          <a:ln w="9525">
            <a:noFill/>
            <a:miter lim="800000"/>
            <a:headEnd/>
            <a:tailEnd/>
          </a:ln>
        </p:spPr>
        <p:txBody>
          <a:bodyPr>
            <a:spAutoFit/>
          </a:bodyPr>
          <a:lstStyle/>
          <a:p>
            <a:pPr algn="ctr"/>
            <a:r>
              <a:rPr lang="fr-FR" sz="1200" b="1" dirty="0">
                <a:solidFill>
                  <a:srgbClr val="002060"/>
                </a:solidFill>
              </a:rPr>
              <a:t>Master Distribution &amp; Relation client © Université Paris-Dauphine, </a:t>
            </a:r>
            <a:r>
              <a:rPr lang="fr-FR" sz="1200" b="1" dirty="0" smtClean="0">
                <a:solidFill>
                  <a:srgbClr val="002060"/>
                </a:solidFill>
              </a:rPr>
              <a:t>2012-2013</a:t>
            </a:r>
            <a:endParaRPr lang="fr-FR" sz="1200" dirty="0">
              <a:solidFill>
                <a:srgbClr val="002060"/>
              </a:solidFill>
            </a:endParaRPr>
          </a:p>
        </p:txBody>
      </p:sp>
      <p:sp>
        <p:nvSpPr>
          <p:cNvPr id="24" name="Ellipse 23"/>
          <p:cNvSpPr/>
          <p:nvPr/>
        </p:nvSpPr>
        <p:spPr>
          <a:xfrm>
            <a:off x="152400" y="609600"/>
            <a:ext cx="304800" cy="304800"/>
          </a:xfrm>
          <a:prstGeom prst="ellipse">
            <a:avLst/>
          </a:prstGeom>
          <a:solidFill>
            <a:srgbClr val="3366FF">
              <a:alpha val="40000"/>
            </a:srgbClr>
          </a:solidFill>
          <a:ln>
            <a:noFill/>
          </a:ln>
          <a:effectLst>
            <a:outerShdw blurRad="53975" dist="38100" dir="2700000" algn="tl" rotWithShape="0">
              <a:srgbClr val="000000">
                <a:alpha val="67000"/>
              </a:srgbClr>
            </a:outerShdw>
            <a:reflection endPos="83000" dist="38100" dir="5400000" sy="-100000" algn="bl" rotWithShape="0"/>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7" name="ZoneTexte 26"/>
          <p:cNvSpPr txBox="1"/>
          <p:nvPr/>
        </p:nvSpPr>
        <p:spPr>
          <a:xfrm>
            <a:off x="76200" y="0"/>
            <a:ext cx="304800" cy="646331"/>
          </a:xfrm>
          <a:prstGeom prst="rect">
            <a:avLst/>
          </a:prstGeom>
          <a:noFill/>
        </p:spPr>
        <p:txBody>
          <a:bodyPr wrap="square" rtlCol="0">
            <a:spAutoFit/>
          </a:bodyPr>
          <a:lstStyle/>
          <a:p>
            <a:pPr algn="ctr"/>
            <a:r>
              <a:rPr lang="fr-FR" sz="3600" b="1" dirty="0" smtClean="0">
                <a:solidFill>
                  <a:srgbClr val="000090">
                    <a:alpha val="40000"/>
                  </a:srgbClr>
                </a:solidFill>
                <a:latin typeface="Impact"/>
                <a:cs typeface="Impact"/>
              </a:rPr>
              <a:t>S</a:t>
            </a:r>
            <a:endParaRPr lang="fr-FR" sz="3600" b="1" dirty="0">
              <a:solidFill>
                <a:srgbClr val="000090">
                  <a:alpha val="40000"/>
                </a:srgbClr>
              </a:solidFill>
              <a:latin typeface="Impact"/>
              <a:cs typeface="Impact"/>
            </a:endParaRPr>
          </a:p>
        </p:txBody>
      </p:sp>
      <p:sp>
        <p:nvSpPr>
          <p:cNvPr id="31" name="Titre 5"/>
          <p:cNvSpPr txBox="1">
            <a:spLocks/>
          </p:cNvSpPr>
          <p:nvPr/>
        </p:nvSpPr>
        <p:spPr bwMode="auto">
          <a:xfrm>
            <a:off x="533400" y="990600"/>
            <a:ext cx="8229600" cy="88423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3200" b="1" cap="all" noProof="0" dirty="0" smtClean="0">
                <a:solidFill>
                  <a:srgbClr val="000090"/>
                </a:solidFill>
                <a:latin typeface="Helvetica"/>
                <a:ea typeface="Tahoma" pitchFamily="34" charset="0"/>
                <a:cs typeface="Helvetica"/>
              </a:rPr>
              <a:t>DE 200 INNOVATIONS RECENSÉES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all" spc="0" normalizeH="0" baseline="0" dirty="0" smtClean="0">
                <a:ln>
                  <a:noFill/>
                </a:ln>
                <a:solidFill>
                  <a:srgbClr val="000090"/>
                </a:solidFill>
                <a:effectLst/>
                <a:uLnTx/>
                <a:uFillTx/>
                <a:latin typeface="Helvetica"/>
                <a:ea typeface="Tahoma" pitchFamily="34" charset="0"/>
                <a:cs typeface="Helvetica"/>
              </a:rPr>
              <a:t>À</a:t>
            </a:r>
            <a:r>
              <a:rPr kumimoji="0" lang="fr-FR" sz="3200" b="1" i="0" u="none" strike="noStrike" kern="1200" cap="all" spc="0" normalizeH="0" dirty="0" smtClean="0">
                <a:ln>
                  <a:noFill/>
                </a:ln>
                <a:solidFill>
                  <a:srgbClr val="000090"/>
                </a:solidFill>
                <a:effectLst/>
                <a:uLnTx/>
                <a:uFillTx/>
                <a:latin typeface="Helvetica"/>
                <a:ea typeface="Tahoma" pitchFamily="34" charset="0"/>
                <a:cs typeface="Helvetica"/>
              </a:rPr>
              <a:t> 5 TROPHÉES ATTRIBUÉS </a:t>
            </a:r>
            <a:endParaRPr kumimoji="0" lang="fr-FR" sz="3200" b="1" i="0" u="none" strike="noStrike" kern="1200" cap="all" spc="0" normalizeH="0" baseline="0" noProof="0" dirty="0">
              <a:ln>
                <a:noFill/>
              </a:ln>
              <a:solidFill>
                <a:srgbClr val="000090"/>
              </a:solidFill>
              <a:effectLst/>
              <a:uLnTx/>
              <a:uFillTx/>
              <a:latin typeface="Helvetica"/>
              <a:ea typeface="Tahoma" pitchFamily="34" charset="0"/>
              <a:cs typeface="Helvetica"/>
            </a:endParaRPr>
          </a:p>
        </p:txBody>
      </p:sp>
      <p:sp>
        <p:nvSpPr>
          <p:cNvPr id="29" name="AutoShape 4"/>
          <p:cNvSpPr>
            <a:spLocks noChangeArrowheads="1"/>
          </p:cNvSpPr>
          <p:nvPr/>
        </p:nvSpPr>
        <p:spPr bwMode="auto">
          <a:xfrm flipV="1">
            <a:off x="623888" y="2057400"/>
            <a:ext cx="4321175" cy="3744913"/>
          </a:xfrm>
          <a:prstGeom prst="triangle">
            <a:avLst>
              <a:gd name="adj" fmla="val 50000"/>
            </a:avLst>
          </a:prstGeom>
          <a:gradFill flip="none" rotWithShape="1">
            <a:gsLst>
              <a:gs pos="100000">
                <a:schemeClr val="tx2">
                  <a:lumMod val="50000"/>
                </a:schemeClr>
              </a:gs>
              <a:gs pos="0">
                <a:schemeClr val="tx2">
                  <a:lumMod val="60000"/>
                  <a:lumOff val="40000"/>
                </a:schemeClr>
              </a:gs>
            </a:gsLst>
            <a:lin ang="5400000" scaled="1"/>
            <a:tileRect/>
          </a:gradFill>
          <a:ln>
            <a:noFill/>
          </a:ln>
        </p:spPr>
        <p:txBody>
          <a:bodyPr rot="10800000" wrap="none" anchor="ctr"/>
          <a:lstStyle/>
          <a:p>
            <a:endParaRPr lang="fr-FR" sz="2400">
              <a:latin typeface="Tahoma" pitchFamily="34" charset="0"/>
              <a:cs typeface="Tahoma" pitchFamily="34" charset="0"/>
            </a:endParaRPr>
          </a:p>
        </p:txBody>
      </p:sp>
      <p:sp>
        <p:nvSpPr>
          <p:cNvPr id="30" name="Text Box 5"/>
          <p:cNvSpPr txBox="1">
            <a:spLocks noChangeArrowheads="1"/>
          </p:cNvSpPr>
          <p:nvPr/>
        </p:nvSpPr>
        <p:spPr bwMode="auto">
          <a:xfrm>
            <a:off x="1363663" y="2033587"/>
            <a:ext cx="2881312" cy="633413"/>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Analyse des tendances de l’innovation en 2010</a:t>
            </a:r>
          </a:p>
        </p:txBody>
      </p:sp>
      <p:sp>
        <p:nvSpPr>
          <p:cNvPr id="35" name="Text Box 11"/>
          <p:cNvSpPr txBox="1">
            <a:spLocks noChangeArrowheads="1"/>
          </p:cNvSpPr>
          <p:nvPr/>
        </p:nvSpPr>
        <p:spPr bwMode="auto">
          <a:xfrm>
            <a:off x="1330325" y="2709863"/>
            <a:ext cx="2881313" cy="363537"/>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Processus de filtrage</a:t>
            </a:r>
          </a:p>
        </p:txBody>
      </p:sp>
      <p:sp>
        <p:nvSpPr>
          <p:cNvPr id="36" name="Text Box 6"/>
          <p:cNvSpPr txBox="1">
            <a:spLocks noChangeArrowheads="1"/>
          </p:cNvSpPr>
          <p:nvPr/>
        </p:nvSpPr>
        <p:spPr bwMode="auto">
          <a:xfrm>
            <a:off x="1363663" y="3286125"/>
            <a:ext cx="2881312" cy="1446213"/>
          </a:xfrm>
          <a:prstGeom prst="rect">
            <a:avLst/>
          </a:prstGeom>
          <a:noFill/>
          <a:ln w="9525">
            <a:noFill/>
            <a:miter lim="800000"/>
            <a:headEnd/>
            <a:tailEnd/>
          </a:ln>
        </p:spPr>
        <p:txBody>
          <a:bodyPr>
            <a:spAutoFit/>
          </a:bodyPr>
          <a:lstStyle/>
          <a:p>
            <a:pPr algn="ctr">
              <a:lnSpc>
                <a:spcPct val="110000"/>
              </a:lnSpc>
              <a:spcBef>
                <a:spcPct val="50000"/>
              </a:spcBef>
            </a:pPr>
            <a:r>
              <a:rPr lang="fr-FR" sz="1600" b="1" dirty="0">
                <a:solidFill>
                  <a:schemeClr val="bg1"/>
                </a:solidFill>
                <a:latin typeface="Helvetica"/>
                <a:cs typeface="Helvetica"/>
              </a:rPr>
              <a:t>Analyse                     approfondie                        des 30                       innovations                     finalistes</a:t>
            </a:r>
          </a:p>
        </p:txBody>
      </p:sp>
      <p:sp>
        <p:nvSpPr>
          <p:cNvPr id="38" name="Text Box 7"/>
          <p:cNvSpPr txBox="1">
            <a:spLocks noChangeArrowheads="1"/>
          </p:cNvSpPr>
          <p:nvPr/>
        </p:nvSpPr>
        <p:spPr bwMode="auto">
          <a:xfrm>
            <a:off x="1101725" y="5392738"/>
            <a:ext cx="3470275" cy="398462"/>
          </a:xfrm>
          <a:prstGeom prst="rect">
            <a:avLst/>
          </a:prstGeom>
          <a:noFill/>
          <a:ln w="9525">
            <a:noFill/>
            <a:miter lim="800000"/>
            <a:headEnd/>
            <a:tailEnd/>
          </a:ln>
        </p:spPr>
        <p:txBody>
          <a:bodyPr>
            <a:spAutoFit/>
          </a:bodyPr>
          <a:lstStyle/>
          <a:p>
            <a:pPr algn="ctr">
              <a:lnSpc>
                <a:spcPct val="110000"/>
              </a:lnSpc>
              <a:spcBef>
                <a:spcPct val="50000"/>
              </a:spcBef>
            </a:pPr>
            <a:r>
              <a:rPr lang="fr-FR" sz="2000" b="1" dirty="0">
                <a:latin typeface="Tahoma" pitchFamily="34" charset="0"/>
                <a:cs typeface="Tahoma" pitchFamily="34" charset="0"/>
              </a:rPr>
              <a:t>5 Trophées SCOPS 2012</a:t>
            </a:r>
          </a:p>
        </p:txBody>
      </p:sp>
      <p:sp>
        <p:nvSpPr>
          <p:cNvPr id="39" name="Rectangle 3"/>
          <p:cNvSpPr txBox="1">
            <a:spLocks noChangeArrowheads="1"/>
          </p:cNvSpPr>
          <p:nvPr/>
        </p:nvSpPr>
        <p:spPr bwMode="auto">
          <a:xfrm>
            <a:off x="4972050" y="2270125"/>
            <a:ext cx="4019550" cy="3673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140000"/>
              <a:buBlip>
                <a:blip r:embed="rId6"/>
              </a:buBlip>
              <a:tabLst/>
              <a:defRPr/>
            </a:pPr>
            <a:r>
              <a:rPr kumimoji="0" lang="fr-FR" sz="1600" b="0" i="0" u="none" strike="noStrike" kern="1200" cap="none" spc="0" normalizeH="0" baseline="0" noProof="0" dirty="0" smtClean="0">
                <a:ln>
                  <a:noFill/>
                </a:ln>
                <a:solidFill>
                  <a:schemeClr val="tx1"/>
                </a:solidFill>
                <a:effectLst/>
                <a:uLnTx/>
                <a:uFillTx/>
                <a:latin typeface="Helvetica"/>
                <a:ea typeface="Tahoma" pitchFamily="34" charset="0"/>
                <a:cs typeface="Helvetica"/>
              </a:rPr>
              <a:t>Environ </a:t>
            </a:r>
            <a:r>
              <a:rPr kumimoji="0" lang="fr-FR" sz="1600" b="1" i="0" u="none" strike="noStrike" kern="1200" cap="none" spc="0" normalizeH="0" baseline="0" noProof="0" dirty="0" smtClean="0">
                <a:ln>
                  <a:noFill/>
                </a:ln>
                <a:solidFill>
                  <a:srgbClr val="000090"/>
                </a:solidFill>
                <a:effectLst/>
                <a:uLnTx/>
                <a:uFillTx/>
                <a:latin typeface="Helvetica"/>
                <a:ea typeface="Tahoma" pitchFamily="34" charset="0"/>
                <a:cs typeface="Helvetica"/>
              </a:rPr>
              <a:t>200 innovations détectées et évaluées </a:t>
            </a:r>
            <a:r>
              <a:rPr kumimoji="0" lang="fr-FR" sz="1600" b="0" i="0" u="none" strike="noStrike" kern="1200" cap="none" spc="0" normalizeH="0" baseline="0" noProof="0" dirty="0" smtClean="0">
                <a:ln>
                  <a:noFill/>
                </a:ln>
                <a:solidFill>
                  <a:schemeClr val="tx1"/>
                </a:solidFill>
                <a:effectLst/>
                <a:uLnTx/>
                <a:uFillTx/>
                <a:latin typeface="Helvetica"/>
                <a:ea typeface="Tahoma" pitchFamily="34" charset="0"/>
                <a:cs typeface="Helvetica"/>
              </a:rPr>
              <a:t>sur plus de 20 critères</a:t>
            </a:r>
          </a:p>
          <a:p>
            <a:pPr marL="342900" marR="0" lvl="0" indent="-342900" algn="l" defTabSz="914400" rtl="0" eaLnBrk="1" fontAlgn="base" latinLnBrk="0" hangingPunct="1">
              <a:lnSpc>
                <a:spcPct val="100000"/>
              </a:lnSpc>
              <a:spcBef>
                <a:spcPct val="20000"/>
              </a:spcBef>
              <a:spcAft>
                <a:spcPct val="0"/>
              </a:spcAft>
              <a:buClrTx/>
              <a:buSzPct val="140000"/>
              <a:buBlip>
                <a:blip r:embed="rId6"/>
              </a:buBlip>
              <a:tabLst/>
              <a:defRPr/>
            </a:pPr>
            <a:endParaRPr lang="fr-FR" sz="1600" dirty="0" smtClean="0">
              <a:latin typeface="Helvetica"/>
              <a:ea typeface="Tahoma" pitchFamily="34" charset="0"/>
              <a:cs typeface="Helvetica"/>
            </a:endParaRPr>
          </a:p>
          <a:p>
            <a:pPr marL="342900" marR="0" lvl="0" indent="-342900" algn="l" defTabSz="914400" rtl="0" eaLnBrk="1" fontAlgn="base" latinLnBrk="0" hangingPunct="1">
              <a:lnSpc>
                <a:spcPct val="100000"/>
              </a:lnSpc>
              <a:spcBef>
                <a:spcPct val="20000"/>
              </a:spcBef>
              <a:spcAft>
                <a:spcPct val="0"/>
              </a:spcAft>
              <a:buClrTx/>
              <a:buSzPct val="140000"/>
              <a:buBlip>
                <a:blip r:embed="rId6"/>
              </a:buBlip>
              <a:tabLst/>
              <a:defRPr/>
            </a:pPr>
            <a:r>
              <a:rPr kumimoji="0" lang="fr-FR" sz="1600" b="0" i="0" u="none" strike="noStrike" kern="1200" cap="none" spc="0" normalizeH="0" baseline="0" noProof="0" dirty="0" smtClean="0">
                <a:ln>
                  <a:noFill/>
                </a:ln>
                <a:solidFill>
                  <a:schemeClr val="tx1"/>
                </a:solidFill>
                <a:effectLst/>
                <a:uLnTx/>
                <a:uFillTx/>
                <a:latin typeface="Helvetica"/>
                <a:ea typeface="Tahoma" pitchFamily="34" charset="0"/>
                <a:cs typeface="Helvetica"/>
              </a:rPr>
              <a:t>Progressivement les étudiants </a:t>
            </a:r>
            <a:r>
              <a:rPr kumimoji="0" lang="fr-FR" sz="1600" b="1" i="0" u="none" strike="noStrike" kern="1200" cap="none" spc="0" normalizeH="0" baseline="0" noProof="0" dirty="0" smtClean="0">
                <a:ln>
                  <a:noFill/>
                </a:ln>
                <a:solidFill>
                  <a:srgbClr val="000090"/>
                </a:solidFill>
                <a:effectLst/>
                <a:uLnTx/>
                <a:uFillTx/>
                <a:latin typeface="Helvetica"/>
                <a:ea typeface="Tahoma" pitchFamily="34" charset="0"/>
                <a:cs typeface="Helvetica"/>
              </a:rPr>
              <a:t>analysent et hiérarchisent </a:t>
            </a:r>
            <a:r>
              <a:rPr kumimoji="0" lang="fr-FR" sz="1600" b="0" i="0" u="none" strike="noStrike" kern="1200" cap="none" spc="0" normalizeH="0" baseline="0" noProof="0" dirty="0" smtClean="0">
                <a:ln>
                  <a:noFill/>
                </a:ln>
                <a:solidFill>
                  <a:schemeClr val="tx1"/>
                </a:solidFill>
                <a:effectLst/>
                <a:uLnTx/>
                <a:uFillTx/>
                <a:latin typeface="Helvetica"/>
                <a:ea typeface="Tahoma" pitchFamily="34" charset="0"/>
                <a:cs typeface="Helvetica"/>
              </a:rPr>
              <a:t>les innovations</a:t>
            </a:r>
          </a:p>
          <a:p>
            <a:pPr marL="342900" marR="0" lvl="0" indent="-342900" algn="l" defTabSz="914400" rtl="0" eaLnBrk="1" fontAlgn="base" latinLnBrk="0" hangingPunct="1">
              <a:lnSpc>
                <a:spcPct val="100000"/>
              </a:lnSpc>
              <a:spcBef>
                <a:spcPct val="20000"/>
              </a:spcBef>
              <a:spcAft>
                <a:spcPct val="0"/>
              </a:spcAft>
              <a:buClrTx/>
              <a:buSzPct val="140000"/>
              <a:buBlip>
                <a:blip r:embed="rId6"/>
              </a:buBlip>
              <a:tabLst/>
              <a:defRPr/>
            </a:pPr>
            <a:endParaRPr lang="fr-FR" sz="1600" dirty="0" smtClean="0">
              <a:latin typeface="Helvetica"/>
              <a:ea typeface="Tahoma" pitchFamily="34" charset="0"/>
              <a:cs typeface="Helvetica"/>
            </a:endParaRPr>
          </a:p>
          <a:p>
            <a:pPr marL="342900" marR="0" lvl="0" indent="-342900" algn="l" defTabSz="914400" rtl="0" eaLnBrk="1" fontAlgn="base" latinLnBrk="0" hangingPunct="1">
              <a:lnSpc>
                <a:spcPct val="100000"/>
              </a:lnSpc>
              <a:spcBef>
                <a:spcPct val="20000"/>
              </a:spcBef>
              <a:spcAft>
                <a:spcPct val="0"/>
              </a:spcAft>
              <a:buClrTx/>
              <a:buSzPct val="140000"/>
              <a:buBlip>
                <a:blip r:embed="rId6"/>
              </a:buBlip>
              <a:tabLst/>
              <a:defRPr/>
            </a:pPr>
            <a:r>
              <a:rPr kumimoji="0" lang="fr-FR" sz="1600" b="1" i="0" u="none" strike="noStrike" kern="1200" cap="none" spc="0" normalizeH="0" baseline="0" noProof="0" dirty="0" smtClean="0">
                <a:ln>
                  <a:noFill/>
                </a:ln>
                <a:solidFill>
                  <a:srgbClr val="000090"/>
                </a:solidFill>
                <a:effectLst/>
                <a:uLnTx/>
                <a:uFillTx/>
                <a:latin typeface="Helvetica"/>
                <a:ea typeface="Tahoma" pitchFamily="34" charset="0"/>
                <a:cs typeface="Helvetica"/>
              </a:rPr>
              <a:t>Constitution d’un dossier</a:t>
            </a:r>
            <a:r>
              <a:rPr kumimoji="0" lang="fr-FR" sz="1600" b="0" i="0" u="none" strike="noStrike" kern="1200" cap="none" spc="0" normalizeH="0" baseline="0" noProof="0" dirty="0" smtClean="0">
                <a:ln>
                  <a:noFill/>
                </a:ln>
                <a:solidFill>
                  <a:srgbClr val="000090"/>
                </a:solidFill>
                <a:effectLst/>
                <a:uLnTx/>
                <a:uFillTx/>
                <a:latin typeface="Helvetica"/>
                <a:ea typeface="Tahoma" pitchFamily="34" charset="0"/>
                <a:cs typeface="Helvetica"/>
              </a:rPr>
              <a:t> </a:t>
            </a:r>
            <a:r>
              <a:rPr kumimoji="0" lang="fr-FR" sz="1600" b="0" i="0" u="none" strike="noStrike" kern="1200" cap="none" spc="0" normalizeH="0" baseline="0" noProof="0" dirty="0" smtClean="0">
                <a:ln>
                  <a:noFill/>
                </a:ln>
                <a:solidFill>
                  <a:schemeClr val="tx1"/>
                </a:solidFill>
                <a:effectLst/>
                <a:uLnTx/>
                <a:uFillTx/>
                <a:latin typeface="Helvetica"/>
                <a:ea typeface="Tahoma" pitchFamily="34" charset="0"/>
                <a:cs typeface="Helvetica"/>
              </a:rPr>
              <a:t>de 15 pages par innovation analysant son impact en termes de bénéfices client et d’efficacité pour l’entreprise.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2477</TotalTime>
  <Words>5232</Words>
  <Application>Microsoft Office PowerPoint</Application>
  <PresentationFormat>Affichage à l'écran (4:3)</PresentationFormat>
  <Paragraphs>1343</Paragraphs>
  <Slides>67</Slides>
  <Notes>59</Notes>
  <HiddenSlides>0</HiddenSlides>
  <MMClips>0</MMClips>
  <ScaleCrop>false</ScaleCrop>
  <HeadingPairs>
    <vt:vector size="4" baseType="variant">
      <vt:variant>
        <vt:lpstr>Thème</vt:lpstr>
      </vt:variant>
      <vt:variant>
        <vt:i4>7</vt:i4>
      </vt:variant>
      <vt:variant>
        <vt:lpstr>Titres des diapositives</vt:lpstr>
      </vt:variant>
      <vt:variant>
        <vt:i4>67</vt:i4>
      </vt:variant>
    </vt:vector>
  </HeadingPairs>
  <TitlesOfParts>
    <vt:vector size="74" baseType="lpstr">
      <vt:lpstr>Thème Office</vt:lpstr>
      <vt:lpstr>2_Thème Office</vt:lpstr>
      <vt:lpstr>4_Thème Office</vt:lpstr>
      <vt:lpstr>5_Thème Office</vt:lpstr>
      <vt:lpstr>6_Thème Office</vt:lpstr>
      <vt:lpstr>Office Theme</vt:lpstr>
      <vt:lpstr>7_Thème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le client: comment ça marche?</vt:lpstr>
      <vt:lpstr>Pour le distributeur: comment ça marche?</vt:lpstr>
      <vt:lpstr>Les bénéfices: pour le client</vt:lpstr>
      <vt:lpstr>Les bénéfices: pour le distributeur</vt:lpstr>
      <vt:lpstr>Résultats : E.Leclerc de Landerneau</vt:lpstr>
      <vt:lpstr>Soutenu par les utilisateurs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Capital Koala, l’avenir de vos enfants est capital</vt:lpstr>
      <vt:lpstr>Capital Koala, l’avenir de vos enfants est capital</vt:lpstr>
      <vt:lpstr>Capital Koala, l’avenir de vos enfants est capital</vt:lpstr>
      <vt:lpstr>Capital Koala, l’avenir de vos enfants est capital</vt:lpstr>
      <vt:lpstr>Capital Koala, l’avenir de vos enfants est capital</vt:lpstr>
      <vt:lpstr>Capital Koala, l’avenir de vos enfants est capital</vt:lpstr>
      <vt:lpstr>Capital Koala, l’avenir de vos enfants est capital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Agathe Goupy</dc:creator>
  <cp:lastModifiedBy>michelchoukroun</cp:lastModifiedBy>
  <cp:revision>211</cp:revision>
  <dcterms:created xsi:type="dcterms:W3CDTF">2013-04-25T14:18:08Z</dcterms:created>
  <dcterms:modified xsi:type="dcterms:W3CDTF">2013-05-05T17:33:12Z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1874438</vt:lpwstr>
  </property>
  <property fmtid="{D5CDD505-2E9C-101B-9397-08002B2CF9AE}" name="NXPowerLiteSettings" pid="3">
    <vt:lpwstr>F7000400038000</vt:lpwstr>
  </property>
  <property fmtid="{D5CDD505-2E9C-101B-9397-08002B2CF9AE}" name="NXPowerLiteVersion" pid="4">
    <vt:lpwstr>D5.0.5</vt:lpwstr>
  </property>
</Properties>
</file>